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9" r:id="rId3"/>
    <p:sldId id="288" r:id="rId4"/>
    <p:sldId id="290" r:id="rId5"/>
    <p:sldId id="291" r:id="rId6"/>
    <p:sldId id="273" r:id="rId7"/>
    <p:sldId id="274" r:id="rId8"/>
    <p:sldId id="275" r:id="rId9"/>
    <p:sldId id="276" r:id="rId10"/>
    <p:sldId id="277" r:id="rId11"/>
    <p:sldId id="295" r:id="rId12"/>
    <p:sldId id="258" r:id="rId13"/>
    <p:sldId id="259" r:id="rId14"/>
    <p:sldId id="260" r:id="rId15"/>
    <p:sldId id="261" r:id="rId16"/>
    <p:sldId id="263" r:id="rId17"/>
    <p:sldId id="264" r:id="rId18"/>
    <p:sldId id="278" r:id="rId19"/>
    <p:sldId id="280" r:id="rId20"/>
    <p:sldId id="281" r:id="rId21"/>
    <p:sldId id="267" r:id="rId22"/>
    <p:sldId id="271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272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FF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454106280193236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4541062801932361E-3"/>
                  <c:y val="-2.91864249571056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077294685990338E-2"/>
                  <c:y val="2.91864249571051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077294685990426E-2"/>
                  <c:y val="2.91864249571048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32367149758454E-2"/>
                  <c:y val="2.91864249571051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Sheet1!$A$6:$A$10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Sheet1!$B$6:$B$10</c:f>
              <c:numCache>
                <c:formatCode>#,##0</c:formatCode>
                <c:ptCount val="5"/>
                <c:pt idx="0">
                  <c:v>2985824</c:v>
                </c:pt>
                <c:pt idx="1">
                  <c:v>4339905</c:v>
                </c:pt>
                <c:pt idx="2">
                  <c:v>6669666</c:v>
                </c:pt>
                <c:pt idx="3">
                  <c:v>9460921</c:v>
                </c:pt>
                <c:pt idx="4">
                  <c:v>10672216</c:v>
                </c:pt>
              </c:numCache>
            </c:numRef>
          </c: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Sheet1!$A$6:$A$10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Sheet1!$C$6:$C$10</c:f>
              <c:numCache>
                <c:formatCode>#,##0</c:formatCode>
                <c:ptCount val="5"/>
                <c:pt idx="0">
                  <c:v>9350297</c:v>
                </c:pt>
                <c:pt idx="1">
                  <c:v>10291680</c:v>
                </c:pt>
                <c:pt idx="2">
                  <c:v>10933313</c:v>
                </c:pt>
                <c:pt idx="3">
                  <c:v>11397345</c:v>
                </c:pt>
                <c:pt idx="4">
                  <c:v>11795062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567832"/>
        <c:axId val="158568224"/>
      </c:barChart>
      <c:catAx>
        <c:axId val="158567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1980, 1990, 2000, and 2010 Decennial Census and 2015 American Community Survey 1-Year Estimates.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68224"/>
        <c:crosses val="autoZero"/>
        <c:auto val="1"/>
        <c:lblAlgn val="ctr"/>
        <c:lblOffset val="100"/>
        <c:noMultiLvlLbl val="0"/>
      </c:catAx>
      <c:valAx>
        <c:axId val="15856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Population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6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Sheet1!$B$26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Sheet1!$A$27:$A$31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Sheet1!$B$27:$B$31</c:f>
              <c:numCache>
                <c:formatCode>0.0</c:formatCode>
                <c:ptCount val="5"/>
                <c:pt idx="0">
                  <c:v>21</c:v>
                </c:pt>
                <c:pt idx="1">
                  <c:v>25.5</c:v>
                </c:pt>
                <c:pt idx="2">
                  <c:v>32</c:v>
                </c:pt>
                <c:pt idx="3">
                  <c:v>37.6</c:v>
                </c:pt>
                <c:pt idx="4">
                  <c:v>38.6</c:v>
                </c:pt>
              </c:numCache>
            </c:numRef>
          </c:val>
        </c:ser>
        <c:ser>
          <c:idx val="1"/>
          <c:order val="1"/>
          <c:tx>
            <c:strRef>
              <c:f>Sheet1!$C$26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Sheet1!$A$27:$A$31</c:f>
              <c:numCache>
                <c:formatCode>General</c:formatCod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2015</c:v>
                </c:pt>
              </c:numCache>
            </c:numRef>
          </c:cat>
          <c:val>
            <c:numRef>
              <c:f>Sheet1!$C$27:$C$31</c:f>
              <c:numCache>
                <c:formatCode>0.0</c:formatCode>
                <c:ptCount val="5"/>
                <c:pt idx="0">
                  <c:v>65.7</c:v>
                </c:pt>
                <c:pt idx="1">
                  <c:v>60.6</c:v>
                </c:pt>
                <c:pt idx="2">
                  <c:v>52.4</c:v>
                </c:pt>
                <c:pt idx="3">
                  <c:v>45.3</c:v>
                </c:pt>
                <c:pt idx="4">
                  <c:v>43.4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569008"/>
        <c:axId val="158569400"/>
      </c:barChart>
      <c:catAx>
        <c:axId val="158569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1980, 1990, 2000, Decennial Census and 2015 American Community Survey 1-Year Estimates.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69400"/>
        <c:crosses val="autoZero"/>
        <c:auto val="1"/>
        <c:lblAlgn val="ctr"/>
        <c:lblOffset val="100"/>
        <c:noMultiLvlLbl val="0"/>
      </c:catAx>
      <c:valAx>
        <c:axId val="158569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Pct. of Population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6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US" b="1"/>
              <a:t>WHITE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56347438752785"/>
          <c:y val="0.10440456769983687"/>
          <c:w val="0.79621380846325163"/>
          <c:h val="0.78955954323001631"/>
        </c:manualLayout>
      </c:layout>
      <c:barChart>
        <c:barDir val="bar"/>
        <c:grouping val="clustered"/>
        <c:varyColors val="0"/>
        <c:ser>
          <c:idx val="0"/>
          <c:order val="0"/>
          <c:tx>
            <c:v>Male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Sheet1!$A$28:$A$45</c:f>
              <c:strCache>
                <c:ptCount val="18"/>
                <c:pt idx="0">
                  <c:v>0 to 4</c:v>
                </c:pt>
                <c:pt idx="1">
                  <c:v>5 to 9</c:v>
                </c:pt>
                <c:pt idx="2">
                  <c:v>10 to 14</c:v>
                </c:pt>
                <c:pt idx="3">
                  <c:v>15 to 19</c:v>
                </c:pt>
                <c:pt idx="4">
                  <c:v>20 to 24</c:v>
                </c:pt>
                <c:pt idx="5">
                  <c:v>25 to 29</c:v>
                </c:pt>
                <c:pt idx="6">
                  <c:v>30 to 34</c:v>
                </c:pt>
                <c:pt idx="7">
                  <c:v>35 to 39</c:v>
                </c:pt>
                <c:pt idx="8">
                  <c:v>40 to 44</c:v>
                </c:pt>
                <c:pt idx="9">
                  <c:v>45 to 49</c:v>
                </c:pt>
                <c:pt idx="10">
                  <c:v>50 to 54</c:v>
                </c:pt>
                <c:pt idx="11">
                  <c:v>55 to 59</c:v>
                </c:pt>
                <c:pt idx="12">
                  <c:v>60 to 64</c:v>
                </c:pt>
                <c:pt idx="13">
                  <c:v>65 to 69</c:v>
                </c:pt>
                <c:pt idx="14">
                  <c:v>70 to 74</c:v>
                </c:pt>
                <c:pt idx="15">
                  <c:v>75 to 79</c:v>
                </c:pt>
                <c:pt idx="16">
                  <c:v>80 to 84</c:v>
                </c:pt>
                <c:pt idx="17">
                  <c:v>85+</c:v>
                </c:pt>
              </c:strCache>
            </c:strRef>
          </c:cat>
          <c:val>
            <c:numRef>
              <c:f>Sheet1!$B$28:$B$45</c:f>
              <c:numCache>
                <c:formatCode>0.0</c:formatCode>
                <c:ptCount val="18"/>
                <c:pt idx="0">
                  <c:v>-2.7</c:v>
                </c:pt>
                <c:pt idx="1">
                  <c:v>-2.8</c:v>
                </c:pt>
                <c:pt idx="2">
                  <c:v>-2.8</c:v>
                </c:pt>
                <c:pt idx="3">
                  <c:v>-3</c:v>
                </c:pt>
                <c:pt idx="4">
                  <c:v>-3.2</c:v>
                </c:pt>
                <c:pt idx="5">
                  <c:v>-3.3</c:v>
                </c:pt>
                <c:pt idx="6">
                  <c:v>-3.4</c:v>
                </c:pt>
                <c:pt idx="7">
                  <c:v>-3.1</c:v>
                </c:pt>
                <c:pt idx="8">
                  <c:v>-3.2</c:v>
                </c:pt>
                <c:pt idx="9">
                  <c:v>-3.3</c:v>
                </c:pt>
                <c:pt idx="10">
                  <c:v>-3.7</c:v>
                </c:pt>
                <c:pt idx="11">
                  <c:v>-3.8</c:v>
                </c:pt>
                <c:pt idx="12">
                  <c:v>-3.3</c:v>
                </c:pt>
                <c:pt idx="13">
                  <c:v>-2.9</c:v>
                </c:pt>
                <c:pt idx="14">
                  <c:v>-2</c:v>
                </c:pt>
                <c:pt idx="15">
                  <c:v>-1.4</c:v>
                </c:pt>
                <c:pt idx="16">
                  <c:v>-0.9</c:v>
                </c:pt>
                <c:pt idx="17">
                  <c:v>-0.8</c:v>
                </c:pt>
              </c:numCache>
            </c:numRef>
          </c:val>
        </c:ser>
        <c:ser>
          <c:idx val="1"/>
          <c:order val="1"/>
          <c:tx>
            <c:v>Female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Sheet1!$A$28:$A$45</c:f>
              <c:strCache>
                <c:ptCount val="18"/>
                <c:pt idx="0">
                  <c:v>0 to 4</c:v>
                </c:pt>
                <c:pt idx="1">
                  <c:v>5 to 9</c:v>
                </c:pt>
                <c:pt idx="2">
                  <c:v>10 to 14</c:v>
                </c:pt>
                <c:pt idx="3">
                  <c:v>15 to 19</c:v>
                </c:pt>
                <c:pt idx="4">
                  <c:v>20 to 24</c:v>
                </c:pt>
                <c:pt idx="5">
                  <c:v>25 to 29</c:v>
                </c:pt>
                <c:pt idx="6">
                  <c:v>30 to 34</c:v>
                </c:pt>
                <c:pt idx="7">
                  <c:v>35 to 39</c:v>
                </c:pt>
                <c:pt idx="8">
                  <c:v>40 to 44</c:v>
                </c:pt>
                <c:pt idx="9">
                  <c:v>45 to 49</c:v>
                </c:pt>
                <c:pt idx="10">
                  <c:v>50 to 54</c:v>
                </c:pt>
                <c:pt idx="11">
                  <c:v>55 to 59</c:v>
                </c:pt>
                <c:pt idx="12">
                  <c:v>60 to 64</c:v>
                </c:pt>
                <c:pt idx="13">
                  <c:v>65 to 69</c:v>
                </c:pt>
                <c:pt idx="14">
                  <c:v>70 to 74</c:v>
                </c:pt>
                <c:pt idx="15">
                  <c:v>75 to 79</c:v>
                </c:pt>
                <c:pt idx="16">
                  <c:v>80 to 84</c:v>
                </c:pt>
                <c:pt idx="17">
                  <c:v>85+</c:v>
                </c:pt>
              </c:strCache>
            </c:strRef>
          </c:cat>
          <c:val>
            <c:numRef>
              <c:f>Sheet1!$C$28:$C$45</c:f>
              <c:numCache>
                <c:formatCode>0.0</c:formatCode>
                <c:ptCount val="18"/>
                <c:pt idx="0">
                  <c:v>2.5</c:v>
                </c:pt>
                <c:pt idx="1">
                  <c:v>2.7</c:v>
                </c:pt>
                <c:pt idx="2">
                  <c:v>2.7</c:v>
                </c:pt>
                <c:pt idx="3">
                  <c:v>2.8</c:v>
                </c:pt>
                <c:pt idx="4">
                  <c:v>2.9</c:v>
                </c:pt>
                <c:pt idx="5">
                  <c:v>3.3</c:v>
                </c:pt>
                <c:pt idx="6">
                  <c:v>3.2</c:v>
                </c:pt>
                <c:pt idx="7">
                  <c:v>3.1</c:v>
                </c:pt>
                <c:pt idx="8">
                  <c:v>3.1</c:v>
                </c:pt>
                <c:pt idx="9">
                  <c:v>3.3</c:v>
                </c:pt>
                <c:pt idx="10">
                  <c:v>3.7</c:v>
                </c:pt>
                <c:pt idx="11">
                  <c:v>3.8</c:v>
                </c:pt>
                <c:pt idx="12">
                  <c:v>3.6</c:v>
                </c:pt>
                <c:pt idx="13">
                  <c:v>3</c:v>
                </c:pt>
                <c:pt idx="14">
                  <c:v>2.4</c:v>
                </c:pt>
                <c:pt idx="15">
                  <c:v>1.7</c:v>
                </c:pt>
                <c:pt idx="16">
                  <c:v>1.3</c:v>
                </c:pt>
                <c:pt idx="17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03033640"/>
        <c:axId val="303034032"/>
      </c:barChart>
      <c:catAx>
        <c:axId val="303033640"/>
        <c:scaling>
          <c:orientation val="minMax"/>
        </c:scaling>
        <c:delete val="0"/>
        <c:axPos val="l"/>
        <c:title>
          <c:layout/>
          <c:overlay val="0"/>
        </c:title>
        <c:numFmt formatCode="000\-00\-0000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0303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3034032"/>
        <c:scaling>
          <c:orientation val="minMax"/>
          <c:max val="8"/>
          <c:min val="-8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;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03033640"/>
        <c:crosses val="autoZero"/>
        <c:crossBetween val="between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US" b="1"/>
              <a:t>LATINO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56347438752785"/>
          <c:y val="0.10440456769983687"/>
          <c:w val="0.79621380846325163"/>
          <c:h val="0.78955954323001631"/>
        </c:manualLayout>
      </c:layout>
      <c:barChart>
        <c:barDir val="bar"/>
        <c:grouping val="clustered"/>
        <c:varyColors val="0"/>
        <c:ser>
          <c:idx val="0"/>
          <c:order val="0"/>
          <c:tx>
            <c:v>Male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Sheet1!$A$28:$A$45</c:f>
              <c:strCache>
                <c:ptCount val="18"/>
                <c:pt idx="0">
                  <c:v>0 to 4</c:v>
                </c:pt>
                <c:pt idx="1">
                  <c:v>5 to 9</c:v>
                </c:pt>
                <c:pt idx="2">
                  <c:v>10 to 14</c:v>
                </c:pt>
                <c:pt idx="3">
                  <c:v>15 to 19</c:v>
                </c:pt>
                <c:pt idx="4">
                  <c:v>20 to 24</c:v>
                </c:pt>
                <c:pt idx="5">
                  <c:v>25 to 29</c:v>
                </c:pt>
                <c:pt idx="6">
                  <c:v>30 to 34</c:v>
                </c:pt>
                <c:pt idx="7">
                  <c:v>35 to 39</c:v>
                </c:pt>
                <c:pt idx="8">
                  <c:v>40 to 44</c:v>
                </c:pt>
                <c:pt idx="9">
                  <c:v>45 to 49</c:v>
                </c:pt>
                <c:pt idx="10">
                  <c:v>50 to 54</c:v>
                </c:pt>
                <c:pt idx="11">
                  <c:v>55 to 59</c:v>
                </c:pt>
                <c:pt idx="12">
                  <c:v>60 to 64</c:v>
                </c:pt>
                <c:pt idx="13">
                  <c:v>65 to 69</c:v>
                </c:pt>
                <c:pt idx="14">
                  <c:v>70 to 74</c:v>
                </c:pt>
                <c:pt idx="15">
                  <c:v>75 to 79</c:v>
                </c:pt>
                <c:pt idx="16">
                  <c:v>80 to 84</c:v>
                </c:pt>
                <c:pt idx="17">
                  <c:v>85+</c:v>
                </c:pt>
              </c:strCache>
            </c:strRef>
          </c:cat>
          <c:val>
            <c:numRef>
              <c:f>Sheet1!$B$28:$B$45</c:f>
              <c:numCache>
                <c:formatCode>0.0</c:formatCode>
                <c:ptCount val="18"/>
                <c:pt idx="0">
                  <c:v>-4.74</c:v>
                </c:pt>
                <c:pt idx="1">
                  <c:v>-4.8</c:v>
                </c:pt>
                <c:pt idx="2">
                  <c:v>-4.7</c:v>
                </c:pt>
                <c:pt idx="3">
                  <c:v>-4.4000000000000004</c:v>
                </c:pt>
                <c:pt idx="4">
                  <c:v>-4.3</c:v>
                </c:pt>
                <c:pt idx="5">
                  <c:v>-4</c:v>
                </c:pt>
                <c:pt idx="6">
                  <c:v>-3.9</c:v>
                </c:pt>
                <c:pt idx="7">
                  <c:v>-3.7</c:v>
                </c:pt>
                <c:pt idx="8">
                  <c:v>-3.5</c:v>
                </c:pt>
                <c:pt idx="9">
                  <c:v>-3</c:v>
                </c:pt>
                <c:pt idx="10">
                  <c:v>-2.6</c:v>
                </c:pt>
                <c:pt idx="11">
                  <c:v>-2.1</c:v>
                </c:pt>
                <c:pt idx="12">
                  <c:v>-1.6</c:v>
                </c:pt>
                <c:pt idx="13">
                  <c:v>-1.2</c:v>
                </c:pt>
                <c:pt idx="14">
                  <c:v>-0.7</c:v>
                </c:pt>
                <c:pt idx="15">
                  <c:v>-0.5</c:v>
                </c:pt>
                <c:pt idx="16">
                  <c:v>-0.3</c:v>
                </c:pt>
                <c:pt idx="17">
                  <c:v>-0.2</c:v>
                </c:pt>
              </c:numCache>
            </c:numRef>
          </c:val>
        </c:ser>
        <c:ser>
          <c:idx val="1"/>
          <c:order val="1"/>
          <c:tx>
            <c:v>Female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Sheet1!$A$28:$A$45</c:f>
              <c:strCache>
                <c:ptCount val="18"/>
                <c:pt idx="0">
                  <c:v>0 to 4</c:v>
                </c:pt>
                <c:pt idx="1">
                  <c:v>5 to 9</c:v>
                </c:pt>
                <c:pt idx="2">
                  <c:v>10 to 14</c:v>
                </c:pt>
                <c:pt idx="3">
                  <c:v>15 to 19</c:v>
                </c:pt>
                <c:pt idx="4">
                  <c:v>20 to 24</c:v>
                </c:pt>
                <c:pt idx="5">
                  <c:v>25 to 29</c:v>
                </c:pt>
                <c:pt idx="6">
                  <c:v>30 to 34</c:v>
                </c:pt>
                <c:pt idx="7">
                  <c:v>35 to 39</c:v>
                </c:pt>
                <c:pt idx="8">
                  <c:v>40 to 44</c:v>
                </c:pt>
                <c:pt idx="9">
                  <c:v>45 to 49</c:v>
                </c:pt>
                <c:pt idx="10">
                  <c:v>50 to 54</c:v>
                </c:pt>
                <c:pt idx="11">
                  <c:v>55 to 59</c:v>
                </c:pt>
                <c:pt idx="12">
                  <c:v>60 to 64</c:v>
                </c:pt>
                <c:pt idx="13">
                  <c:v>65 to 69</c:v>
                </c:pt>
                <c:pt idx="14">
                  <c:v>70 to 74</c:v>
                </c:pt>
                <c:pt idx="15">
                  <c:v>75 to 79</c:v>
                </c:pt>
                <c:pt idx="16">
                  <c:v>80 to 84</c:v>
                </c:pt>
                <c:pt idx="17">
                  <c:v>85+</c:v>
                </c:pt>
              </c:strCache>
            </c:strRef>
          </c:cat>
          <c:val>
            <c:numRef>
              <c:f>Sheet1!$C$28:$C$45</c:f>
              <c:numCache>
                <c:formatCode>0.0</c:formatCode>
                <c:ptCount val="18"/>
                <c:pt idx="0">
                  <c:v>4.5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4.2</c:v>
                </c:pt>
                <c:pt idx="4">
                  <c:v>4</c:v>
                </c:pt>
                <c:pt idx="5">
                  <c:v>3.7</c:v>
                </c:pt>
                <c:pt idx="6">
                  <c:v>3.7</c:v>
                </c:pt>
                <c:pt idx="7">
                  <c:v>3.6</c:v>
                </c:pt>
                <c:pt idx="8">
                  <c:v>3.5</c:v>
                </c:pt>
                <c:pt idx="9">
                  <c:v>3</c:v>
                </c:pt>
                <c:pt idx="10">
                  <c:v>2.6</c:v>
                </c:pt>
                <c:pt idx="11">
                  <c:v>2.2000000000000002</c:v>
                </c:pt>
                <c:pt idx="12">
                  <c:v>1.7</c:v>
                </c:pt>
                <c:pt idx="13">
                  <c:v>1.3</c:v>
                </c:pt>
                <c:pt idx="14">
                  <c:v>0.9</c:v>
                </c:pt>
                <c:pt idx="15">
                  <c:v>0.6</c:v>
                </c:pt>
                <c:pt idx="16">
                  <c:v>0.5</c:v>
                </c:pt>
                <c:pt idx="17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03034816"/>
        <c:axId val="303035208"/>
      </c:barChart>
      <c:catAx>
        <c:axId val="303034816"/>
        <c:scaling>
          <c:orientation val="minMax"/>
        </c:scaling>
        <c:delete val="0"/>
        <c:axPos val="l"/>
        <c:title>
          <c:layout/>
          <c:overlay val="0"/>
        </c:title>
        <c:numFmt formatCode="000\-00\-0000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03035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3035208"/>
        <c:scaling>
          <c:orientation val="minMax"/>
          <c:max val="8"/>
          <c:min val="-8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;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03034816"/>
        <c:crosses val="autoZero"/>
        <c:crossBetween val="between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[Book1.xlsx]Sheet1!$B$41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[Book1.xlsx]Sheet1!$A$42:$A$55</c:f>
              <c:strCache>
                <c:ptCount val="14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65+</c:v>
                </c:pt>
              </c:strCache>
            </c:strRef>
          </c:cat>
          <c:val>
            <c:numRef>
              <c:f>[Book1.xlsx]Sheet1!$B$42:$B$55</c:f>
              <c:numCache>
                <c:formatCode>0.0</c:formatCode>
                <c:ptCount val="14"/>
                <c:pt idx="0">
                  <c:v>50.6</c:v>
                </c:pt>
                <c:pt idx="1">
                  <c:v>49.4</c:v>
                </c:pt>
                <c:pt idx="2">
                  <c:v>49</c:v>
                </c:pt>
                <c:pt idx="3">
                  <c:v>46.4</c:v>
                </c:pt>
                <c:pt idx="4">
                  <c:v>44.3</c:v>
                </c:pt>
                <c:pt idx="5">
                  <c:v>41.2</c:v>
                </c:pt>
                <c:pt idx="6">
                  <c:v>40.799999999999997</c:v>
                </c:pt>
                <c:pt idx="7">
                  <c:v>41.4</c:v>
                </c:pt>
                <c:pt idx="8">
                  <c:v>40</c:v>
                </c:pt>
                <c:pt idx="9">
                  <c:v>36.799999999999997</c:v>
                </c:pt>
                <c:pt idx="10">
                  <c:v>31.6</c:v>
                </c:pt>
                <c:pt idx="11">
                  <c:v>27.9</c:v>
                </c:pt>
                <c:pt idx="12">
                  <c:v>25.4</c:v>
                </c:pt>
                <c:pt idx="13">
                  <c:v>22.3</c:v>
                </c:pt>
              </c:numCache>
            </c:numRef>
          </c:val>
        </c:ser>
        <c:ser>
          <c:idx val="1"/>
          <c:order val="1"/>
          <c:tx>
            <c:strRef>
              <c:f>[Book1.xlsx]Sheet1!$C$41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[Book1.xlsx]Sheet1!$A$42:$A$55</c:f>
              <c:strCache>
                <c:ptCount val="14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65+</c:v>
                </c:pt>
              </c:strCache>
            </c:strRef>
          </c:cat>
          <c:val>
            <c:numRef>
              <c:f>[Book1.xlsx]Sheet1!$C$42:$C$55</c:f>
              <c:numCache>
                <c:formatCode>0.0</c:formatCode>
                <c:ptCount val="14"/>
                <c:pt idx="0">
                  <c:v>31.4</c:v>
                </c:pt>
                <c:pt idx="1">
                  <c:v>31.6</c:v>
                </c:pt>
                <c:pt idx="2">
                  <c:v>32.5</c:v>
                </c:pt>
                <c:pt idx="3">
                  <c:v>34.799999999999997</c:v>
                </c:pt>
                <c:pt idx="4">
                  <c:v>35.9</c:v>
                </c:pt>
                <c:pt idx="5">
                  <c:v>39</c:v>
                </c:pt>
                <c:pt idx="6">
                  <c:v>39.299999999999997</c:v>
                </c:pt>
                <c:pt idx="7">
                  <c:v>38.799999999999997</c:v>
                </c:pt>
                <c:pt idx="8">
                  <c:v>40.200000000000003</c:v>
                </c:pt>
                <c:pt idx="9">
                  <c:v>44.4</c:v>
                </c:pt>
                <c:pt idx="10">
                  <c:v>50</c:v>
                </c:pt>
                <c:pt idx="11">
                  <c:v>54.7</c:v>
                </c:pt>
                <c:pt idx="12">
                  <c:v>57.9</c:v>
                </c:pt>
                <c:pt idx="13">
                  <c:v>64.599999999999994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035992"/>
        <c:axId val="303036384"/>
      </c:barChart>
      <c:catAx>
        <c:axId val="303035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2015 American Community Survey Public-Use Microdata Sample.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036384"/>
        <c:crosses val="autoZero"/>
        <c:auto val="1"/>
        <c:lblAlgn val="ctr"/>
        <c:lblOffset val="100"/>
        <c:noMultiLvlLbl val="0"/>
      </c:catAx>
      <c:valAx>
        <c:axId val="30303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035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1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2.6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Sheet1!$A$4:$A$7</c:f>
              <c:strCache>
                <c:ptCount val="4"/>
                <c:pt idx="0">
                  <c:v>1980-1990</c:v>
                </c:pt>
                <c:pt idx="1">
                  <c:v>1990-2000</c:v>
                </c:pt>
                <c:pt idx="2">
                  <c:v>2000-2010</c:v>
                </c:pt>
                <c:pt idx="3">
                  <c:v>2010-2104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4.5</c:v>
                </c:pt>
                <c:pt idx="1">
                  <c:v>5.4</c:v>
                </c:pt>
                <c:pt idx="2">
                  <c:v>4.2</c:v>
                </c:pt>
                <c:pt idx="3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Sheet1!$A$4:$A$7</c:f>
              <c:strCache>
                <c:ptCount val="4"/>
                <c:pt idx="0">
                  <c:v>1980-1990</c:v>
                </c:pt>
                <c:pt idx="1">
                  <c:v>1990-2000</c:v>
                </c:pt>
                <c:pt idx="2">
                  <c:v>2000-2010</c:v>
                </c:pt>
                <c:pt idx="3">
                  <c:v>2010-2104</c:v>
                </c:pt>
              </c:strCache>
            </c:strRef>
          </c:cat>
          <c:val>
            <c:numRef>
              <c:f>Sheet1!$C$4:$C$7</c:f>
              <c:numCache>
                <c:formatCode>General</c:formatCode>
                <c:ptCount val="4"/>
                <c:pt idx="0" formatCode="0.0">
                  <c:v>1</c:v>
                </c:pt>
                <c:pt idx="1">
                  <c:v>0.6</c:v>
                </c:pt>
                <c:pt idx="2">
                  <c:v>0.4</c:v>
                </c:pt>
                <c:pt idx="3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786824"/>
        <c:axId val="303787216"/>
      </c:barChart>
      <c:catAx>
        <c:axId val="30378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87216"/>
        <c:crosses val="autoZero"/>
        <c:auto val="1"/>
        <c:lblAlgn val="ctr"/>
        <c:lblOffset val="100"/>
        <c:noMultiLvlLbl val="0"/>
      </c:catAx>
      <c:valAx>
        <c:axId val="30378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bg1"/>
                    </a:solidFill>
                  </a:rPr>
                  <a:t>Avg. Annual Pct. Change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86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E51517-5BC5-480A-9FA5-CC31C5D6F90C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4E1001-EF29-46FB-9E32-3BC8A8365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5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16BC8-BA57-4C0B-9DA9-D1CDC965EA1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2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6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5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8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0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6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3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8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2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E9418-2BA1-4550-AFAC-19ECEFD46AA3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FF33"/>
                </a:solidFill>
              </a:rPr>
              <a:t>Latino Demographic and Socioeconomic Standing: How Does Texas Compare Nationally?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300" b="1" dirty="0" smtClean="0">
                <a:solidFill>
                  <a:srgbClr val="FF0000"/>
                </a:solidFill>
              </a:rPr>
              <a:t>Rogelio Sáenz</a:t>
            </a:r>
          </a:p>
          <a:p>
            <a:r>
              <a:rPr lang="en-US" sz="3300" b="1" dirty="0" smtClean="0">
                <a:solidFill>
                  <a:srgbClr val="FF0000"/>
                </a:solidFill>
              </a:rPr>
              <a:t>University of Texas at San Antonio</a:t>
            </a:r>
          </a:p>
          <a:p>
            <a:r>
              <a:rPr lang="en-US" sz="3300" b="1" dirty="0" smtClean="0">
                <a:solidFill>
                  <a:srgbClr val="FF0000"/>
                </a:solidFill>
              </a:rPr>
              <a:t>rogelio.saenz@utsa.edu</a:t>
            </a:r>
          </a:p>
          <a:p>
            <a:pPr algn="l"/>
            <a:endParaRPr lang="en-US" sz="1800" dirty="0" smtClean="0">
              <a:solidFill>
                <a:schemeClr val="bg1"/>
              </a:solidFill>
            </a:endParaRPr>
          </a:p>
          <a:p>
            <a:pPr algn="l"/>
            <a:r>
              <a:rPr lang="en-US" sz="2300" dirty="0" smtClean="0">
                <a:solidFill>
                  <a:schemeClr val="bg1"/>
                </a:solidFill>
              </a:rPr>
              <a:t>Presented at Texas Latino Policy Symposium.  May 4, 2017.  San Antonio</a:t>
            </a:r>
            <a:endParaRPr lang="en-US" sz="2300" dirty="0">
              <a:solidFill>
                <a:schemeClr val="bg1"/>
              </a:solidFill>
            </a:endParaRPr>
          </a:p>
          <a:p>
            <a:endParaRPr lang="en-US" sz="2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en-US" sz="4800" b="1" dirty="0">
                <a:solidFill>
                  <a:srgbClr val="66FF33"/>
                </a:solidFill>
              </a:rPr>
              <a:t>Percentage</a:t>
            </a:r>
            <a:r>
              <a:rPr lang="en-US" altLang="en-US" b="1" dirty="0">
                <a:solidFill>
                  <a:srgbClr val="66FF33"/>
                </a:solidFill>
              </a:rPr>
              <a:t> Share of Texas Latinos and Whites in Age Groups, </a:t>
            </a:r>
            <a:r>
              <a:rPr lang="en-US" altLang="en-US" b="1" dirty="0" smtClean="0">
                <a:solidFill>
                  <a:srgbClr val="66FF33"/>
                </a:solidFill>
              </a:rPr>
              <a:t>2015</a:t>
            </a:r>
            <a:endParaRPr lang="en-US" altLang="en-US" b="1" dirty="0">
              <a:solidFill>
                <a:srgbClr val="66FF3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5423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1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White Growth in Texas: The Forgotten Part of the Empowerment Equation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66FF33"/>
                </a:solidFill>
              </a:rPr>
              <a:t>A Focus on White Demography</a:t>
            </a:r>
            <a:endParaRPr lang="en-US" sz="54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have been short-sighted concentrating only on the demography of Latino population and the expected rapid growth of Latino population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 need to learn about the underlying dynamics of the demography of whites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How likely is Texas to become blue soon?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Look what happened in California!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1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66FF33"/>
                </a:solidFill>
              </a:rPr>
              <a:t>Focus of Analysis</a:t>
            </a:r>
            <a:endParaRPr lang="en-US" sz="54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Comparison of white voting-age citizens (WVACS, persons 18 and older who are U.S. citizens) in California and Texas allows us to assess the task at hand for Democrats in Texas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Note: Some voting-age citizens, in reality, may not be eligible to vote because they may not be registered to do so or they may have committed a crime that bars them from voting depending on the state of residence</a:t>
            </a:r>
          </a:p>
        </p:txBody>
      </p:sp>
    </p:spTree>
    <p:extLst>
      <p:ext uri="{BB962C8B-B14F-4D97-AF65-F5344CB8AC3E}">
        <p14:creationId xmlns:p14="http://schemas.microsoft.com/office/powerpoint/2010/main" val="35525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Similarities between California and Texas White Voting-Age Citizens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Whites accounted for approximately 60% of the total population of voting-age citizens (TVACs) in California and Texas in 2000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Similarities end there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California has sustained some of the greatest declines in its white population in the country, while that of Texas continues to be fairly vibrant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Change in White Voting-Age Population in 2000-2015 in California and Texas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California: </a:t>
            </a:r>
            <a:r>
              <a:rPr lang="en-US" sz="3600" dirty="0" smtClean="0">
                <a:solidFill>
                  <a:srgbClr val="FFFF00"/>
                </a:solidFill>
              </a:rPr>
              <a:t>Decline of about 120,000 (-1% drop)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Texas: </a:t>
            </a:r>
            <a:r>
              <a:rPr lang="en-US" sz="3600" dirty="0" smtClean="0">
                <a:solidFill>
                  <a:srgbClr val="FFFF00"/>
                </a:solidFill>
              </a:rPr>
              <a:t>Increase of approximately 1 million (12% rise)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The largest in the nation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This demographic dynamic suggests that Democrats still have a way to go in their quest for Texas to turn blue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White Fertility Differences between California and Texas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White women average number of births over their childbearing ages (15-44)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California: </a:t>
            </a:r>
            <a:r>
              <a:rPr lang="en-US" sz="2800" dirty="0" smtClean="0">
                <a:solidFill>
                  <a:srgbClr val="FFFF00"/>
                </a:solidFill>
              </a:rPr>
              <a:t>1.5</a:t>
            </a:r>
            <a:r>
              <a:rPr lang="en-US" sz="2800" dirty="0" smtClean="0">
                <a:solidFill>
                  <a:schemeClr val="bg1"/>
                </a:solidFill>
              </a:rPr>
              <a:t> (49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highest in U.S. or 3</a:t>
            </a:r>
            <a:r>
              <a:rPr lang="en-US" sz="2800" baseline="30000" dirty="0" smtClean="0">
                <a:solidFill>
                  <a:schemeClr val="bg1"/>
                </a:solidFill>
              </a:rPr>
              <a:t>rd</a:t>
            </a:r>
            <a:r>
              <a:rPr lang="en-US" sz="2800" dirty="0" smtClean="0">
                <a:solidFill>
                  <a:schemeClr val="bg1"/>
                </a:solidFill>
              </a:rPr>
              <a:t> lowest)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Texas </a:t>
            </a:r>
            <a:r>
              <a:rPr lang="en-US" sz="2800" dirty="0" smtClean="0">
                <a:solidFill>
                  <a:srgbClr val="FFFF00"/>
                </a:solidFill>
              </a:rPr>
              <a:t>1.8</a:t>
            </a:r>
            <a:r>
              <a:rPr lang="en-US" sz="2800" dirty="0" smtClean="0">
                <a:solidFill>
                  <a:schemeClr val="bg1"/>
                </a:solidFill>
              </a:rPr>
              <a:t> (23</a:t>
            </a:r>
            <a:r>
              <a:rPr lang="en-US" sz="2800" baseline="30000" dirty="0" smtClean="0">
                <a:solidFill>
                  <a:schemeClr val="bg1"/>
                </a:solidFill>
              </a:rPr>
              <a:t>rd</a:t>
            </a:r>
            <a:r>
              <a:rPr lang="en-US" sz="2800" dirty="0" smtClean="0">
                <a:solidFill>
                  <a:schemeClr val="bg1"/>
                </a:solidFill>
              </a:rPr>
              <a:t> highest in U.S.)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Relative presence of white children in California continues to wane much more rapidly than in Texas between 2000 and 2015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California: </a:t>
            </a:r>
            <a:r>
              <a:rPr lang="en-US" sz="2800" dirty="0" smtClean="0">
                <a:solidFill>
                  <a:srgbClr val="FFFF00"/>
                </a:solidFill>
              </a:rPr>
              <a:t>-26% decline </a:t>
            </a:r>
            <a:r>
              <a:rPr lang="en-US" sz="2800" dirty="0" smtClean="0">
                <a:solidFill>
                  <a:schemeClr val="bg1"/>
                </a:solidFill>
              </a:rPr>
              <a:t>(3</a:t>
            </a:r>
            <a:r>
              <a:rPr lang="en-US" sz="2800" baseline="30000" dirty="0" smtClean="0">
                <a:solidFill>
                  <a:schemeClr val="bg1"/>
                </a:solidFill>
              </a:rPr>
              <a:t>rd</a:t>
            </a:r>
            <a:r>
              <a:rPr lang="en-US" sz="2800" dirty="0" smtClean="0">
                <a:solidFill>
                  <a:schemeClr val="bg1"/>
                </a:solidFill>
              </a:rPr>
              <a:t> highest decline)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Texas: </a:t>
            </a:r>
            <a:r>
              <a:rPr lang="en-US" sz="2800" dirty="0" smtClean="0">
                <a:solidFill>
                  <a:srgbClr val="FFFF00"/>
                </a:solidFill>
              </a:rPr>
              <a:t>-7.1% decline </a:t>
            </a:r>
            <a:r>
              <a:rPr lang="en-US" sz="2800" dirty="0" smtClean="0">
                <a:solidFill>
                  <a:schemeClr val="bg1"/>
                </a:solidFill>
              </a:rPr>
              <a:t>(36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highest decline)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White Net Interstate Differences between California and Texas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Over last 15 years large numbers of whites have left California, while many throughout the country have moved to Texas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California: in each of 15 years between 2001 and 2005, more white voting-age citizens moved out of California to other U.S. states in the respective last year than moved to California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Net outmigration: </a:t>
            </a:r>
            <a:r>
              <a:rPr lang="en-US" sz="2400" dirty="0" smtClean="0">
                <a:solidFill>
                  <a:srgbClr val="FFFF00"/>
                </a:solidFill>
              </a:rPr>
              <a:t>-745,000</a:t>
            </a:r>
            <a:r>
              <a:rPr lang="en-US" sz="2400" dirty="0" smtClean="0">
                <a:solidFill>
                  <a:schemeClr val="bg1"/>
                </a:solidFill>
              </a:rPr>
              <a:t>, greatest net loss except for New York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Texas: attracted more of these individuals from other states than it lost to them in 12 of the 15 years</a:t>
            </a:r>
          </a:p>
          <a:p>
            <a:pPr lvl="2"/>
            <a:r>
              <a:rPr lang="en-US" sz="2400" dirty="0" smtClean="0">
                <a:solidFill>
                  <a:schemeClr val="bg1"/>
                </a:solidFill>
              </a:rPr>
              <a:t>Net inmigration: </a:t>
            </a:r>
            <a:r>
              <a:rPr lang="en-US" sz="2400" dirty="0" smtClean="0">
                <a:solidFill>
                  <a:srgbClr val="FFFF00"/>
                </a:solidFill>
              </a:rPr>
              <a:t>+418,000</a:t>
            </a:r>
            <a:r>
              <a:rPr lang="en-US" sz="2400" dirty="0" smtClean="0">
                <a:solidFill>
                  <a:schemeClr val="bg1"/>
                </a:solidFill>
              </a:rPr>
              <a:t>, with only Florida and Arizona posting greater net gains from migration in white voting-age citizens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17 </a:t>
            </a:r>
            <a:r>
              <a:rPr lang="en-US" sz="4800" b="1" dirty="0">
                <a:solidFill>
                  <a:srgbClr val="66FF33"/>
                </a:solidFill>
              </a:rPr>
              <a:t>States with More Deaths than Births among Whites, 2014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690688"/>
            <a:ext cx="88392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Slowdown in Latino Population Growth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Outline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Paradox of Texas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reality of the Texas political world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Historical and contemporary efforts to minimize Latino political power and socioeconomic resources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Demographic overview of Latino population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Favorable signs of Latino population growth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Challenges toward Latino political representation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Socioeconomic standing of Latino population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Lagging socioeconomic standing of Latinos nationally in many dimensions and indicators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Policy challenges</a:t>
            </a:r>
          </a:p>
        </p:txBody>
      </p:sp>
    </p:spTree>
    <p:extLst>
      <p:ext uri="{BB962C8B-B14F-4D97-AF65-F5344CB8AC3E}">
        <p14:creationId xmlns:p14="http://schemas.microsoft.com/office/powerpoint/2010/main" val="37173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66FF33"/>
                </a:solidFill>
              </a:rPr>
              <a:t>Average Annual Percentage Change in Texas Latino and White Population by Period</a:t>
            </a:r>
            <a:endParaRPr lang="en-US" b="1" dirty="0">
              <a:solidFill>
                <a:srgbClr val="66FF3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1027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79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b="1" dirty="0" smtClean="0">
                <a:solidFill>
                  <a:srgbClr val="66FF33"/>
                </a:solidFill>
              </a:rPr>
              <a:t>Further Complications: Political Barriers Republicans Have Erected to Minimize Latino and White Political Power</a:t>
            </a:r>
            <a:endParaRPr lang="en-US" sz="35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Direct measures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Voter ID laws (though courts have made some concessions)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Disingenuous drawing for redistricting maps to suppress the vote based on race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Indirect measures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Slashing of public education funding in public schools that are majority non-white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Mass incarceration which has taken away vote of many persons of color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In Texas, people in prison, on parole, or on probation cannot vote.  People with felony convictions can vote upon completion of their sentence.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An Opportunity: Latino </a:t>
            </a:r>
            <a:r>
              <a:rPr lang="en-US" sz="4800" b="1" dirty="0">
                <a:solidFill>
                  <a:srgbClr val="66FF33"/>
                </a:solidFill>
              </a:rPr>
              <a:t>Children Turning </a:t>
            </a:r>
            <a:r>
              <a:rPr lang="en-US" sz="4800" b="1" dirty="0" smtClean="0">
                <a:solidFill>
                  <a:srgbClr val="66FF33"/>
                </a:solidFill>
              </a:rPr>
              <a:t>18 Years of Age</a:t>
            </a:r>
            <a:endParaRPr lang="en-US" sz="4800" b="1" dirty="0">
              <a:solidFill>
                <a:srgbClr val="66FF3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581148"/>
              </p:ext>
            </p:extLst>
          </p:nvPr>
        </p:nvGraphicFramePr>
        <p:xfrm>
          <a:off x="998806" y="1730326"/>
          <a:ext cx="10354994" cy="523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1613"/>
                <a:gridCol w="4783381"/>
              </a:tblGrid>
              <a:tr h="37222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Segment</a:t>
                      </a:r>
                      <a:endParaRPr lang="en-US" sz="2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Latino</a:t>
                      </a:r>
                      <a:r>
                        <a:rPr lang="en-US" sz="2200" baseline="0" dirty="0" smtClean="0"/>
                        <a:t> Children in Texas</a:t>
                      </a:r>
                      <a:endParaRPr lang="en-US" sz="2200" dirty="0"/>
                    </a:p>
                  </a:txBody>
                  <a:tcPr marL="68580" marR="68580" marT="34290" marB="34290"/>
                </a:tc>
              </a:tr>
              <a:tr h="39422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Total number Latino children in 2014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3,546,263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94229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68580" marR="68580" marT="34290" marB="34290"/>
                </a:tc>
              </a:tr>
              <a:tr h="72151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Total number of Latino children turning 18 every….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68580" marR="68580" marT="34290" marB="34290"/>
                </a:tc>
              </a:tr>
              <a:tr h="39422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      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Year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197,015</a:t>
                      </a:r>
                      <a:endParaRPr lang="en-US" sz="2200" dirty="0"/>
                    </a:p>
                  </a:txBody>
                  <a:tcPr marL="68580" marR="68580" marT="34290" marB="34290"/>
                </a:tc>
              </a:tr>
              <a:tr h="39422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      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Month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16,418</a:t>
                      </a:r>
                      <a:endParaRPr lang="en-US" sz="2200" dirty="0"/>
                    </a:p>
                  </a:txBody>
                  <a:tcPr marL="68580" marR="68580" marT="34290" marB="34290"/>
                </a:tc>
              </a:tr>
              <a:tr h="39422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      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Week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3,789</a:t>
                      </a:r>
                      <a:endParaRPr lang="en-US" sz="2200" dirty="0"/>
                    </a:p>
                  </a:txBody>
                  <a:tcPr marL="68580" marR="68580" marT="34290" marB="34290"/>
                </a:tc>
              </a:tr>
              <a:tr h="39422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      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Day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541</a:t>
                      </a:r>
                      <a:endParaRPr lang="en-US" sz="2200" dirty="0"/>
                    </a:p>
                  </a:txBody>
                  <a:tcPr marL="68580" marR="68580" marT="34290" marB="34290"/>
                </a:tc>
              </a:tr>
              <a:tr h="39422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      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Hour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23</a:t>
                      </a:r>
                      <a:endParaRPr lang="en-US" sz="2200" dirty="0"/>
                    </a:p>
                  </a:txBody>
                  <a:tcPr marL="68580" marR="68580" marT="34290" marB="34290"/>
                </a:tc>
              </a:tr>
              <a:tr h="39422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       </a:t>
                      </a:r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</a:rPr>
                        <a:t> minutes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 marL="68580" marR="68580" marT="34290" marB="34290"/>
                </a:tc>
              </a:tr>
              <a:tr h="42398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34290" marB="34290"/>
                </a:tc>
              </a:tr>
              <a:tr h="431061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Source:</a:t>
                      </a:r>
                      <a:r>
                        <a:rPr lang="en-US" sz="1200" baseline="0" dirty="0" smtClean="0"/>
                        <a:t> Calculations based on 3,546,263 children from the 2015 American Community Survey 1-Year Estimates.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96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66FF33"/>
                </a:solidFill>
              </a:rPr>
              <a:t>Socioeconomic Standing of Latino Population</a:t>
            </a:r>
          </a:p>
        </p:txBody>
      </p:sp>
    </p:spTree>
    <p:extLst>
      <p:ext uri="{BB962C8B-B14F-4D97-AF65-F5344CB8AC3E}">
        <p14:creationId xmlns:p14="http://schemas.microsoft.com/office/powerpoint/2010/main" val="37913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Data Analysis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Data: 2015 American Community Survey (ACS) Public Use Microdata Sample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Texas ranking among states and the District of Columbia on selected socioeconomic measures for children and adults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Ranking range: 1=most favorable to 51=least favorable</a:t>
            </a:r>
          </a:p>
        </p:txBody>
      </p:sp>
    </p:spTree>
    <p:extLst>
      <p:ext uri="{BB962C8B-B14F-4D97-AF65-F5344CB8AC3E}">
        <p14:creationId xmlns:p14="http://schemas.microsoft.com/office/powerpoint/2010/main" val="39484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66FF33"/>
                </a:solidFill>
              </a:rPr>
              <a:t>Socioeconomic Measures for Children and Adults</a:t>
            </a:r>
            <a:endParaRPr lang="en-US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Children measures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Pct</a:t>
            </a:r>
            <a:r>
              <a:rPr lang="en-US" dirty="0">
                <a:solidFill>
                  <a:schemeClr val="bg1"/>
                </a:solidFill>
              </a:rPr>
              <a:t>. of 3 and 4 year-old children in preschool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Pct. of 14-17 year-old youth in high school or graduated from high school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Pct. of children 0-17 with health insurance </a:t>
            </a:r>
            <a:r>
              <a:rPr lang="en-US" dirty="0" smtClean="0">
                <a:solidFill>
                  <a:schemeClr val="bg1"/>
                </a:solidFill>
              </a:rPr>
              <a:t>coverage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Pct. of children 0-17 at or above poverty level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Adult measures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Pct. of householders homeowners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Pct. of persons 25 and older with a bachelor’s degree or higher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Number of STEM majors per 1,000 persons in labor force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Pct. of workers with full-time employment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Median household income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Pct. of persons 18-64 years of age with health insurance coverage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Pct. of persons 18 and older at or above poverty level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66FF33"/>
                </a:solidFill>
              </a:rPr>
              <a:t>Texas Ranking on Children Socioeconomic Measures for Latinos, Whites, and Blacks, 2015</a:t>
            </a:r>
            <a:endParaRPr lang="en-US" b="1" dirty="0">
              <a:solidFill>
                <a:srgbClr val="66FF3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310792"/>
              </p:ext>
            </p:extLst>
          </p:nvPr>
        </p:nvGraphicFramePr>
        <p:xfrm>
          <a:off x="670775" y="1825625"/>
          <a:ext cx="10515603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9270"/>
                <a:gridCol w="682580"/>
                <a:gridCol w="734096"/>
                <a:gridCol w="656823"/>
                <a:gridCol w="734095"/>
                <a:gridCol w="721217"/>
                <a:gridCol w="857522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LATINO</a:t>
                      </a:r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Children</a:t>
                      </a:r>
                      <a:r>
                        <a:rPr lang="en-US" b="1" baseline="0" dirty="0" smtClean="0"/>
                        <a:t> Socioeconomic </a:t>
                      </a:r>
                      <a:r>
                        <a:rPr lang="en-US" b="1" dirty="0" smtClean="0"/>
                        <a:t>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Rank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Rank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Rank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Value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 of</a:t>
                      </a:r>
                      <a:r>
                        <a:rPr lang="en-US" baseline="0" dirty="0" smtClean="0"/>
                        <a:t> 3 and 4 year olds in preschool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</a:t>
                      </a:r>
                      <a:r>
                        <a:rPr lang="en-US" baseline="0" dirty="0" smtClean="0"/>
                        <a:t> of 14-17 year olds in high school or high school graduates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 of</a:t>
                      </a:r>
                      <a:r>
                        <a:rPr lang="en-US" baseline="0" dirty="0" smtClean="0"/>
                        <a:t> children 0-17 with health insurance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 of</a:t>
                      </a:r>
                      <a:r>
                        <a:rPr lang="en-US" baseline="0" dirty="0" smtClean="0"/>
                        <a:t> children 0-17 at or above poverty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Source:</a:t>
                      </a:r>
                      <a:r>
                        <a:rPr lang="en-US" baseline="0" dirty="0" smtClean="0"/>
                        <a:t> 2015 American Community Survey Public Use Microdata Sample.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6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66FF33"/>
                </a:solidFill>
              </a:rPr>
              <a:t>Texas Ranking on Adult Socioeconomic Measures for Latinos, Whites, and Blacks, 2015</a:t>
            </a:r>
            <a:endParaRPr lang="en-US" b="1" dirty="0">
              <a:solidFill>
                <a:srgbClr val="66FF3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300596"/>
              </p:ext>
            </p:extLst>
          </p:nvPr>
        </p:nvGraphicFramePr>
        <p:xfrm>
          <a:off x="670775" y="1825625"/>
          <a:ext cx="1051560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811"/>
                <a:gridCol w="695459"/>
                <a:gridCol w="1004552"/>
                <a:gridCol w="734096"/>
                <a:gridCol w="978794"/>
                <a:gridCol w="708338"/>
                <a:gridCol w="96055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LATINO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Adult </a:t>
                      </a:r>
                      <a:r>
                        <a:rPr lang="en-US" b="1" baseline="0" dirty="0" smtClean="0"/>
                        <a:t>Socioeconomic </a:t>
                      </a:r>
                      <a:r>
                        <a:rPr lang="en-US" b="1" dirty="0" smtClean="0"/>
                        <a:t>Measures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Rank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Rank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Value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Rank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Value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 of</a:t>
                      </a:r>
                      <a:r>
                        <a:rPr lang="en-US" baseline="0" dirty="0" smtClean="0"/>
                        <a:t> householders homeowners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</a:t>
                      </a:r>
                      <a:r>
                        <a:rPr lang="en-US" baseline="0" dirty="0" smtClean="0"/>
                        <a:t> of persons 25+ with bachelor’s degree or higher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STEM majors per 1,000 persons in labor 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 of</a:t>
                      </a:r>
                      <a:r>
                        <a:rPr lang="en-US" baseline="0" dirty="0" smtClean="0"/>
                        <a:t> workers with full-time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household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$43,300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 of</a:t>
                      </a:r>
                      <a:r>
                        <a:rPr lang="en-US" baseline="0" dirty="0" smtClean="0"/>
                        <a:t> persons 18-64 with health insurance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Pct.</a:t>
                      </a:r>
                      <a:r>
                        <a:rPr lang="en-US" baseline="0" dirty="0" smtClean="0"/>
                        <a:t> of persons 18 and older at or above poverty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Ranking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Source:</a:t>
                      </a:r>
                      <a:r>
                        <a:rPr lang="en-US" baseline="0" dirty="0" smtClean="0"/>
                        <a:t> 2015 American Community Survey Public Use Microdata Sample.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66FF33"/>
                </a:solidFill>
              </a:rPr>
              <a:t>Texas Average Ranking for Latinos by Sex and Nativity, 2015</a:t>
            </a:r>
            <a:endParaRPr lang="en-US" b="1" dirty="0">
              <a:solidFill>
                <a:srgbClr val="66FF3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131447"/>
              </p:ext>
            </p:extLst>
          </p:nvPr>
        </p:nvGraphicFramePr>
        <p:xfrm>
          <a:off x="838200" y="1825625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Texas Ranking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By Sex: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By Nativity: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born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Foreign-born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By Nativity and Sex: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U.S.-born</a:t>
                      </a:r>
                      <a:r>
                        <a:rPr lang="en-US" baseline="0" dirty="0" smtClean="0"/>
                        <a:t> 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Foreign-born</a:t>
                      </a:r>
                      <a:r>
                        <a:rPr lang="en-US" baseline="0" dirty="0" smtClean="0"/>
                        <a:t> 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U.S.-born</a:t>
                      </a:r>
                      <a:r>
                        <a:rPr lang="en-US" baseline="0" dirty="0" smtClean="0"/>
                        <a:t> 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Foreign-born</a:t>
                      </a:r>
                      <a:r>
                        <a:rPr lang="en-US" baseline="0" dirty="0" smtClean="0"/>
                        <a:t> 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8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Policy Challenges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Latino growth of Latinos in Texas continues to be faster than that of Whites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White population growth formidable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Slowing Latino population growth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Texas Latino socioeconomic standing middle of the pack nationally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Latinos fare worse nationally relative to their race/ethnic peers compared to Whites and Blacks in Texas</a:t>
            </a:r>
          </a:p>
        </p:txBody>
      </p:sp>
    </p:spTree>
    <p:extLst>
      <p:ext uri="{BB962C8B-B14F-4D97-AF65-F5344CB8AC3E}">
        <p14:creationId xmlns:p14="http://schemas.microsoft.com/office/powerpoint/2010/main" val="22778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Paradox of Texas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Texas is a national leader in the demography of its Latino population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2</a:t>
            </a:r>
            <a:r>
              <a:rPr lang="en-US" sz="2800" baseline="30000" dirty="0" smtClean="0">
                <a:solidFill>
                  <a:schemeClr val="bg1"/>
                </a:solidFill>
              </a:rPr>
              <a:t>nd</a:t>
            </a:r>
            <a:r>
              <a:rPr lang="en-US" sz="2800" dirty="0" smtClean="0">
                <a:solidFill>
                  <a:schemeClr val="bg1"/>
                </a:solidFill>
              </a:rPr>
              <a:t> largest Latino population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Largest absolute growth of Latino population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Texas is below average with respect to socioeconomic standing of its Latino population on many measures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Policy Challenges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Highlights concerning Latino children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Selected positive SES indicators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None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Selected negative SES indicators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reschool enrollment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Health insurance coverage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overty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Highlights concerning Latino adults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Selected positive </a:t>
            </a:r>
            <a:r>
              <a:rPr lang="en-US" dirty="0">
                <a:solidFill>
                  <a:schemeClr val="bg1"/>
                </a:solidFill>
              </a:rPr>
              <a:t>SES </a:t>
            </a:r>
            <a:r>
              <a:rPr lang="en-US" dirty="0" smtClean="0">
                <a:solidFill>
                  <a:schemeClr val="bg1"/>
                </a:solidFill>
              </a:rPr>
              <a:t>indicators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Homeownership [relative to Latinos in other </a:t>
            </a:r>
            <a:r>
              <a:rPr lang="en-US" dirty="0" smtClean="0">
                <a:solidFill>
                  <a:schemeClr val="bg1"/>
                </a:solidFill>
              </a:rPr>
              <a:t>states, but low relative to Texas Whites]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Selected </a:t>
            </a:r>
            <a:r>
              <a:rPr lang="en-US" dirty="0" smtClean="0">
                <a:solidFill>
                  <a:schemeClr val="bg1"/>
                </a:solidFill>
              </a:rPr>
              <a:t>negative </a:t>
            </a:r>
            <a:r>
              <a:rPr lang="en-US" dirty="0">
                <a:solidFill>
                  <a:schemeClr val="bg1"/>
                </a:solidFill>
              </a:rPr>
              <a:t>SES </a:t>
            </a:r>
            <a:r>
              <a:rPr lang="en-US" dirty="0" smtClean="0">
                <a:solidFill>
                  <a:schemeClr val="bg1"/>
                </a:solidFill>
              </a:rPr>
              <a:t>indicators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Health insurance coverage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College </a:t>
            </a:r>
            <a:r>
              <a:rPr lang="en-US" dirty="0">
                <a:solidFill>
                  <a:schemeClr val="bg1"/>
                </a:solidFill>
              </a:rPr>
              <a:t>education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STEM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Poverty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Ranking of Selected Groups on STEM Rate</a:t>
            </a:r>
            <a:endParaRPr lang="en-US" sz="4800" b="1" dirty="0">
              <a:solidFill>
                <a:srgbClr val="66FF33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203745"/>
              </p:ext>
            </p:extLst>
          </p:nvPr>
        </p:nvGraphicFramePr>
        <p:xfrm>
          <a:off x="2395470" y="1854558"/>
          <a:ext cx="7366716" cy="4225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630"/>
                <a:gridCol w="3544514"/>
                <a:gridCol w="2455572"/>
              </a:tblGrid>
              <a:tr h="379389"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STEM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122.8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r>
                        <a:rPr lang="en-US" baseline="0" dirty="0" smtClean="0"/>
                        <a:t>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55.7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47.5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Latino foreign-born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38.4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Latino native-born</a:t>
                      </a:r>
                      <a:r>
                        <a:rPr lang="en-US" baseline="0" dirty="0" smtClean="0"/>
                        <a:t> 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36.8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 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35.3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Latina native-born 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19.2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Latina foreign-born 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/>
                </a:tc>
              </a:tr>
              <a:tr h="3846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659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 2015 American Community Survey Public Use Microdata Sample.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6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66FF33"/>
                </a:solidFill>
              </a:rPr>
              <a:t>EL FIN</a:t>
            </a:r>
            <a:endParaRPr lang="en-US" sz="4000" b="1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66FF33"/>
                </a:solidFill>
              </a:rPr>
              <a:t>The Reality of the Texas Political World</a:t>
            </a:r>
            <a:endParaRPr lang="en-US" sz="4800" b="1" dirty="0">
              <a:solidFill>
                <a:srgbClr val="66FF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Historical background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Loss of land and making of a proletariat workforce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Second-class citizens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Violence, including lynching, against Mexicans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Separate and unequal schools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Disenfranchisement and the poll tax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Civil Rights era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Some temporary social, economic, and political gains in the 1960s-1970s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Undoing of Civil Rights gains beginning with Reagan presidency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Contemporary Latino impending majority-minority era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Systemic efforts to minimize Latino political power and socioeconomic standing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66FF33"/>
                </a:solidFill>
              </a:rPr>
              <a:t>Demographic Overview of Latino Population</a:t>
            </a:r>
            <a:endParaRPr lang="en-US" sz="44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Latino Growth in Texas: Optimistic Signs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en-US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Texas Latino and White Population Change, </a:t>
            </a:r>
            <a:r>
              <a:rPr lang="en-US" altLang="en-US" sz="48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1980-2015</a:t>
            </a:r>
            <a:endParaRPr lang="en-US" altLang="en-US" sz="48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102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5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4800" b="1" dirty="0" smtClean="0">
                <a:solidFill>
                  <a:srgbClr val="66FF33"/>
                </a:solidFill>
              </a:rPr>
              <a:t>Percentage of Texas Population that is Latino and White, 1980-2015</a:t>
            </a:r>
            <a:endParaRPr lang="en-US" altLang="en-US" sz="4800" b="1" dirty="0">
              <a:solidFill>
                <a:srgbClr val="66FF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4152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18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4800" b="1" dirty="0">
                <a:solidFill>
                  <a:srgbClr val="66FF33"/>
                </a:solidFill>
              </a:rPr>
              <a:t>Age/Sex Pyramids for Texas Latino and White Populations, </a:t>
            </a:r>
            <a:r>
              <a:rPr lang="en-US" altLang="en-US" sz="4800" b="1" dirty="0" smtClean="0">
                <a:solidFill>
                  <a:srgbClr val="66FF33"/>
                </a:solidFill>
              </a:rPr>
              <a:t>2015</a:t>
            </a:r>
            <a:endParaRPr lang="en-US" altLang="en-US" sz="4000" b="1" dirty="0">
              <a:solidFill>
                <a:srgbClr val="66FF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943184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578592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41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1615</Words>
  <Application>Microsoft Office PowerPoint</Application>
  <PresentationFormat>Widescreen</PresentationFormat>
  <Paragraphs>345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Latino Demographic and Socioeconomic Standing: How Does Texas Compare Nationally?</vt:lpstr>
      <vt:lpstr>Outline</vt:lpstr>
      <vt:lpstr>Paradox of Texas</vt:lpstr>
      <vt:lpstr>The Reality of the Texas Political World</vt:lpstr>
      <vt:lpstr>PowerPoint Presentation</vt:lpstr>
      <vt:lpstr>PowerPoint Presentation</vt:lpstr>
      <vt:lpstr>Texas Latino and White Population Change, 1980-2015</vt:lpstr>
      <vt:lpstr>Percentage of Texas Population that is Latino and White, 1980-2015</vt:lpstr>
      <vt:lpstr>Age/Sex Pyramids for Texas Latino and White Populations, 2015</vt:lpstr>
      <vt:lpstr>Percentage Share of Texas Latinos and Whites in Age Groups, 2015</vt:lpstr>
      <vt:lpstr>PowerPoint Presentation</vt:lpstr>
      <vt:lpstr>A Focus on White Demography</vt:lpstr>
      <vt:lpstr>Focus of Analysis</vt:lpstr>
      <vt:lpstr>Similarities between California and Texas White Voting-Age Citizens</vt:lpstr>
      <vt:lpstr>Change in White Voting-Age Population in 2000-2015 in California and Texas</vt:lpstr>
      <vt:lpstr>White Fertility Differences between California and Texas</vt:lpstr>
      <vt:lpstr>White Net Interstate Differences between California and Texas</vt:lpstr>
      <vt:lpstr>17 States with More Deaths than Births among Whites, 2014</vt:lpstr>
      <vt:lpstr>PowerPoint Presentation</vt:lpstr>
      <vt:lpstr>Average Annual Percentage Change in Texas Latino and White Population by Period</vt:lpstr>
      <vt:lpstr>Further Complications: Political Barriers Republicans Have Erected to Minimize Latino and White Political Power</vt:lpstr>
      <vt:lpstr>An Opportunity: Latino Children Turning 18 Years of Age</vt:lpstr>
      <vt:lpstr>PowerPoint Presentation</vt:lpstr>
      <vt:lpstr>Data Analysis</vt:lpstr>
      <vt:lpstr>Socioeconomic Measures for Children and Adults</vt:lpstr>
      <vt:lpstr>Texas Ranking on Children Socioeconomic Measures for Latinos, Whites, and Blacks, 2015</vt:lpstr>
      <vt:lpstr>Texas Ranking on Adult Socioeconomic Measures for Latinos, Whites, and Blacks, 2015</vt:lpstr>
      <vt:lpstr>Texas Average Ranking for Latinos by Sex and Nativity, 2015</vt:lpstr>
      <vt:lpstr>Policy Challenges</vt:lpstr>
      <vt:lpstr>Policy Challenges</vt:lpstr>
      <vt:lpstr>Ranking of Selected Groups on STEM Rate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Demographics and the Persistence of Texas as a Red State: A Wake-Up Call</dc:title>
  <dc:creator>Rogelio Saenz</dc:creator>
  <cp:lastModifiedBy>Rogelio Saenz</cp:lastModifiedBy>
  <cp:revision>62</cp:revision>
  <cp:lastPrinted>2017-05-02T20:11:10Z</cp:lastPrinted>
  <dcterms:created xsi:type="dcterms:W3CDTF">2016-12-16T04:37:33Z</dcterms:created>
  <dcterms:modified xsi:type="dcterms:W3CDTF">2017-05-04T12:43:27Z</dcterms:modified>
</cp:coreProperties>
</file>