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38" r:id="rId1"/>
  </p:sldMasterIdLst>
  <p:sldIdLst>
    <p:sldId id="260" r:id="rId2"/>
    <p:sldId id="259" r:id="rId3"/>
    <p:sldId id="258" r:id="rId4"/>
    <p:sldId id="262" r:id="rId5"/>
    <p:sldId id="284" r:id="rId6"/>
    <p:sldId id="273" r:id="rId7"/>
    <p:sldId id="279" r:id="rId8"/>
    <p:sldId id="265" r:id="rId9"/>
    <p:sldId id="278" r:id="rId10"/>
    <p:sldId id="285" r:id="rId11"/>
    <p:sldId id="287" r:id="rId12"/>
    <p:sldId id="272" r:id="rId13"/>
    <p:sldId id="286" r:id="rId14"/>
    <p:sldId id="282" r:id="rId15"/>
    <p:sldId id="290" r:id="rId16"/>
    <p:sldId id="292" r:id="rId17"/>
    <p:sldId id="293" r:id="rId18"/>
    <p:sldId id="294" r:id="rId19"/>
    <p:sldId id="283" r:id="rId20"/>
    <p:sldId id="263" r:id="rId21"/>
    <p:sldId id="28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50328C7-CD97-4F7C-A09D-F0402537570D}">
          <p14:sldIdLst>
            <p14:sldId id="260"/>
            <p14:sldId id="259"/>
            <p14:sldId id="258"/>
            <p14:sldId id="262"/>
            <p14:sldId id="284"/>
            <p14:sldId id="273"/>
            <p14:sldId id="279"/>
            <p14:sldId id="265"/>
            <p14:sldId id="278"/>
            <p14:sldId id="285"/>
            <p14:sldId id="287"/>
            <p14:sldId id="272"/>
            <p14:sldId id="286"/>
            <p14:sldId id="282"/>
            <p14:sldId id="290"/>
            <p14:sldId id="292"/>
            <p14:sldId id="293"/>
            <p14:sldId id="294"/>
            <p14:sldId id="283"/>
            <p14:sldId id="263"/>
            <p14:sldId id="288"/>
          </p14:sldIdLst>
        </p14:section>
        <p14:section name="Untitled Section" id="{FE5AF1DA-D176-49C8-BE8B-10238732250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cama\Documents\.2021.Donations.SVREP.WCVI.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Book6"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Book6"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ydia%20Camarillo\Documents\file.latino%20vote%20with%20charts.tabl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Lydia%20Camarillo\Documents\file.latino%20vote%20with%20charts.tabl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lcama\Documents\.2021.Donations.SVREP.WCVI.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6"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Book6"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Book6"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dirty="0">
                <a:solidFill>
                  <a:schemeClr val="bg1"/>
                </a:solidFill>
              </a:rPr>
              <a:t>US Latino Vote</a:t>
            </a:r>
          </a:p>
          <a:p>
            <a:pPr>
              <a:defRPr/>
            </a:pPr>
            <a:r>
              <a:rPr lang="en-US" sz="1800" dirty="0">
                <a:solidFill>
                  <a:schemeClr val="bg1"/>
                </a:solidFill>
              </a:rPr>
              <a:t>1976 to 2020 Presidential</a:t>
            </a:r>
            <a:r>
              <a:rPr lang="en-US" sz="1800" baseline="0" dirty="0">
                <a:solidFill>
                  <a:schemeClr val="bg1"/>
                </a:solidFill>
              </a:rPr>
              <a:t> general elections </a:t>
            </a:r>
            <a:endParaRPr lang="en-US" sz="1800" dirty="0">
              <a:solidFill>
                <a:schemeClr val="bg1"/>
              </a:solidFill>
            </a:endParaRPr>
          </a:p>
          <a:p>
            <a:pPr>
              <a:defRPr/>
            </a:pPr>
            <a:r>
              <a:rPr lang="en-US" sz="1800" dirty="0">
                <a:solidFill>
                  <a:schemeClr val="bg1"/>
                </a:solidFill>
              </a:rPr>
              <a:t>In Millions</a:t>
            </a:r>
          </a:p>
        </c:rich>
      </c:tx>
      <c:layout>
        <c:manualLayout>
          <c:xMode val="edge"/>
          <c:yMode val="edge"/>
          <c:x val="0.18253073482334353"/>
          <c:y val="4.1227037266300233E-2"/>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485423866285057E-2"/>
          <c:y val="0.27781899336356353"/>
          <c:w val="0.97029152267429886"/>
          <c:h val="0.66357977344982133"/>
        </c:manualLayout>
      </c:layout>
      <c:barChart>
        <c:barDir val="col"/>
        <c:grouping val="clustered"/>
        <c:varyColors val="0"/>
        <c:ser>
          <c:idx val="0"/>
          <c:order val="0"/>
          <c:tx>
            <c:strRef>
              <c:f>Sheet1!$A$49</c:f>
              <c:strCache>
                <c:ptCount val="1"/>
                <c:pt idx="0">
                  <c:v>Latino Voter Registration</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Sheet1!$B$48:$M$48</c:f>
              <c:numCache>
                <c:formatCode>General</c:formatCode>
                <c:ptCount val="12"/>
                <c:pt idx="0">
                  <c:v>1976</c:v>
                </c:pt>
                <c:pt idx="1">
                  <c:v>1980</c:v>
                </c:pt>
                <c:pt idx="2">
                  <c:v>1984</c:v>
                </c:pt>
                <c:pt idx="3">
                  <c:v>1980</c:v>
                </c:pt>
                <c:pt idx="4">
                  <c:v>1992</c:v>
                </c:pt>
                <c:pt idx="5">
                  <c:v>1996</c:v>
                </c:pt>
                <c:pt idx="6">
                  <c:v>2000</c:v>
                </c:pt>
                <c:pt idx="7">
                  <c:v>2004</c:v>
                </c:pt>
                <c:pt idx="8">
                  <c:v>2008</c:v>
                </c:pt>
                <c:pt idx="9">
                  <c:v>2012</c:v>
                </c:pt>
                <c:pt idx="10">
                  <c:v>2016</c:v>
                </c:pt>
                <c:pt idx="11">
                  <c:v>2020</c:v>
                </c:pt>
              </c:numCache>
            </c:numRef>
          </c:cat>
          <c:val>
            <c:numRef>
              <c:f>Sheet1!$B$49:$M$49</c:f>
              <c:numCache>
                <c:formatCode>General</c:formatCode>
                <c:ptCount val="12"/>
                <c:pt idx="0">
                  <c:v>2.4</c:v>
                </c:pt>
                <c:pt idx="1">
                  <c:v>2.9</c:v>
                </c:pt>
                <c:pt idx="2">
                  <c:v>3.7</c:v>
                </c:pt>
                <c:pt idx="3">
                  <c:v>4.5</c:v>
                </c:pt>
                <c:pt idx="4">
                  <c:v>5.0999999999999996</c:v>
                </c:pt>
                <c:pt idx="5">
                  <c:v>6.5</c:v>
                </c:pt>
                <c:pt idx="6">
                  <c:v>7.5</c:v>
                </c:pt>
                <c:pt idx="7">
                  <c:v>9.1999999999999993</c:v>
                </c:pt>
                <c:pt idx="8">
                  <c:v>11.2</c:v>
                </c:pt>
                <c:pt idx="9">
                  <c:v>13.3</c:v>
                </c:pt>
                <c:pt idx="10">
                  <c:v>15.5</c:v>
                </c:pt>
                <c:pt idx="11">
                  <c:v>18.600000000000001</c:v>
                </c:pt>
              </c:numCache>
            </c:numRef>
          </c:val>
          <c:extLst>
            <c:ext xmlns:c16="http://schemas.microsoft.com/office/drawing/2014/chart" uri="{C3380CC4-5D6E-409C-BE32-E72D297353CC}">
              <c16:uniqueId val="{00000000-BF04-4FC4-BC8F-1DB7B9B471E5}"/>
            </c:ext>
          </c:extLst>
        </c:ser>
        <c:ser>
          <c:idx val="1"/>
          <c:order val="1"/>
          <c:tx>
            <c:strRef>
              <c:f>Sheet1!$A$50</c:f>
              <c:strCache>
                <c:ptCount val="1"/>
                <c:pt idx="0">
                  <c:v>Latino Votes Cast </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Sheet1!$B$48:$M$48</c:f>
              <c:numCache>
                <c:formatCode>General</c:formatCode>
                <c:ptCount val="12"/>
                <c:pt idx="0">
                  <c:v>1976</c:v>
                </c:pt>
                <c:pt idx="1">
                  <c:v>1980</c:v>
                </c:pt>
                <c:pt idx="2">
                  <c:v>1984</c:v>
                </c:pt>
                <c:pt idx="3">
                  <c:v>1980</c:v>
                </c:pt>
                <c:pt idx="4">
                  <c:v>1992</c:v>
                </c:pt>
                <c:pt idx="5">
                  <c:v>1996</c:v>
                </c:pt>
                <c:pt idx="6">
                  <c:v>2000</c:v>
                </c:pt>
                <c:pt idx="7">
                  <c:v>2004</c:v>
                </c:pt>
                <c:pt idx="8">
                  <c:v>2008</c:v>
                </c:pt>
                <c:pt idx="9">
                  <c:v>2012</c:v>
                </c:pt>
                <c:pt idx="10">
                  <c:v>2016</c:v>
                </c:pt>
                <c:pt idx="11">
                  <c:v>2020</c:v>
                </c:pt>
              </c:numCache>
            </c:numRef>
          </c:cat>
          <c:val>
            <c:numRef>
              <c:f>Sheet1!$B$50:$M$50</c:f>
              <c:numCache>
                <c:formatCode>General</c:formatCode>
                <c:ptCount val="12"/>
                <c:pt idx="0">
                  <c:v>2</c:v>
                </c:pt>
                <c:pt idx="1">
                  <c:v>2.4</c:v>
                </c:pt>
                <c:pt idx="2">
                  <c:v>3</c:v>
                </c:pt>
                <c:pt idx="3">
                  <c:v>3.7</c:v>
                </c:pt>
                <c:pt idx="4">
                  <c:v>4.2</c:v>
                </c:pt>
                <c:pt idx="5">
                  <c:v>3.5</c:v>
                </c:pt>
                <c:pt idx="6">
                  <c:v>5.2</c:v>
                </c:pt>
                <c:pt idx="7">
                  <c:v>7.5</c:v>
                </c:pt>
                <c:pt idx="8">
                  <c:v>9.1999999999999993</c:v>
                </c:pt>
                <c:pt idx="9">
                  <c:v>11.2</c:v>
                </c:pt>
                <c:pt idx="10">
                  <c:v>13.5</c:v>
                </c:pt>
                <c:pt idx="11">
                  <c:v>16.600000000000001</c:v>
                </c:pt>
              </c:numCache>
            </c:numRef>
          </c:val>
          <c:extLst>
            <c:ext xmlns:c16="http://schemas.microsoft.com/office/drawing/2014/chart" uri="{C3380CC4-5D6E-409C-BE32-E72D297353CC}">
              <c16:uniqueId val="{00000001-BF04-4FC4-BC8F-1DB7B9B471E5}"/>
            </c:ext>
          </c:extLst>
        </c:ser>
        <c:dLbls>
          <c:dLblPos val="outEnd"/>
          <c:showLegendKey val="0"/>
          <c:showVal val="1"/>
          <c:showCatName val="0"/>
          <c:showSerName val="0"/>
          <c:showPercent val="0"/>
          <c:showBubbleSize val="0"/>
        </c:dLbls>
        <c:gapWidth val="444"/>
        <c:overlap val="-90"/>
        <c:axId val="1523104560"/>
        <c:axId val="1523096240"/>
      </c:barChart>
      <c:catAx>
        <c:axId val="15231045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523096240"/>
        <c:crosses val="autoZero"/>
        <c:auto val="1"/>
        <c:lblAlgn val="ctr"/>
        <c:lblOffset val="100"/>
        <c:noMultiLvlLbl val="0"/>
      </c:catAx>
      <c:valAx>
        <c:axId val="1523096240"/>
        <c:scaling>
          <c:orientation val="minMax"/>
        </c:scaling>
        <c:delete val="1"/>
        <c:axPos val="l"/>
        <c:numFmt formatCode="General" sourceLinked="1"/>
        <c:majorTickMark val="none"/>
        <c:minorTickMark val="none"/>
        <c:tickLblPos val="nextTo"/>
        <c:crossAx val="1523104560"/>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Entry>
      <c:legendEntry>
        <c:idx val="1"/>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a:t>Blue States </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Sheet1!$B$44</c:f>
              <c:strCache>
                <c:ptCount val="1"/>
                <c:pt idx="0">
                  <c:v>2020</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Sheet1!$A$45:$A$54</c:f>
              <c:strCache>
                <c:ptCount val="10"/>
                <c:pt idx="0">
                  <c:v>CA</c:v>
                </c:pt>
                <c:pt idx="1">
                  <c:v>IL</c:v>
                </c:pt>
                <c:pt idx="2">
                  <c:v>MI</c:v>
                </c:pt>
                <c:pt idx="3">
                  <c:v>NY</c:v>
                </c:pt>
                <c:pt idx="4">
                  <c:v>PA</c:v>
                </c:pt>
                <c:pt idx="8">
                  <c:v>CO</c:v>
                </c:pt>
                <c:pt idx="9">
                  <c:v>OR</c:v>
                </c:pt>
              </c:strCache>
            </c:strRef>
          </c:cat>
          <c:val>
            <c:numRef>
              <c:f>Sheet1!$B$45:$B$54</c:f>
              <c:numCache>
                <c:formatCode>General</c:formatCode>
                <c:ptCount val="10"/>
                <c:pt idx="0">
                  <c:v>55</c:v>
                </c:pt>
                <c:pt idx="1">
                  <c:v>20</c:v>
                </c:pt>
                <c:pt idx="2">
                  <c:v>16</c:v>
                </c:pt>
                <c:pt idx="3">
                  <c:v>29</c:v>
                </c:pt>
                <c:pt idx="4">
                  <c:v>20</c:v>
                </c:pt>
                <c:pt idx="8">
                  <c:v>9</c:v>
                </c:pt>
                <c:pt idx="9">
                  <c:v>7</c:v>
                </c:pt>
              </c:numCache>
            </c:numRef>
          </c:val>
          <c:extLst>
            <c:ext xmlns:c16="http://schemas.microsoft.com/office/drawing/2014/chart" uri="{C3380CC4-5D6E-409C-BE32-E72D297353CC}">
              <c16:uniqueId val="{00000000-108C-4DE3-8A86-390EB3896A46}"/>
            </c:ext>
          </c:extLst>
        </c:ser>
        <c:ser>
          <c:idx val="1"/>
          <c:order val="1"/>
          <c:tx>
            <c:strRef>
              <c:f>Sheet1!$C$44</c:f>
              <c:strCache>
                <c:ptCount val="1"/>
                <c:pt idx="0">
                  <c:v>2024</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Sheet1!$A$45:$A$54</c:f>
              <c:strCache>
                <c:ptCount val="10"/>
                <c:pt idx="0">
                  <c:v>CA</c:v>
                </c:pt>
                <c:pt idx="1">
                  <c:v>IL</c:v>
                </c:pt>
                <c:pt idx="2">
                  <c:v>MI</c:v>
                </c:pt>
                <c:pt idx="3">
                  <c:v>NY</c:v>
                </c:pt>
                <c:pt idx="4">
                  <c:v>PA</c:v>
                </c:pt>
                <c:pt idx="8">
                  <c:v>CO</c:v>
                </c:pt>
                <c:pt idx="9">
                  <c:v>OR</c:v>
                </c:pt>
              </c:strCache>
            </c:strRef>
          </c:cat>
          <c:val>
            <c:numRef>
              <c:f>Sheet1!$C$45:$C$54</c:f>
              <c:numCache>
                <c:formatCode>General</c:formatCode>
                <c:ptCount val="10"/>
                <c:pt idx="0">
                  <c:v>54</c:v>
                </c:pt>
                <c:pt idx="1">
                  <c:v>19</c:v>
                </c:pt>
                <c:pt idx="2">
                  <c:v>15</c:v>
                </c:pt>
                <c:pt idx="3">
                  <c:v>28</c:v>
                </c:pt>
                <c:pt idx="4">
                  <c:v>19</c:v>
                </c:pt>
                <c:pt idx="8">
                  <c:v>10</c:v>
                </c:pt>
                <c:pt idx="9">
                  <c:v>8</c:v>
                </c:pt>
              </c:numCache>
            </c:numRef>
          </c:val>
          <c:extLst>
            <c:ext xmlns:c16="http://schemas.microsoft.com/office/drawing/2014/chart" uri="{C3380CC4-5D6E-409C-BE32-E72D297353CC}">
              <c16:uniqueId val="{00000001-108C-4DE3-8A86-390EB3896A46}"/>
            </c:ext>
          </c:extLst>
        </c:ser>
        <c:dLbls>
          <c:dLblPos val="outEnd"/>
          <c:showLegendKey val="0"/>
          <c:showVal val="1"/>
          <c:showCatName val="0"/>
          <c:showSerName val="0"/>
          <c:showPercent val="0"/>
          <c:showBubbleSize val="0"/>
        </c:dLbls>
        <c:gapWidth val="444"/>
        <c:overlap val="-90"/>
        <c:axId val="1592503135"/>
        <c:axId val="1592504383"/>
      </c:barChart>
      <c:catAx>
        <c:axId val="159250313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592504383"/>
        <c:crosses val="autoZero"/>
        <c:auto val="1"/>
        <c:lblAlgn val="ctr"/>
        <c:lblOffset val="100"/>
        <c:noMultiLvlLbl val="0"/>
      </c:catAx>
      <c:valAx>
        <c:axId val="1592504383"/>
        <c:scaling>
          <c:orientation val="minMax"/>
        </c:scaling>
        <c:delete val="1"/>
        <c:axPos val="l"/>
        <c:numFmt formatCode="General" sourceLinked="1"/>
        <c:majorTickMark val="none"/>
        <c:minorTickMark val="none"/>
        <c:tickLblPos val="nextTo"/>
        <c:crossAx val="159250313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a:t>Red States</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Sheet1!$F$44</c:f>
              <c:strCache>
                <c:ptCount val="1"/>
                <c:pt idx="0">
                  <c:v>2020</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Sheet1!$E$45:$E$52</c:f>
              <c:strCache>
                <c:ptCount val="8"/>
                <c:pt idx="0">
                  <c:v>FL</c:v>
                </c:pt>
                <c:pt idx="1">
                  <c:v>NC</c:v>
                </c:pt>
                <c:pt idx="2">
                  <c:v>OH</c:v>
                </c:pt>
                <c:pt idx="3">
                  <c:v>WV</c:v>
                </c:pt>
                <c:pt idx="6">
                  <c:v>MT</c:v>
                </c:pt>
                <c:pt idx="7">
                  <c:v>TX</c:v>
                </c:pt>
              </c:strCache>
            </c:strRef>
          </c:cat>
          <c:val>
            <c:numRef>
              <c:f>Sheet1!$F$45:$F$52</c:f>
              <c:numCache>
                <c:formatCode>General</c:formatCode>
                <c:ptCount val="8"/>
                <c:pt idx="0">
                  <c:v>29</c:v>
                </c:pt>
                <c:pt idx="1">
                  <c:v>15</c:v>
                </c:pt>
                <c:pt idx="2">
                  <c:v>18</c:v>
                </c:pt>
                <c:pt idx="3">
                  <c:v>5</c:v>
                </c:pt>
                <c:pt idx="6">
                  <c:v>3</c:v>
                </c:pt>
                <c:pt idx="7">
                  <c:v>38</c:v>
                </c:pt>
              </c:numCache>
            </c:numRef>
          </c:val>
          <c:extLst>
            <c:ext xmlns:c16="http://schemas.microsoft.com/office/drawing/2014/chart" uri="{C3380CC4-5D6E-409C-BE32-E72D297353CC}">
              <c16:uniqueId val="{00000000-0CA4-437E-B9D7-B5D848D73F44}"/>
            </c:ext>
          </c:extLst>
        </c:ser>
        <c:ser>
          <c:idx val="1"/>
          <c:order val="1"/>
          <c:tx>
            <c:strRef>
              <c:f>Sheet1!$G$44</c:f>
              <c:strCache>
                <c:ptCount val="1"/>
                <c:pt idx="0">
                  <c:v>2024</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Sheet1!$E$45:$E$52</c:f>
              <c:strCache>
                <c:ptCount val="8"/>
                <c:pt idx="0">
                  <c:v>FL</c:v>
                </c:pt>
                <c:pt idx="1">
                  <c:v>NC</c:v>
                </c:pt>
                <c:pt idx="2">
                  <c:v>OH</c:v>
                </c:pt>
                <c:pt idx="3">
                  <c:v>WV</c:v>
                </c:pt>
                <c:pt idx="6">
                  <c:v>MT</c:v>
                </c:pt>
                <c:pt idx="7">
                  <c:v>TX</c:v>
                </c:pt>
              </c:strCache>
            </c:strRef>
          </c:cat>
          <c:val>
            <c:numRef>
              <c:f>Sheet1!$G$45:$G$52</c:f>
              <c:numCache>
                <c:formatCode>General</c:formatCode>
                <c:ptCount val="8"/>
                <c:pt idx="0">
                  <c:v>30</c:v>
                </c:pt>
                <c:pt idx="1">
                  <c:v>16</c:v>
                </c:pt>
                <c:pt idx="2">
                  <c:v>17</c:v>
                </c:pt>
                <c:pt idx="3">
                  <c:v>4</c:v>
                </c:pt>
                <c:pt idx="6">
                  <c:v>4</c:v>
                </c:pt>
                <c:pt idx="7">
                  <c:v>40</c:v>
                </c:pt>
              </c:numCache>
            </c:numRef>
          </c:val>
          <c:extLst>
            <c:ext xmlns:c16="http://schemas.microsoft.com/office/drawing/2014/chart" uri="{C3380CC4-5D6E-409C-BE32-E72D297353CC}">
              <c16:uniqueId val="{00000001-0CA4-437E-B9D7-B5D848D73F44}"/>
            </c:ext>
          </c:extLst>
        </c:ser>
        <c:dLbls>
          <c:dLblPos val="outEnd"/>
          <c:showLegendKey val="0"/>
          <c:showVal val="1"/>
          <c:showCatName val="0"/>
          <c:showSerName val="0"/>
          <c:showPercent val="0"/>
          <c:showBubbleSize val="0"/>
        </c:dLbls>
        <c:gapWidth val="444"/>
        <c:overlap val="-90"/>
        <c:axId val="666456895"/>
        <c:axId val="666443583"/>
      </c:barChart>
      <c:catAx>
        <c:axId val="66645689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666443583"/>
        <c:crosses val="autoZero"/>
        <c:auto val="1"/>
        <c:lblAlgn val="ctr"/>
        <c:lblOffset val="100"/>
        <c:noMultiLvlLbl val="0"/>
      </c:catAx>
      <c:valAx>
        <c:axId val="666443583"/>
        <c:scaling>
          <c:orientation val="minMax"/>
        </c:scaling>
        <c:delete val="1"/>
        <c:axPos val="l"/>
        <c:numFmt formatCode="General" sourceLinked="1"/>
        <c:majorTickMark val="none"/>
        <c:minorTickMark val="none"/>
        <c:tickLblPos val="nextTo"/>
        <c:crossAx val="66645689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solidFill>
                  <a:schemeClr val="bg1"/>
                </a:solidFill>
              </a:rPr>
              <a:t>National Latino Vote</a:t>
            </a:r>
          </a:p>
          <a:p>
            <a:pPr>
              <a:defRPr/>
            </a:pPr>
            <a:r>
              <a:rPr lang="en-US" dirty="0">
                <a:solidFill>
                  <a:schemeClr val="bg1"/>
                </a:solidFill>
              </a:rPr>
              <a:t>Presidential and Midterm Elections</a:t>
            </a:r>
          </a:p>
          <a:p>
            <a:pPr>
              <a:defRPr/>
            </a:pPr>
            <a:r>
              <a:rPr lang="en-US" dirty="0">
                <a:solidFill>
                  <a:schemeClr val="bg1"/>
                </a:solidFill>
              </a:rPr>
              <a:t>1994 to 2020</a:t>
            </a:r>
          </a:p>
          <a:p>
            <a:pPr>
              <a:defRPr/>
            </a:pPr>
            <a:r>
              <a:rPr lang="en-US" dirty="0">
                <a:solidFill>
                  <a:schemeClr val="bg1"/>
                </a:solidFill>
              </a:rPr>
              <a:t>In Millions </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Sheet1!$A$3</c:f>
              <c:strCache>
                <c:ptCount val="1"/>
                <c:pt idx="0">
                  <c:v>VR</c:v>
                </c:pt>
              </c:strCache>
            </c:strRef>
          </c:tx>
          <c:spPr>
            <a:gradFill rotWithShape="1">
              <a:gsLst>
                <a:gs pos="0">
                  <a:schemeClr val="accent1">
                    <a:tint val="98000"/>
                    <a:lumMod val="114000"/>
                  </a:schemeClr>
                </a:gs>
                <a:gs pos="100000">
                  <a:schemeClr val="accent1">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invertIfNegative val="0"/>
          <c:dLbls>
            <c:dLbl>
              <c:idx val="13"/>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dirty="0"/>
                      <a:t>18.5</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6.5775413773041802E-2"/>
                      <c:h val="4.0357315773661889E-2"/>
                    </c:manualLayout>
                  </c15:layout>
                  <c15:showDataLabelsRange val="0"/>
                </c:ext>
                <c:ext xmlns:c16="http://schemas.microsoft.com/office/drawing/2014/chart" uri="{C3380CC4-5D6E-409C-BE32-E72D297353CC}">
                  <c16:uniqueId val="{00000000-2931-4704-A5FD-D59246A8F36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Sheet1!$B$2:$O$2</c:f>
              <c:strCache>
                <c:ptCount val="14"/>
                <c:pt idx="0">
                  <c:v>1994</c:v>
                </c:pt>
                <c:pt idx="1">
                  <c:v>1996</c:v>
                </c:pt>
                <c:pt idx="2">
                  <c:v>1998</c:v>
                </c:pt>
                <c:pt idx="3">
                  <c:v>2000</c:v>
                </c:pt>
                <c:pt idx="4">
                  <c:v>2002</c:v>
                </c:pt>
                <c:pt idx="5">
                  <c:v>2004</c:v>
                </c:pt>
                <c:pt idx="6">
                  <c:v>2006</c:v>
                </c:pt>
                <c:pt idx="7">
                  <c:v>2008</c:v>
                </c:pt>
                <c:pt idx="8">
                  <c:v>2010</c:v>
                </c:pt>
                <c:pt idx="9">
                  <c:v>2012</c:v>
                </c:pt>
                <c:pt idx="10">
                  <c:v>2014</c:v>
                </c:pt>
                <c:pt idx="11">
                  <c:v>2016</c:v>
                </c:pt>
                <c:pt idx="12">
                  <c:v>2018</c:v>
                </c:pt>
                <c:pt idx="13">
                  <c:v>2020*</c:v>
                </c:pt>
              </c:strCache>
            </c:strRef>
          </c:cat>
          <c:val>
            <c:numRef>
              <c:f>Sheet1!$B$3:$O$3</c:f>
              <c:numCache>
                <c:formatCode>General</c:formatCode>
                <c:ptCount val="14"/>
                <c:pt idx="0">
                  <c:v>5.4</c:v>
                </c:pt>
                <c:pt idx="1">
                  <c:v>6.5</c:v>
                </c:pt>
                <c:pt idx="2">
                  <c:v>6.8</c:v>
                </c:pt>
                <c:pt idx="3">
                  <c:v>7.5</c:v>
                </c:pt>
                <c:pt idx="4">
                  <c:v>7.5</c:v>
                </c:pt>
                <c:pt idx="5">
                  <c:v>9.1999999999999993</c:v>
                </c:pt>
                <c:pt idx="6">
                  <c:v>9.3000000000000007</c:v>
                </c:pt>
                <c:pt idx="7">
                  <c:v>11.2</c:v>
                </c:pt>
                <c:pt idx="8">
                  <c:v>10.98</c:v>
                </c:pt>
                <c:pt idx="9">
                  <c:v>13.3</c:v>
                </c:pt>
                <c:pt idx="10">
                  <c:v>12.86</c:v>
                </c:pt>
                <c:pt idx="11">
                  <c:v>15.5</c:v>
                </c:pt>
                <c:pt idx="12">
                  <c:v>16.600000000000001</c:v>
                </c:pt>
                <c:pt idx="13">
                  <c:v>17.5</c:v>
                </c:pt>
              </c:numCache>
            </c:numRef>
          </c:val>
          <c:extLst>
            <c:ext xmlns:c16="http://schemas.microsoft.com/office/drawing/2014/chart" uri="{C3380CC4-5D6E-409C-BE32-E72D297353CC}">
              <c16:uniqueId val="{00000000-7E7D-4B77-B0F5-66EFFCA4BD31}"/>
            </c:ext>
          </c:extLst>
        </c:ser>
        <c:ser>
          <c:idx val="1"/>
          <c:order val="1"/>
          <c:tx>
            <c:strRef>
              <c:f>Sheet1!$A$4</c:f>
              <c:strCache>
                <c:ptCount val="1"/>
                <c:pt idx="0">
                  <c:v>VC</c:v>
                </c:pt>
              </c:strCache>
            </c:strRef>
          </c:tx>
          <c:spPr>
            <a:gradFill rotWithShape="1">
              <a:gsLst>
                <a:gs pos="0">
                  <a:schemeClr val="accent2">
                    <a:tint val="98000"/>
                    <a:lumMod val="114000"/>
                  </a:schemeClr>
                </a:gs>
                <a:gs pos="100000">
                  <a:schemeClr val="accent2">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invertIfNegative val="0"/>
          <c:dLbls>
            <c:dLbl>
              <c:idx val="13"/>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dirty="0"/>
                      <a:t>16.5</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5.1544471805702603E-2"/>
                      <c:h val="4.7207198525603178E-2"/>
                    </c:manualLayout>
                  </c15:layout>
                  <c15:showDataLabelsRange val="0"/>
                </c:ext>
                <c:ext xmlns:c16="http://schemas.microsoft.com/office/drawing/2014/chart" uri="{C3380CC4-5D6E-409C-BE32-E72D297353CC}">
                  <c16:uniqueId val="{00000001-2931-4704-A5FD-D59246A8F36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Sheet1!$B$2:$O$2</c:f>
              <c:strCache>
                <c:ptCount val="14"/>
                <c:pt idx="0">
                  <c:v>1994</c:v>
                </c:pt>
                <c:pt idx="1">
                  <c:v>1996</c:v>
                </c:pt>
                <c:pt idx="2">
                  <c:v>1998</c:v>
                </c:pt>
                <c:pt idx="3">
                  <c:v>2000</c:v>
                </c:pt>
                <c:pt idx="4">
                  <c:v>2002</c:v>
                </c:pt>
                <c:pt idx="5">
                  <c:v>2004</c:v>
                </c:pt>
                <c:pt idx="6">
                  <c:v>2006</c:v>
                </c:pt>
                <c:pt idx="7">
                  <c:v>2008</c:v>
                </c:pt>
                <c:pt idx="8">
                  <c:v>2010</c:v>
                </c:pt>
                <c:pt idx="9">
                  <c:v>2012</c:v>
                </c:pt>
                <c:pt idx="10">
                  <c:v>2014</c:v>
                </c:pt>
                <c:pt idx="11">
                  <c:v>2016</c:v>
                </c:pt>
                <c:pt idx="12">
                  <c:v>2018</c:v>
                </c:pt>
                <c:pt idx="13">
                  <c:v>2020*</c:v>
                </c:pt>
              </c:strCache>
            </c:strRef>
          </c:cat>
          <c:val>
            <c:numRef>
              <c:f>Sheet1!$B$4:$O$4</c:f>
              <c:numCache>
                <c:formatCode>General</c:formatCode>
                <c:ptCount val="14"/>
                <c:pt idx="0">
                  <c:v>4.9000000000000004</c:v>
                </c:pt>
                <c:pt idx="1">
                  <c:v>3.5</c:v>
                </c:pt>
                <c:pt idx="2">
                  <c:v>4</c:v>
                </c:pt>
                <c:pt idx="3">
                  <c:v>5.4</c:v>
                </c:pt>
                <c:pt idx="4">
                  <c:v>5.9</c:v>
                </c:pt>
                <c:pt idx="5">
                  <c:v>7.5</c:v>
                </c:pt>
                <c:pt idx="6">
                  <c:v>5.5</c:v>
                </c:pt>
                <c:pt idx="7">
                  <c:v>9.1999999999999993</c:v>
                </c:pt>
                <c:pt idx="8">
                  <c:v>6.64</c:v>
                </c:pt>
                <c:pt idx="9">
                  <c:v>11.2</c:v>
                </c:pt>
                <c:pt idx="10">
                  <c:v>6.8</c:v>
                </c:pt>
                <c:pt idx="11">
                  <c:v>13.5</c:v>
                </c:pt>
                <c:pt idx="12">
                  <c:v>11.7</c:v>
                </c:pt>
                <c:pt idx="13">
                  <c:v>15.5</c:v>
                </c:pt>
              </c:numCache>
            </c:numRef>
          </c:val>
          <c:extLst>
            <c:ext xmlns:c16="http://schemas.microsoft.com/office/drawing/2014/chart" uri="{C3380CC4-5D6E-409C-BE32-E72D297353CC}">
              <c16:uniqueId val="{00000001-7E7D-4B77-B0F5-66EFFCA4BD31}"/>
            </c:ext>
          </c:extLst>
        </c:ser>
        <c:dLbls>
          <c:dLblPos val="inEnd"/>
          <c:showLegendKey val="0"/>
          <c:showVal val="1"/>
          <c:showCatName val="0"/>
          <c:showSerName val="0"/>
          <c:showPercent val="0"/>
          <c:showBubbleSize val="0"/>
        </c:dLbls>
        <c:gapWidth val="100"/>
        <c:overlap val="-24"/>
        <c:axId val="430438440"/>
        <c:axId val="430432208"/>
      </c:barChart>
      <c:catAx>
        <c:axId val="4304384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0432208"/>
        <c:crosses val="autoZero"/>
        <c:auto val="1"/>
        <c:lblAlgn val="ctr"/>
        <c:lblOffset val="100"/>
        <c:noMultiLvlLbl val="0"/>
      </c:catAx>
      <c:valAx>
        <c:axId val="430432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0438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Latino Share</a:t>
            </a:r>
            <a:r>
              <a:rPr lang="en-US" baseline="0" dirty="0"/>
              <a:t> of Vote                  Cast - 2020 </a:t>
            </a:r>
            <a:endParaRPr lang="en-US" dirty="0"/>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Share of Votes Casts</c:v>
                </c:pt>
              </c:strCache>
            </c:strRef>
          </c:tx>
          <c:spPr>
            <a:gradFill rotWithShape="1">
              <a:gsLst>
                <a:gs pos="0">
                  <a:schemeClr val="accent1">
                    <a:tint val="98000"/>
                    <a:lumMod val="114000"/>
                  </a:schemeClr>
                </a:gs>
                <a:gs pos="100000">
                  <a:schemeClr val="accent1">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invertIfNegative val="0"/>
          <c:dLbls>
            <c:dLbl>
              <c:idx val="4"/>
              <c:tx>
                <c:rich>
                  <a:bodyPr/>
                  <a:lstStyle/>
                  <a:p>
                    <a:r>
                      <a:rPr lang="en-US"/>
                      <a:t>24%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391-4778-A8CF-3ED725D30FC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Sheet1!$A$2:$A$7</c:f>
              <c:strCache>
                <c:ptCount val="6"/>
                <c:pt idx="0">
                  <c:v>National</c:v>
                </c:pt>
                <c:pt idx="1">
                  <c:v>New Mexico</c:v>
                </c:pt>
                <c:pt idx="2">
                  <c:v>Arizona</c:v>
                </c:pt>
                <c:pt idx="3">
                  <c:v>California</c:v>
                </c:pt>
                <c:pt idx="4">
                  <c:v>Texas</c:v>
                </c:pt>
                <c:pt idx="5">
                  <c:v>Florida</c:v>
                </c:pt>
              </c:strCache>
            </c:strRef>
          </c:cat>
          <c:val>
            <c:numRef>
              <c:f>Sheet1!$B$2:$B$7</c:f>
              <c:numCache>
                <c:formatCode>0%</c:formatCode>
                <c:ptCount val="6"/>
                <c:pt idx="0">
                  <c:v>0.12</c:v>
                </c:pt>
                <c:pt idx="1">
                  <c:v>0.36</c:v>
                </c:pt>
                <c:pt idx="2">
                  <c:v>0.25</c:v>
                </c:pt>
                <c:pt idx="3">
                  <c:v>0.24</c:v>
                </c:pt>
                <c:pt idx="4">
                  <c:v>0.23</c:v>
                </c:pt>
                <c:pt idx="5">
                  <c:v>0.18</c:v>
                </c:pt>
              </c:numCache>
            </c:numRef>
          </c:val>
          <c:extLst>
            <c:ext xmlns:c16="http://schemas.microsoft.com/office/drawing/2014/chart" uri="{C3380CC4-5D6E-409C-BE32-E72D297353CC}">
              <c16:uniqueId val="{00000000-5B02-40DD-B6BF-581EFC83A4AC}"/>
            </c:ext>
          </c:extLst>
        </c:ser>
        <c:ser>
          <c:idx val="1"/>
          <c:order val="1"/>
          <c:tx>
            <c:strRef>
              <c:f>Sheet1!$C$1</c:f>
              <c:strCache>
                <c:ptCount val="1"/>
                <c:pt idx="0">
                  <c:v>Other</c:v>
                </c:pt>
              </c:strCache>
            </c:strRef>
          </c:tx>
          <c:spPr>
            <a:gradFill rotWithShape="1">
              <a:gsLst>
                <a:gs pos="0">
                  <a:schemeClr val="accent2">
                    <a:tint val="98000"/>
                    <a:lumMod val="114000"/>
                  </a:schemeClr>
                </a:gs>
                <a:gs pos="100000">
                  <a:schemeClr val="accent2">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Sheet1!$A$2:$A$7</c:f>
              <c:strCache>
                <c:ptCount val="6"/>
                <c:pt idx="0">
                  <c:v>National</c:v>
                </c:pt>
                <c:pt idx="1">
                  <c:v>New Mexico</c:v>
                </c:pt>
                <c:pt idx="2">
                  <c:v>Arizona</c:v>
                </c:pt>
                <c:pt idx="3">
                  <c:v>California</c:v>
                </c:pt>
                <c:pt idx="4">
                  <c:v>Texas</c:v>
                </c:pt>
                <c:pt idx="5">
                  <c:v>Florida</c:v>
                </c:pt>
              </c:strCache>
            </c:strRef>
          </c:cat>
          <c:val>
            <c:numRef>
              <c:f>Sheet1!$C$2:$C$7</c:f>
              <c:numCache>
                <c:formatCode>0%</c:formatCode>
                <c:ptCount val="6"/>
                <c:pt idx="0">
                  <c:v>0.88</c:v>
                </c:pt>
                <c:pt idx="1">
                  <c:v>0.64</c:v>
                </c:pt>
                <c:pt idx="2">
                  <c:v>0.75</c:v>
                </c:pt>
                <c:pt idx="3">
                  <c:v>0.76</c:v>
                </c:pt>
                <c:pt idx="4">
                  <c:v>0.77</c:v>
                </c:pt>
                <c:pt idx="5">
                  <c:v>0.82</c:v>
                </c:pt>
              </c:numCache>
            </c:numRef>
          </c:val>
          <c:extLst>
            <c:ext xmlns:c16="http://schemas.microsoft.com/office/drawing/2014/chart" uri="{C3380CC4-5D6E-409C-BE32-E72D297353CC}">
              <c16:uniqueId val="{00000001-5B02-40DD-B6BF-581EFC83A4AC}"/>
            </c:ext>
          </c:extLst>
        </c:ser>
        <c:ser>
          <c:idx val="2"/>
          <c:order val="2"/>
          <c:tx>
            <c:strRef>
              <c:f>Sheet1!$D$1</c:f>
              <c:strCache>
                <c:ptCount val="1"/>
                <c:pt idx="0">
                  <c:v>Column1</c:v>
                </c:pt>
              </c:strCache>
            </c:strRef>
          </c:tx>
          <c:spPr>
            <a:gradFill rotWithShape="1">
              <a:gsLst>
                <a:gs pos="0">
                  <a:schemeClr val="accent3">
                    <a:tint val="98000"/>
                    <a:lumMod val="114000"/>
                  </a:schemeClr>
                </a:gs>
                <a:gs pos="100000">
                  <a:schemeClr val="accent3">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Sheet1!$A$2:$A$7</c:f>
              <c:strCache>
                <c:ptCount val="6"/>
                <c:pt idx="0">
                  <c:v>National</c:v>
                </c:pt>
                <c:pt idx="1">
                  <c:v>New Mexico</c:v>
                </c:pt>
                <c:pt idx="2">
                  <c:v>Arizona</c:v>
                </c:pt>
                <c:pt idx="3">
                  <c:v>California</c:v>
                </c:pt>
                <c:pt idx="4">
                  <c:v>Texas</c:v>
                </c:pt>
                <c:pt idx="5">
                  <c:v>Florida</c:v>
                </c:pt>
              </c:strCache>
            </c:strRef>
          </c:cat>
          <c:val>
            <c:numRef>
              <c:f>Sheet1!$D$2:$D$7</c:f>
              <c:numCache>
                <c:formatCode>General</c:formatCode>
                <c:ptCount val="6"/>
              </c:numCache>
            </c:numRef>
          </c:val>
          <c:extLst>
            <c:ext xmlns:c16="http://schemas.microsoft.com/office/drawing/2014/chart" uri="{C3380CC4-5D6E-409C-BE32-E72D297353CC}">
              <c16:uniqueId val="{00000002-5B02-40DD-B6BF-581EFC83A4AC}"/>
            </c:ext>
          </c:extLst>
        </c:ser>
        <c:dLbls>
          <c:dLblPos val="outEnd"/>
          <c:showLegendKey val="0"/>
          <c:showVal val="1"/>
          <c:showCatName val="0"/>
          <c:showSerName val="0"/>
          <c:showPercent val="0"/>
          <c:showBubbleSize val="0"/>
        </c:dLbls>
        <c:gapWidth val="100"/>
        <c:overlap val="-24"/>
        <c:axId val="625580392"/>
        <c:axId val="625576128"/>
      </c:barChart>
      <c:catAx>
        <c:axId val="62558039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625576128"/>
        <c:crosses val="autoZero"/>
        <c:auto val="1"/>
        <c:lblAlgn val="ctr"/>
        <c:lblOffset val="100"/>
        <c:noMultiLvlLbl val="0"/>
      </c:catAx>
      <c:valAx>
        <c:axId val="625576128"/>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625580392"/>
        <c:crosses val="autoZero"/>
        <c:crossBetween val="between"/>
      </c:valAx>
      <c:spPr>
        <a:noFill/>
        <a:ln>
          <a:noFill/>
        </a:ln>
        <a:effectLst/>
      </c:spPr>
    </c:plotArea>
    <c:legend>
      <c:legendPos val="b"/>
      <c:layout>
        <c:manualLayout>
          <c:xMode val="edge"/>
          <c:yMode val="edge"/>
          <c:x val="2.2276823830756097E-2"/>
          <c:y val="0.89817979382683677"/>
          <c:w val="0.48803787774417512"/>
          <c:h val="4.903449091890722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2020 Electoral Votes</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12646301742402682"/>
          <c:y val="0.13160774204098744"/>
          <c:w val="0.87353698257597323"/>
          <c:h val="0.55314000865113899"/>
        </c:manualLayout>
      </c:layout>
      <c:barChart>
        <c:barDir val="col"/>
        <c:grouping val="clustered"/>
        <c:varyColors val="0"/>
        <c:ser>
          <c:idx val="0"/>
          <c:order val="0"/>
          <c:tx>
            <c:strRef>
              <c:f>Sheet1!$B$1</c:f>
              <c:strCache>
                <c:ptCount val="1"/>
                <c:pt idx="0">
                  <c:v>Electoral Votes</c:v>
                </c:pt>
              </c:strCache>
            </c:strRef>
          </c:tx>
          <c:spPr>
            <a:gradFill rotWithShape="1">
              <a:gsLst>
                <a:gs pos="0">
                  <a:schemeClr val="accent1">
                    <a:tint val="98000"/>
                    <a:lumMod val="114000"/>
                  </a:schemeClr>
                </a:gs>
                <a:gs pos="100000">
                  <a:schemeClr val="accent1">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Sheet1!$A$2:$A$8</c:f>
              <c:strCache>
                <c:ptCount val="7"/>
                <c:pt idx="0">
                  <c:v>New Mexico</c:v>
                </c:pt>
                <c:pt idx="1">
                  <c:v>Arizona</c:v>
                </c:pt>
                <c:pt idx="2">
                  <c:v>California</c:v>
                </c:pt>
                <c:pt idx="3">
                  <c:v>Texas </c:v>
                </c:pt>
                <c:pt idx="4">
                  <c:v>Florida</c:v>
                </c:pt>
                <c:pt idx="5">
                  <c:v>Colorado</c:v>
                </c:pt>
                <c:pt idx="6">
                  <c:v>Nevada</c:v>
                </c:pt>
              </c:strCache>
            </c:strRef>
          </c:cat>
          <c:val>
            <c:numRef>
              <c:f>Sheet1!$B$2:$B$8</c:f>
              <c:numCache>
                <c:formatCode>General</c:formatCode>
                <c:ptCount val="7"/>
                <c:pt idx="0">
                  <c:v>5</c:v>
                </c:pt>
                <c:pt idx="1">
                  <c:v>11</c:v>
                </c:pt>
                <c:pt idx="2">
                  <c:v>55</c:v>
                </c:pt>
                <c:pt idx="3">
                  <c:v>38</c:v>
                </c:pt>
                <c:pt idx="4">
                  <c:v>29</c:v>
                </c:pt>
                <c:pt idx="5">
                  <c:v>9</c:v>
                </c:pt>
                <c:pt idx="6">
                  <c:v>6</c:v>
                </c:pt>
              </c:numCache>
            </c:numRef>
          </c:val>
          <c:extLst>
            <c:ext xmlns:c16="http://schemas.microsoft.com/office/drawing/2014/chart" uri="{C3380CC4-5D6E-409C-BE32-E72D297353CC}">
              <c16:uniqueId val="{00000000-D587-4D85-8C49-76C724BE0846}"/>
            </c:ext>
          </c:extLst>
        </c:ser>
        <c:ser>
          <c:idx val="1"/>
          <c:order val="1"/>
          <c:tx>
            <c:strRef>
              <c:f>Sheet1!$C$1</c:f>
              <c:strCache>
                <c:ptCount val="1"/>
                <c:pt idx="0">
                  <c:v>Column1</c:v>
                </c:pt>
              </c:strCache>
            </c:strRef>
          </c:tx>
          <c:spPr>
            <a:gradFill rotWithShape="1">
              <a:gsLst>
                <a:gs pos="0">
                  <a:schemeClr val="accent2">
                    <a:tint val="98000"/>
                    <a:lumMod val="114000"/>
                  </a:schemeClr>
                </a:gs>
                <a:gs pos="100000">
                  <a:schemeClr val="accent2">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Sheet1!$A$2:$A$8</c:f>
              <c:strCache>
                <c:ptCount val="7"/>
                <c:pt idx="0">
                  <c:v>New Mexico</c:v>
                </c:pt>
                <c:pt idx="1">
                  <c:v>Arizona</c:v>
                </c:pt>
                <c:pt idx="2">
                  <c:v>California</c:v>
                </c:pt>
                <c:pt idx="3">
                  <c:v>Texas </c:v>
                </c:pt>
                <c:pt idx="4">
                  <c:v>Florida</c:v>
                </c:pt>
                <c:pt idx="5">
                  <c:v>Colorado</c:v>
                </c:pt>
                <c:pt idx="6">
                  <c:v>Nevada</c:v>
                </c:pt>
              </c:strCache>
            </c:strRef>
          </c:cat>
          <c:val>
            <c:numRef>
              <c:f>Sheet1!$C$2:$C$8</c:f>
              <c:numCache>
                <c:formatCode>General</c:formatCode>
                <c:ptCount val="7"/>
              </c:numCache>
            </c:numRef>
          </c:val>
          <c:extLst>
            <c:ext xmlns:c16="http://schemas.microsoft.com/office/drawing/2014/chart" uri="{C3380CC4-5D6E-409C-BE32-E72D297353CC}">
              <c16:uniqueId val="{00000001-D587-4D85-8C49-76C724BE0846}"/>
            </c:ext>
          </c:extLst>
        </c:ser>
        <c:ser>
          <c:idx val="2"/>
          <c:order val="2"/>
          <c:tx>
            <c:strRef>
              <c:f>Sheet1!$D$1</c:f>
              <c:strCache>
                <c:ptCount val="1"/>
                <c:pt idx="0">
                  <c:v>Column2</c:v>
                </c:pt>
              </c:strCache>
            </c:strRef>
          </c:tx>
          <c:spPr>
            <a:gradFill rotWithShape="1">
              <a:gsLst>
                <a:gs pos="0">
                  <a:schemeClr val="accent3">
                    <a:tint val="98000"/>
                    <a:lumMod val="114000"/>
                  </a:schemeClr>
                </a:gs>
                <a:gs pos="100000">
                  <a:schemeClr val="accent3">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Sheet1!$A$2:$A$8</c:f>
              <c:strCache>
                <c:ptCount val="7"/>
                <c:pt idx="0">
                  <c:v>New Mexico</c:v>
                </c:pt>
                <c:pt idx="1">
                  <c:v>Arizona</c:v>
                </c:pt>
                <c:pt idx="2">
                  <c:v>California</c:v>
                </c:pt>
                <c:pt idx="3">
                  <c:v>Texas </c:v>
                </c:pt>
                <c:pt idx="4">
                  <c:v>Florida</c:v>
                </c:pt>
                <c:pt idx="5">
                  <c:v>Colorado</c:v>
                </c:pt>
                <c:pt idx="6">
                  <c:v>Nevada</c:v>
                </c:pt>
              </c:strCache>
            </c:strRef>
          </c:cat>
          <c:val>
            <c:numRef>
              <c:f>Sheet1!$D$2:$D$8</c:f>
              <c:numCache>
                <c:formatCode>General</c:formatCode>
                <c:ptCount val="7"/>
              </c:numCache>
            </c:numRef>
          </c:val>
          <c:extLst>
            <c:ext xmlns:c16="http://schemas.microsoft.com/office/drawing/2014/chart" uri="{C3380CC4-5D6E-409C-BE32-E72D297353CC}">
              <c16:uniqueId val="{00000002-D587-4D85-8C49-76C724BE0846}"/>
            </c:ext>
          </c:extLst>
        </c:ser>
        <c:dLbls>
          <c:dLblPos val="outEnd"/>
          <c:showLegendKey val="0"/>
          <c:showVal val="1"/>
          <c:showCatName val="0"/>
          <c:showSerName val="0"/>
          <c:showPercent val="0"/>
          <c:showBubbleSize val="0"/>
        </c:dLbls>
        <c:gapWidth val="100"/>
        <c:overlap val="-24"/>
        <c:axId val="487689016"/>
        <c:axId val="487682456"/>
      </c:barChart>
      <c:catAx>
        <c:axId val="48768901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87682456"/>
        <c:crosses val="autoZero"/>
        <c:auto val="1"/>
        <c:lblAlgn val="ctr"/>
        <c:lblOffset val="100"/>
        <c:noMultiLvlLbl val="0"/>
      </c:catAx>
      <c:valAx>
        <c:axId val="48768245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87689016"/>
        <c:crosses val="autoZero"/>
        <c:crossBetween val="between"/>
      </c:valAx>
      <c:spPr>
        <a:noFill/>
        <a:ln>
          <a:noFill/>
        </a:ln>
        <a:effectLst/>
      </c:spPr>
    </c:plotArea>
    <c:legend>
      <c:legendPos val="b"/>
      <c:layout>
        <c:manualLayout>
          <c:xMode val="edge"/>
          <c:yMode val="edge"/>
          <c:x val="0.13091146739187723"/>
          <c:y val="0.92206667767834638"/>
          <c:w val="0.39279553911182791"/>
          <c:h val="6.002955296731481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0" i="0" u="none" strike="noStrike" kern="1200" cap="none" spc="50" normalizeH="0" baseline="0">
                <a:solidFill>
                  <a:schemeClr val="tx1">
                    <a:lumMod val="65000"/>
                    <a:lumOff val="35000"/>
                  </a:schemeClr>
                </a:solidFill>
                <a:latin typeface="+mj-lt"/>
                <a:ea typeface="+mj-ea"/>
                <a:cs typeface="+mj-cs"/>
              </a:defRPr>
            </a:pPr>
            <a:r>
              <a:rPr lang="en-US" sz="3200" dirty="0">
                <a:solidFill>
                  <a:schemeClr val="bg1"/>
                </a:solidFill>
              </a:rPr>
              <a:t>Texas Latino Vote </a:t>
            </a:r>
          </a:p>
          <a:p>
            <a:pPr>
              <a:defRPr/>
            </a:pPr>
            <a:r>
              <a:rPr lang="en-US" dirty="0">
                <a:solidFill>
                  <a:schemeClr val="bg1"/>
                </a:solidFill>
              </a:rPr>
              <a:t>In Millions</a:t>
            </a:r>
          </a:p>
          <a:p>
            <a:pPr>
              <a:defRPr/>
            </a:pPr>
            <a:r>
              <a:rPr lang="en-US" dirty="0">
                <a:solidFill>
                  <a:schemeClr val="bg1"/>
                </a:solidFill>
              </a:rPr>
              <a:t>1996 to 2020</a:t>
            </a:r>
          </a:p>
        </c:rich>
      </c:tx>
      <c:layout>
        <c:manualLayout>
          <c:xMode val="edge"/>
          <c:yMode val="edge"/>
          <c:x val="0.29880014812510619"/>
          <c:y val="0"/>
        </c:manualLayout>
      </c:layout>
      <c:overlay val="0"/>
      <c:spPr>
        <a:noFill/>
        <a:ln>
          <a:noFill/>
        </a:ln>
        <a:effectLst/>
      </c:spPr>
      <c:txPr>
        <a:bodyPr rot="0" spcFirstLastPara="1" vertOverflow="ellipsis" vert="horz" wrap="square" anchor="ctr" anchorCtr="1"/>
        <a:lstStyle/>
        <a:p>
          <a:pPr>
            <a:defRPr sz="2128" b="0"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lotArea>
      <c:layout/>
      <c:barChart>
        <c:barDir val="col"/>
        <c:grouping val="clustered"/>
        <c:varyColors val="0"/>
        <c:ser>
          <c:idx val="0"/>
          <c:order val="0"/>
          <c:tx>
            <c:strRef>
              <c:f>Sheet1!$A$20</c:f>
              <c:strCache>
                <c:ptCount val="1"/>
                <c:pt idx="0">
                  <c:v>VR</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Sheet1!$B$19:$H$19</c:f>
              <c:strCache>
                <c:ptCount val="7"/>
                <c:pt idx="0">
                  <c:v>1996</c:v>
                </c:pt>
                <c:pt idx="1">
                  <c:v>2000</c:v>
                </c:pt>
                <c:pt idx="2">
                  <c:v>2004</c:v>
                </c:pt>
                <c:pt idx="3">
                  <c:v>2008</c:v>
                </c:pt>
                <c:pt idx="4">
                  <c:v>2012</c:v>
                </c:pt>
                <c:pt idx="5">
                  <c:v>2016</c:v>
                </c:pt>
                <c:pt idx="6">
                  <c:v>2020*</c:v>
                </c:pt>
              </c:strCache>
            </c:strRef>
          </c:cat>
          <c:val>
            <c:numRef>
              <c:f>Sheet1!$B$20:$H$20</c:f>
              <c:numCache>
                <c:formatCode>General</c:formatCode>
                <c:ptCount val="7"/>
                <c:pt idx="0">
                  <c:v>1.6</c:v>
                </c:pt>
                <c:pt idx="1">
                  <c:v>1.9</c:v>
                </c:pt>
                <c:pt idx="2">
                  <c:v>2.1</c:v>
                </c:pt>
                <c:pt idx="3">
                  <c:v>2.4</c:v>
                </c:pt>
                <c:pt idx="4">
                  <c:v>2.6</c:v>
                </c:pt>
                <c:pt idx="5">
                  <c:v>2.6</c:v>
                </c:pt>
                <c:pt idx="6">
                  <c:v>3</c:v>
                </c:pt>
              </c:numCache>
            </c:numRef>
          </c:val>
          <c:extLst>
            <c:ext xmlns:c16="http://schemas.microsoft.com/office/drawing/2014/chart" uri="{C3380CC4-5D6E-409C-BE32-E72D297353CC}">
              <c16:uniqueId val="{00000000-F6E9-4D38-B097-900A53503DA3}"/>
            </c:ext>
          </c:extLst>
        </c:ser>
        <c:ser>
          <c:idx val="1"/>
          <c:order val="1"/>
          <c:tx>
            <c:strRef>
              <c:f>Sheet1!$A$21</c:f>
              <c:strCache>
                <c:ptCount val="1"/>
                <c:pt idx="0">
                  <c:v>VC</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Sheet1!$B$19:$H$19</c:f>
              <c:strCache>
                <c:ptCount val="7"/>
                <c:pt idx="0">
                  <c:v>1996</c:v>
                </c:pt>
                <c:pt idx="1">
                  <c:v>2000</c:v>
                </c:pt>
                <c:pt idx="2">
                  <c:v>2004</c:v>
                </c:pt>
                <c:pt idx="3">
                  <c:v>2008</c:v>
                </c:pt>
                <c:pt idx="4">
                  <c:v>2012</c:v>
                </c:pt>
                <c:pt idx="5">
                  <c:v>2016</c:v>
                </c:pt>
                <c:pt idx="6">
                  <c:v>2020*</c:v>
                </c:pt>
              </c:strCache>
            </c:strRef>
          </c:cat>
          <c:val>
            <c:numRef>
              <c:f>Sheet1!$B$21:$H$21</c:f>
              <c:numCache>
                <c:formatCode>General</c:formatCode>
                <c:ptCount val="7"/>
                <c:pt idx="0">
                  <c:v>1</c:v>
                </c:pt>
                <c:pt idx="1">
                  <c:v>1.3</c:v>
                </c:pt>
                <c:pt idx="2">
                  <c:v>1.5</c:v>
                </c:pt>
                <c:pt idx="3">
                  <c:v>1.6</c:v>
                </c:pt>
                <c:pt idx="4">
                  <c:v>1.8</c:v>
                </c:pt>
                <c:pt idx="5">
                  <c:v>1.8</c:v>
                </c:pt>
                <c:pt idx="6">
                  <c:v>2.2000000000000002</c:v>
                </c:pt>
              </c:numCache>
            </c:numRef>
          </c:val>
          <c:extLst>
            <c:ext xmlns:c16="http://schemas.microsoft.com/office/drawing/2014/chart" uri="{C3380CC4-5D6E-409C-BE32-E72D297353CC}">
              <c16:uniqueId val="{00000001-F6E9-4D38-B097-900A53503DA3}"/>
            </c:ext>
          </c:extLst>
        </c:ser>
        <c:dLbls>
          <c:dLblPos val="inEnd"/>
          <c:showLegendKey val="0"/>
          <c:showVal val="1"/>
          <c:showCatName val="0"/>
          <c:showSerName val="0"/>
          <c:showPercent val="0"/>
          <c:showBubbleSize val="0"/>
        </c:dLbls>
        <c:gapWidth val="80"/>
        <c:overlap val="25"/>
        <c:axId val="358425928"/>
        <c:axId val="358429208"/>
      </c:barChart>
      <c:catAx>
        <c:axId val="35842592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358429208"/>
        <c:crosses val="autoZero"/>
        <c:auto val="1"/>
        <c:lblAlgn val="ctr"/>
        <c:lblOffset val="100"/>
        <c:noMultiLvlLbl val="0"/>
      </c:catAx>
      <c:valAx>
        <c:axId val="358429208"/>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358425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Sheet1!$A$54</c:f>
              <c:strCache>
                <c:ptCount val="1"/>
                <c:pt idx="0">
                  <c:v>Latino Voter Registration</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Sheet1!$B$53:$H$53</c:f>
              <c:numCache>
                <c:formatCode>General</c:formatCode>
                <c:ptCount val="7"/>
                <c:pt idx="0">
                  <c:v>1996</c:v>
                </c:pt>
                <c:pt idx="1">
                  <c:v>2000</c:v>
                </c:pt>
                <c:pt idx="2">
                  <c:v>2004</c:v>
                </c:pt>
                <c:pt idx="3">
                  <c:v>2008</c:v>
                </c:pt>
                <c:pt idx="4">
                  <c:v>2012</c:v>
                </c:pt>
                <c:pt idx="5">
                  <c:v>2016</c:v>
                </c:pt>
                <c:pt idx="6">
                  <c:v>2020</c:v>
                </c:pt>
              </c:numCache>
            </c:numRef>
          </c:cat>
          <c:val>
            <c:numRef>
              <c:f>Sheet1!$B$54:$H$54</c:f>
              <c:numCache>
                <c:formatCode>General</c:formatCode>
                <c:ptCount val="7"/>
                <c:pt idx="0">
                  <c:v>1.6</c:v>
                </c:pt>
                <c:pt idx="1">
                  <c:v>1.9</c:v>
                </c:pt>
                <c:pt idx="2">
                  <c:v>2.4</c:v>
                </c:pt>
                <c:pt idx="3">
                  <c:v>3.2</c:v>
                </c:pt>
                <c:pt idx="4">
                  <c:v>3.6</c:v>
                </c:pt>
                <c:pt idx="5">
                  <c:v>4.0999999999999996</c:v>
                </c:pt>
                <c:pt idx="6">
                  <c:v>4.4000000000000004</c:v>
                </c:pt>
              </c:numCache>
            </c:numRef>
          </c:val>
          <c:extLst>
            <c:ext xmlns:c16="http://schemas.microsoft.com/office/drawing/2014/chart" uri="{C3380CC4-5D6E-409C-BE32-E72D297353CC}">
              <c16:uniqueId val="{00000000-FD04-4545-A5B1-9F6A161960DE}"/>
            </c:ext>
          </c:extLst>
        </c:ser>
        <c:ser>
          <c:idx val="1"/>
          <c:order val="1"/>
          <c:tx>
            <c:strRef>
              <c:f>Sheet1!$A$55</c:f>
              <c:strCache>
                <c:ptCount val="1"/>
                <c:pt idx="0">
                  <c:v>Latino Votes Cast </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Sheet1!$B$53:$H$53</c:f>
              <c:numCache>
                <c:formatCode>General</c:formatCode>
                <c:ptCount val="7"/>
                <c:pt idx="0">
                  <c:v>1996</c:v>
                </c:pt>
                <c:pt idx="1">
                  <c:v>2000</c:v>
                </c:pt>
                <c:pt idx="2">
                  <c:v>2004</c:v>
                </c:pt>
                <c:pt idx="3">
                  <c:v>2008</c:v>
                </c:pt>
                <c:pt idx="4">
                  <c:v>2012</c:v>
                </c:pt>
                <c:pt idx="5">
                  <c:v>2016</c:v>
                </c:pt>
                <c:pt idx="6">
                  <c:v>2020</c:v>
                </c:pt>
              </c:numCache>
            </c:numRef>
          </c:cat>
          <c:val>
            <c:numRef>
              <c:f>Sheet1!$B$55:$H$55</c:f>
              <c:numCache>
                <c:formatCode>General</c:formatCode>
                <c:ptCount val="7"/>
                <c:pt idx="0">
                  <c:v>1.2</c:v>
                </c:pt>
                <c:pt idx="1">
                  <c:v>1.5</c:v>
                </c:pt>
                <c:pt idx="2">
                  <c:v>2</c:v>
                </c:pt>
                <c:pt idx="3">
                  <c:v>2.9</c:v>
                </c:pt>
                <c:pt idx="4">
                  <c:v>3.1</c:v>
                </c:pt>
                <c:pt idx="5">
                  <c:v>3.6</c:v>
                </c:pt>
                <c:pt idx="6">
                  <c:v>3.9</c:v>
                </c:pt>
              </c:numCache>
            </c:numRef>
          </c:val>
          <c:extLst>
            <c:ext xmlns:c16="http://schemas.microsoft.com/office/drawing/2014/chart" uri="{C3380CC4-5D6E-409C-BE32-E72D297353CC}">
              <c16:uniqueId val="{00000001-FD04-4545-A5B1-9F6A161960DE}"/>
            </c:ext>
          </c:extLst>
        </c:ser>
        <c:dLbls>
          <c:dLblPos val="outEnd"/>
          <c:showLegendKey val="0"/>
          <c:showVal val="1"/>
          <c:showCatName val="0"/>
          <c:showSerName val="0"/>
          <c:showPercent val="0"/>
          <c:showBubbleSize val="0"/>
        </c:dLbls>
        <c:gapWidth val="444"/>
        <c:overlap val="-90"/>
        <c:axId val="2062010448"/>
        <c:axId val="2062008784"/>
      </c:barChart>
      <c:catAx>
        <c:axId val="20620104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2062008784"/>
        <c:crosses val="autoZero"/>
        <c:auto val="1"/>
        <c:lblAlgn val="ctr"/>
        <c:lblOffset val="100"/>
        <c:noMultiLvlLbl val="0"/>
      </c:catAx>
      <c:valAx>
        <c:axId val="2062008784"/>
        <c:scaling>
          <c:orientation val="minMax"/>
        </c:scaling>
        <c:delete val="1"/>
        <c:axPos val="l"/>
        <c:numFmt formatCode="General" sourceLinked="1"/>
        <c:majorTickMark val="none"/>
        <c:minorTickMark val="none"/>
        <c:tickLblPos val="nextTo"/>
        <c:crossAx val="20620104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dirty="0">
                <a:solidFill>
                  <a:schemeClr val="bg1"/>
                </a:solidFill>
              </a:rPr>
              <a:t>Electoral Votes</a:t>
            </a:r>
          </a:p>
          <a:p>
            <a:pPr>
              <a:defRPr/>
            </a:pPr>
            <a:r>
              <a:rPr lang="en-US" dirty="0">
                <a:solidFill>
                  <a:schemeClr val="bg1"/>
                </a:solidFill>
              </a:rPr>
              <a:t>2020 to 2024</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Sheet1!$B$21</c:f>
              <c:strCache>
                <c:ptCount val="1"/>
                <c:pt idx="0">
                  <c:v>2020</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Sheet1!$A$22:$A$38</c:f>
              <c:strCache>
                <c:ptCount val="17"/>
                <c:pt idx="0">
                  <c:v>AZ</c:v>
                </c:pt>
                <c:pt idx="1">
                  <c:v>CA</c:v>
                </c:pt>
                <c:pt idx="2">
                  <c:v>CO</c:v>
                </c:pt>
                <c:pt idx="3">
                  <c:v>FL</c:v>
                </c:pt>
                <c:pt idx="4">
                  <c:v>GA</c:v>
                </c:pt>
                <c:pt idx="5">
                  <c:v>IL</c:v>
                </c:pt>
                <c:pt idx="6">
                  <c:v>MI</c:v>
                </c:pt>
                <c:pt idx="7">
                  <c:v>MT</c:v>
                </c:pt>
                <c:pt idx="8">
                  <c:v>NC</c:v>
                </c:pt>
                <c:pt idx="9">
                  <c:v>NY</c:v>
                </c:pt>
                <c:pt idx="10">
                  <c:v>NM</c:v>
                </c:pt>
                <c:pt idx="11">
                  <c:v>OH</c:v>
                </c:pt>
                <c:pt idx="12">
                  <c:v>OR</c:v>
                </c:pt>
                <c:pt idx="13">
                  <c:v>PA</c:v>
                </c:pt>
                <c:pt idx="14">
                  <c:v>TX</c:v>
                </c:pt>
                <c:pt idx="15">
                  <c:v>WI</c:v>
                </c:pt>
                <c:pt idx="16">
                  <c:v>WV</c:v>
                </c:pt>
              </c:strCache>
            </c:strRef>
          </c:cat>
          <c:val>
            <c:numRef>
              <c:f>Sheet1!$B$22:$B$38</c:f>
              <c:numCache>
                <c:formatCode>General</c:formatCode>
                <c:ptCount val="17"/>
                <c:pt idx="0">
                  <c:v>11</c:v>
                </c:pt>
                <c:pt idx="1">
                  <c:v>55</c:v>
                </c:pt>
                <c:pt idx="2">
                  <c:v>9</c:v>
                </c:pt>
                <c:pt idx="3">
                  <c:v>29</c:v>
                </c:pt>
                <c:pt idx="4">
                  <c:v>16</c:v>
                </c:pt>
                <c:pt idx="5">
                  <c:v>20</c:v>
                </c:pt>
                <c:pt idx="6">
                  <c:v>16</c:v>
                </c:pt>
                <c:pt idx="7">
                  <c:v>3</c:v>
                </c:pt>
                <c:pt idx="8">
                  <c:v>15</c:v>
                </c:pt>
                <c:pt idx="9">
                  <c:v>29</c:v>
                </c:pt>
                <c:pt idx="10">
                  <c:v>5</c:v>
                </c:pt>
                <c:pt idx="11">
                  <c:v>18</c:v>
                </c:pt>
                <c:pt idx="12">
                  <c:v>7</c:v>
                </c:pt>
                <c:pt idx="13">
                  <c:v>20</c:v>
                </c:pt>
                <c:pt idx="14">
                  <c:v>38</c:v>
                </c:pt>
                <c:pt idx="15">
                  <c:v>10</c:v>
                </c:pt>
                <c:pt idx="16">
                  <c:v>5</c:v>
                </c:pt>
              </c:numCache>
            </c:numRef>
          </c:val>
          <c:extLst>
            <c:ext xmlns:c16="http://schemas.microsoft.com/office/drawing/2014/chart" uri="{C3380CC4-5D6E-409C-BE32-E72D297353CC}">
              <c16:uniqueId val="{00000000-D4A9-479F-99A3-1BDDF3A30228}"/>
            </c:ext>
          </c:extLst>
        </c:ser>
        <c:ser>
          <c:idx val="1"/>
          <c:order val="1"/>
          <c:tx>
            <c:strRef>
              <c:f>Sheet1!$C$21</c:f>
              <c:strCache>
                <c:ptCount val="1"/>
                <c:pt idx="0">
                  <c:v>2024</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Sheet1!$A$22:$A$38</c:f>
              <c:strCache>
                <c:ptCount val="17"/>
                <c:pt idx="0">
                  <c:v>AZ</c:v>
                </c:pt>
                <c:pt idx="1">
                  <c:v>CA</c:v>
                </c:pt>
                <c:pt idx="2">
                  <c:v>CO</c:v>
                </c:pt>
                <c:pt idx="3">
                  <c:v>FL</c:v>
                </c:pt>
                <c:pt idx="4">
                  <c:v>GA</c:v>
                </c:pt>
                <c:pt idx="5">
                  <c:v>IL</c:v>
                </c:pt>
                <c:pt idx="6">
                  <c:v>MI</c:v>
                </c:pt>
                <c:pt idx="7">
                  <c:v>MT</c:v>
                </c:pt>
                <c:pt idx="8">
                  <c:v>NC</c:v>
                </c:pt>
                <c:pt idx="9">
                  <c:v>NY</c:v>
                </c:pt>
                <c:pt idx="10">
                  <c:v>NM</c:v>
                </c:pt>
                <c:pt idx="11">
                  <c:v>OH</c:v>
                </c:pt>
                <c:pt idx="12">
                  <c:v>OR</c:v>
                </c:pt>
                <c:pt idx="13">
                  <c:v>PA</c:v>
                </c:pt>
                <c:pt idx="14">
                  <c:v>TX</c:v>
                </c:pt>
                <c:pt idx="15">
                  <c:v>WI</c:v>
                </c:pt>
                <c:pt idx="16">
                  <c:v>WV</c:v>
                </c:pt>
              </c:strCache>
            </c:strRef>
          </c:cat>
          <c:val>
            <c:numRef>
              <c:f>Sheet1!$C$22:$C$38</c:f>
              <c:numCache>
                <c:formatCode>General</c:formatCode>
                <c:ptCount val="17"/>
                <c:pt idx="0">
                  <c:v>11</c:v>
                </c:pt>
                <c:pt idx="1">
                  <c:v>54</c:v>
                </c:pt>
                <c:pt idx="2">
                  <c:v>10</c:v>
                </c:pt>
                <c:pt idx="3">
                  <c:v>30</c:v>
                </c:pt>
                <c:pt idx="4">
                  <c:v>16</c:v>
                </c:pt>
                <c:pt idx="5">
                  <c:v>19</c:v>
                </c:pt>
                <c:pt idx="6">
                  <c:v>15</c:v>
                </c:pt>
                <c:pt idx="7">
                  <c:v>4</c:v>
                </c:pt>
                <c:pt idx="8">
                  <c:v>16</c:v>
                </c:pt>
                <c:pt idx="9">
                  <c:v>28</c:v>
                </c:pt>
                <c:pt idx="10">
                  <c:v>5</c:v>
                </c:pt>
                <c:pt idx="11">
                  <c:v>17</c:v>
                </c:pt>
                <c:pt idx="12">
                  <c:v>8</c:v>
                </c:pt>
                <c:pt idx="13">
                  <c:v>19</c:v>
                </c:pt>
                <c:pt idx="14">
                  <c:v>40</c:v>
                </c:pt>
                <c:pt idx="15">
                  <c:v>10</c:v>
                </c:pt>
                <c:pt idx="16">
                  <c:v>4</c:v>
                </c:pt>
              </c:numCache>
            </c:numRef>
          </c:val>
          <c:extLst>
            <c:ext xmlns:c16="http://schemas.microsoft.com/office/drawing/2014/chart" uri="{C3380CC4-5D6E-409C-BE32-E72D297353CC}">
              <c16:uniqueId val="{00000001-D4A9-479F-99A3-1BDDF3A30228}"/>
            </c:ext>
          </c:extLst>
        </c:ser>
        <c:dLbls>
          <c:dLblPos val="outEnd"/>
          <c:showLegendKey val="0"/>
          <c:showVal val="1"/>
          <c:showCatName val="0"/>
          <c:showSerName val="0"/>
          <c:showPercent val="0"/>
          <c:showBubbleSize val="0"/>
        </c:dLbls>
        <c:gapWidth val="444"/>
        <c:overlap val="-90"/>
        <c:axId val="1592546815"/>
        <c:axId val="1592538495"/>
      </c:barChart>
      <c:catAx>
        <c:axId val="159254681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592538495"/>
        <c:crosses val="autoZero"/>
        <c:auto val="1"/>
        <c:lblAlgn val="ctr"/>
        <c:lblOffset val="100"/>
        <c:noMultiLvlLbl val="0"/>
      </c:catAx>
      <c:valAx>
        <c:axId val="1592538495"/>
        <c:scaling>
          <c:orientation val="minMax"/>
        </c:scaling>
        <c:delete val="1"/>
        <c:axPos val="l"/>
        <c:numFmt formatCode="General" sourceLinked="1"/>
        <c:majorTickMark val="none"/>
        <c:minorTickMark val="none"/>
        <c:tickLblPos val="nextTo"/>
        <c:crossAx val="159254681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States that Gained New Congressional Districts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Sheet1!$B$5</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Sheet1!$A$6:$A$11</c:f>
              <c:strCache>
                <c:ptCount val="6"/>
                <c:pt idx="0">
                  <c:v>CO</c:v>
                </c:pt>
                <c:pt idx="1">
                  <c:v>FL</c:v>
                </c:pt>
                <c:pt idx="2">
                  <c:v>MT</c:v>
                </c:pt>
                <c:pt idx="3">
                  <c:v>NC</c:v>
                </c:pt>
                <c:pt idx="4">
                  <c:v>OR</c:v>
                </c:pt>
                <c:pt idx="5">
                  <c:v>TX</c:v>
                </c:pt>
              </c:strCache>
            </c:strRef>
          </c:cat>
          <c:val>
            <c:numRef>
              <c:f>Sheet1!$B$6:$B$11</c:f>
              <c:numCache>
                <c:formatCode>General</c:formatCode>
                <c:ptCount val="6"/>
                <c:pt idx="0">
                  <c:v>9</c:v>
                </c:pt>
                <c:pt idx="1">
                  <c:v>29</c:v>
                </c:pt>
                <c:pt idx="2">
                  <c:v>3</c:v>
                </c:pt>
                <c:pt idx="3">
                  <c:v>15</c:v>
                </c:pt>
                <c:pt idx="4">
                  <c:v>7</c:v>
                </c:pt>
                <c:pt idx="5">
                  <c:v>38</c:v>
                </c:pt>
              </c:numCache>
            </c:numRef>
          </c:val>
          <c:extLst>
            <c:ext xmlns:c16="http://schemas.microsoft.com/office/drawing/2014/chart" uri="{C3380CC4-5D6E-409C-BE32-E72D297353CC}">
              <c16:uniqueId val="{00000000-BD78-4EAB-885A-91D5CAD5A559}"/>
            </c:ext>
          </c:extLst>
        </c:ser>
        <c:ser>
          <c:idx val="1"/>
          <c:order val="1"/>
          <c:tx>
            <c:strRef>
              <c:f>Sheet1!$C$5</c:f>
              <c:strCache>
                <c:ptCount val="1"/>
                <c:pt idx="0">
                  <c:v>2024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Sheet1!$A$6:$A$11</c:f>
              <c:strCache>
                <c:ptCount val="6"/>
                <c:pt idx="0">
                  <c:v>CO</c:v>
                </c:pt>
                <c:pt idx="1">
                  <c:v>FL</c:v>
                </c:pt>
                <c:pt idx="2">
                  <c:v>MT</c:v>
                </c:pt>
                <c:pt idx="3">
                  <c:v>NC</c:v>
                </c:pt>
                <c:pt idx="4">
                  <c:v>OR</c:v>
                </c:pt>
                <c:pt idx="5">
                  <c:v>TX</c:v>
                </c:pt>
              </c:strCache>
            </c:strRef>
          </c:cat>
          <c:val>
            <c:numRef>
              <c:f>Sheet1!$C$6:$C$11</c:f>
              <c:numCache>
                <c:formatCode>General</c:formatCode>
                <c:ptCount val="6"/>
                <c:pt idx="0">
                  <c:v>10</c:v>
                </c:pt>
                <c:pt idx="1">
                  <c:v>30</c:v>
                </c:pt>
                <c:pt idx="2">
                  <c:v>4</c:v>
                </c:pt>
                <c:pt idx="3">
                  <c:v>16</c:v>
                </c:pt>
                <c:pt idx="4">
                  <c:v>8</c:v>
                </c:pt>
                <c:pt idx="5">
                  <c:v>40</c:v>
                </c:pt>
              </c:numCache>
            </c:numRef>
          </c:val>
          <c:extLst>
            <c:ext xmlns:c16="http://schemas.microsoft.com/office/drawing/2014/chart" uri="{C3380CC4-5D6E-409C-BE32-E72D297353CC}">
              <c16:uniqueId val="{00000001-BD78-4EAB-885A-91D5CAD5A559}"/>
            </c:ext>
          </c:extLst>
        </c:ser>
        <c:dLbls>
          <c:dLblPos val="outEnd"/>
          <c:showLegendKey val="0"/>
          <c:showVal val="1"/>
          <c:showCatName val="0"/>
          <c:showSerName val="0"/>
          <c:showPercent val="0"/>
          <c:showBubbleSize val="0"/>
        </c:dLbls>
        <c:gapWidth val="219"/>
        <c:overlap val="-27"/>
        <c:axId val="1592510623"/>
        <c:axId val="1592512703"/>
      </c:barChart>
      <c:catAx>
        <c:axId val="1592510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92512703"/>
        <c:crosses val="autoZero"/>
        <c:auto val="1"/>
        <c:lblAlgn val="ctr"/>
        <c:lblOffset val="100"/>
        <c:noMultiLvlLbl val="0"/>
      </c:catAx>
      <c:valAx>
        <c:axId val="15925127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925106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States that Lost Congressional Districts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Sheet1!$G$11</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Sheet1!$F$12:$F$18</c:f>
              <c:strCache>
                <c:ptCount val="7"/>
                <c:pt idx="0">
                  <c:v>CA</c:v>
                </c:pt>
                <c:pt idx="1">
                  <c:v>IL</c:v>
                </c:pt>
                <c:pt idx="2">
                  <c:v>MI</c:v>
                </c:pt>
                <c:pt idx="3">
                  <c:v>NY</c:v>
                </c:pt>
                <c:pt idx="4">
                  <c:v>OH</c:v>
                </c:pt>
                <c:pt idx="5">
                  <c:v>PA</c:v>
                </c:pt>
                <c:pt idx="6">
                  <c:v>WV</c:v>
                </c:pt>
              </c:strCache>
            </c:strRef>
          </c:cat>
          <c:val>
            <c:numRef>
              <c:f>Sheet1!$G$12:$G$18</c:f>
              <c:numCache>
                <c:formatCode>General</c:formatCode>
                <c:ptCount val="7"/>
                <c:pt idx="0">
                  <c:v>55</c:v>
                </c:pt>
                <c:pt idx="1">
                  <c:v>20</c:v>
                </c:pt>
                <c:pt idx="2">
                  <c:v>16</c:v>
                </c:pt>
                <c:pt idx="3">
                  <c:v>29</c:v>
                </c:pt>
                <c:pt idx="4">
                  <c:v>18</c:v>
                </c:pt>
                <c:pt idx="5">
                  <c:v>20</c:v>
                </c:pt>
                <c:pt idx="6">
                  <c:v>5</c:v>
                </c:pt>
              </c:numCache>
            </c:numRef>
          </c:val>
          <c:extLst>
            <c:ext xmlns:c16="http://schemas.microsoft.com/office/drawing/2014/chart" uri="{C3380CC4-5D6E-409C-BE32-E72D297353CC}">
              <c16:uniqueId val="{00000000-EAC3-4655-BBB0-78B498E5AA68}"/>
            </c:ext>
          </c:extLst>
        </c:ser>
        <c:ser>
          <c:idx val="1"/>
          <c:order val="1"/>
          <c:tx>
            <c:strRef>
              <c:f>Sheet1!$H$11</c:f>
              <c:strCache>
                <c:ptCount val="1"/>
                <c:pt idx="0">
                  <c:v>2024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Sheet1!$F$12:$F$18</c:f>
              <c:strCache>
                <c:ptCount val="7"/>
                <c:pt idx="0">
                  <c:v>CA</c:v>
                </c:pt>
                <c:pt idx="1">
                  <c:v>IL</c:v>
                </c:pt>
                <c:pt idx="2">
                  <c:v>MI</c:v>
                </c:pt>
                <c:pt idx="3">
                  <c:v>NY</c:v>
                </c:pt>
                <c:pt idx="4">
                  <c:v>OH</c:v>
                </c:pt>
                <c:pt idx="5">
                  <c:v>PA</c:v>
                </c:pt>
                <c:pt idx="6">
                  <c:v>WV</c:v>
                </c:pt>
              </c:strCache>
            </c:strRef>
          </c:cat>
          <c:val>
            <c:numRef>
              <c:f>Sheet1!$H$12:$H$18</c:f>
              <c:numCache>
                <c:formatCode>General</c:formatCode>
                <c:ptCount val="7"/>
                <c:pt idx="0">
                  <c:v>54</c:v>
                </c:pt>
                <c:pt idx="1">
                  <c:v>19</c:v>
                </c:pt>
                <c:pt idx="2">
                  <c:v>15</c:v>
                </c:pt>
                <c:pt idx="3">
                  <c:v>28</c:v>
                </c:pt>
                <c:pt idx="4">
                  <c:v>17</c:v>
                </c:pt>
                <c:pt idx="5">
                  <c:v>19</c:v>
                </c:pt>
                <c:pt idx="6">
                  <c:v>4</c:v>
                </c:pt>
              </c:numCache>
            </c:numRef>
          </c:val>
          <c:extLst>
            <c:ext xmlns:c16="http://schemas.microsoft.com/office/drawing/2014/chart" uri="{C3380CC4-5D6E-409C-BE32-E72D297353CC}">
              <c16:uniqueId val="{00000001-EAC3-4655-BBB0-78B498E5AA68}"/>
            </c:ext>
          </c:extLst>
        </c:ser>
        <c:dLbls>
          <c:dLblPos val="outEnd"/>
          <c:showLegendKey val="0"/>
          <c:showVal val="1"/>
          <c:showCatName val="0"/>
          <c:showSerName val="0"/>
          <c:showPercent val="0"/>
          <c:showBubbleSize val="0"/>
        </c:dLbls>
        <c:gapWidth val="219"/>
        <c:overlap val="-27"/>
        <c:axId val="1592537663"/>
        <c:axId val="1592538079"/>
      </c:barChart>
      <c:catAx>
        <c:axId val="1592537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92538079"/>
        <c:crosses val="autoZero"/>
        <c:auto val="1"/>
        <c:lblAlgn val="ctr"/>
        <c:lblOffset val="100"/>
        <c:noMultiLvlLbl val="0"/>
      </c:catAx>
      <c:valAx>
        <c:axId val="15925380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925376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48A87A34-81AB-432B-8DAE-1953F412C126}" type="datetimeFigureOut">
              <a:rPr lang="en-US" smtClean="0"/>
              <a:t>12/1/2021</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879507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54075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09378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1138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59201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pPr/>
              <a:t>12/1/2021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32951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pPr/>
              <a:t>12/1/2021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80790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31635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28103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22435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7057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80753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88717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66861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85137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94342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77985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48A87A34-81AB-432B-8DAE-1953F412C126}" type="datetimeFigureOut">
              <a:rPr lang="en-US" smtClean="0"/>
              <a:pPr/>
              <a:t>12/1/2021</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21885230"/>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 id="2147483951" r:id="rId13"/>
    <p:sldLayoutId id="2147483952" r:id="rId14"/>
    <p:sldLayoutId id="2147483953" r:id="rId15"/>
    <p:sldLayoutId id="2147483954" r:id="rId16"/>
    <p:sldLayoutId id="214748395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svrep.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6CE3EAE-806C-4E7B-A488-8767521770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72">
            <a:extLst>
              <a:ext uri="{FF2B5EF4-FFF2-40B4-BE49-F238E27FC236}">
                <a16:creationId xmlns:a16="http://schemas.microsoft.com/office/drawing/2014/main" id="{834478A1-1CB1-4FD1-B6CC-D6830657A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4FE86CB6-F0BE-49A6-80C4-818FD4FCB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Freeform 5">
            <a:extLst>
              <a:ext uri="{FF2B5EF4-FFF2-40B4-BE49-F238E27FC236}">
                <a16:creationId xmlns:a16="http://schemas.microsoft.com/office/drawing/2014/main" id="{10407C14-94AC-4705-AA56-537871C30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0371525">
            <a:off x="263767" y="411712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9" name="Freeform 5">
            <a:extLst>
              <a:ext uri="{FF2B5EF4-FFF2-40B4-BE49-F238E27FC236}">
                <a16:creationId xmlns:a16="http://schemas.microsoft.com/office/drawing/2014/main" id="{F628C334-2D10-4CEE-BAEF-C9CFB49C9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0800000">
            <a:off x="457200" y="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34F7D70F-5AAF-4272-AE65-4A2C73A13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6" name="Rectangle 5">
            <a:extLst>
              <a:ext uri="{FF2B5EF4-FFF2-40B4-BE49-F238E27FC236}">
                <a16:creationId xmlns:a16="http://schemas.microsoft.com/office/drawing/2014/main" id="{DDE76819-13A2-4958-A7E5-7A41202067CB}"/>
              </a:ext>
            </a:extLst>
          </p:cNvPr>
          <p:cNvSpPr/>
          <p:nvPr/>
        </p:nvSpPr>
        <p:spPr>
          <a:xfrm>
            <a:off x="649975" y="4517136"/>
            <a:ext cx="10893095" cy="11749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spcBef>
                <a:spcPct val="0"/>
              </a:spcBef>
              <a:spcAft>
                <a:spcPts val="600"/>
              </a:spcAft>
            </a:pPr>
            <a:r>
              <a:rPr lang="en-US" sz="6000">
                <a:solidFill>
                  <a:schemeClr val="bg2"/>
                </a:solidFill>
                <a:latin typeface="+mj-lt"/>
                <a:ea typeface="+mj-ea"/>
                <a:cs typeface="+mj-cs"/>
              </a:rPr>
              <a:t>LATINO VOTE</a:t>
            </a:r>
          </a:p>
        </p:txBody>
      </p:sp>
      <p:pic>
        <p:nvPicPr>
          <p:cNvPr id="3" name="Picture 3">
            <a:extLst>
              <a:ext uri="{FF2B5EF4-FFF2-40B4-BE49-F238E27FC236}">
                <a16:creationId xmlns:a16="http://schemas.microsoft.com/office/drawing/2014/main" id="{0A7CAE28-D6FB-489D-AF82-F0809ED9FC8E}"/>
              </a:ext>
            </a:extLst>
          </p:cNvPr>
          <p:cNvPicPr>
            <a:picLocks noChangeAspect="1"/>
          </p:cNvPicPr>
          <p:nvPr/>
        </p:nvPicPr>
        <p:blipFill rotWithShape="1">
          <a:blip r:embed="rId3">
            <a:extLst>
              <a:ext uri="{28A0092B-C50C-407E-A947-70E740481C1C}">
                <a14:useLocalDpi xmlns:a14="http://schemas.microsoft.com/office/drawing/2010/main" val="0"/>
              </a:ext>
            </a:extLst>
          </a:blip>
          <a:srcRect t="4685" r="1" b="3298"/>
          <a:stretch/>
        </p:blipFill>
        <p:spPr bwMode="auto">
          <a:xfrm>
            <a:off x="1128637" y="474132"/>
            <a:ext cx="4313057" cy="3439617"/>
          </a:xfrm>
          <a:prstGeom prst="roundRect">
            <a:avLst>
              <a:gd name="adj" fmla="val 1858"/>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a:extLst>
              <a:ext uri="{FF2B5EF4-FFF2-40B4-BE49-F238E27FC236}">
                <a16:creationId xmlns:a16="http://schemas.microsoft.com/office/drawing/2014/main" id="{CDB45663-5019-4F28-9A72-AB7012DA45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446"/>
          <a:stretch/>
        </p:blipFill>
        <p:spPr bwMode="auto">
          <a:xfrm>
            <a:off x="6701466" y="473338"/>
            <a:ext cx="4313083" cy="3439617"/>
          </a:xfrm>
          <a:prstGeom prst="roundRect">
            <a:avLst>
              <a:gd name="adj" fmla="val 1858"/>
            </a:avLst>
          </a:prstGeom>
          <a:noFill/>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83" name="Rectangle 82">
            <a:extLst>
              <a:ext uri="{FF2B5EF4-FFF2-40B4-BE49-F238E27FC236}">
                <a16:creationId xmlns:a16="http://schemas.microsoft.com/office/drawing/2014/main" id="{6DF9B5BE-F531-4301-81F9-7BEBF4E719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80348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6F4FA-D5EA-4287-9AF8-31B0CD57D15B}"/>
              </a:ext>
            </a:extLst>
          </p:cNvPr>
          <p:cNvSpPr>
            <a:spLocks noGrp="1"/>
          </p:cNvSpPr>
          <p:nvPr>
            <p:ph type="title"/>
          </p:nvPr>
        </p:nvSpPr>
        <p:spPr>
          <a:xfrm>
            <a:off x="646111" y="452718"/>
            <a:ext cx="4630427" cy="641564"/>
          </a:xfrm>
        </p:spPr>
        <p:txBody>
          <a:bodyPr>
            <a:normAutofit/>
          </a:bodyPr>
          <a:lstStyle/>
          <a:p>
            <a:r>
              <a:rPr lang="en-US" dirty="0"/>
              <a:t>Latino Vote</a:t>
            </a:r>
          </a:p>
        </p:txBody>
      </p:sp>
      <p:graphicFrame>
        <p:nvGraphicFramePr>
          <p:cNvPr id="4" name="Chart 3">
            <a:extLst>
              <a:ext uri="{FF2B5EF4-FFF2-40B4-BE49-F238E27FC236}">
                <a16:creationId xmlns:a16="http://schemas.microsoft.com/office/drawing/2014/main" id="{26A7A2F7-47D8-47EF-9138-9E38719C6A0D}"/>
              </a:ext>
            </a:extLst>
          </p:cNvPr>
          <p:cNvGraphicFramePr>
            <a:graphicFrameLocks/>
          </p:cNvGraphicFramePr>
          <p:nvPr>
            <p:extLst>
              <p:ext uri="{D42A27DB-BD31-4B8C-83A1-F6EECF244321}">
                <p14:modId xmlns:p14="http://schemas.microsoft.com/office/powerpoint/2010/main" val="3763067165"/>
              </p:ext>
            </p:extLst>
          </p:nvPr>
        </p:nvGraphicFramePr>
        <p:xfrm>
          <a:off x="646111" y="1094282"/>
          <a:ext cx="8827673" cy="5186597"/>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3">
            <a:extLst>
              <a:ext uri="{FF2B5EF4-FFF2-40B4-BE49-F238E27FC236}">
                <a16:creationId xmlns:a16="http://schemas.microsoft.com/office/drawing/2014/main" id="{9A79D2C9-6E8E-468F-B2F4-A2C71C2B7C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72654" y="3429000"/>
            <a:ext cx="2149324" cy="1585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8742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CCE68D47-E7C9-46E9-B576-838E51A22B79}"/>
              </a:ext>
            </a:extLst>
          </p:cNvPr>
          <p:cNvGraphicFramePr>
            <a:graphicFrameLocks/>
          </p:cNvGraphicFramePr>
          <p:nvPr>
            <p:extLst>
              <p:ext uri="{D42A27DB-BD31-4B8C-83A1-F6EECF244321}">
                <p14:modId xmlns:p14="http://schemas.microsoft.com/office/powerpoint/2010/main" val="3903157604"/>
              </p:ext>
            </p:extLst>
          </p:nvPr>
        </p:nvGraphicFramePr>
        <p:xfrm>
          <a:off x="569626" y="1154242"/>
          <a:ext cx="8514413" cy="5156615"/>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3">
            <a:extLst>
              <a:ext uri="{FF2B5EF4-FFF2-40B4-BE49-F238E27FC236}">
                <a16:creationId xmlns:a16="http://schemas.microsoft.com/office/drawing/2014/main" id="{4F2511B3-9900-43DC-8BAE-E7CE2F9B5E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73050" y="1540239"/>
            <a:ext cx="2149324" cy="1585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5F35746-D233-4BAE-A8FD-27DD5B0FD89D}"/>
              </a:ext>
            </a:extLst>
          </p:cNvPr>
          <p:cNvSpPr txBox="1"/>
          <p:nvPr/>
        </p:nvSpPr>
        <p:spPr>
          <a:xfrm>
            <a:off x="1099713" y="415578"/>
            <a:ext cx="6093500" cy="738664"/>
          </a:xfrm>
          <a:prstGeom prst="rect">
            <a:avLst/>
          </a:prstGeom>
          <a:noFill/>
        </p:spPr>
        <p:txBody>
          <a:bodyPr wrap="square">
            <a:spAutoFit/>
          </a:bodyPr>
          <a:lstStyle/>
          <a:p>
            <a:r>
              <a:rPr lang="en-US" sz="4200" dirty="0"/>
              <a:t>Latino Vote</a:t>
            </a:r>
          </a:p>
        </p:txBody>
      </p:sp>
      <p:sp>
        <p:nvSpPr>
          <p:cNvPr id="6" name="TextBox 5">
            <a:extLst>
              <a:ext uri="{FF2B5EF4-FFF2-40B4-BE49-F238E27FC236}">
                <a16:creationId xmlns:a16="http://schemas.microsoft.com/office/drawing/2014/main" id="{D779A573-BE1D-4A81-9F3C-1D4097D4D530}"/>
              </a:ext>
            </a:extLst>
          </p:cNvPr>
          <p:cNvSpPr txBox="1"/>
          <p:nvPr/>
        </p:nvSpPr>
        <p:spPr>
          <a:xfrm flipH="1">
            <a:off x="9084039" y="3361540"/>
            <a:ext cx="2983043" cy="2062103"/>
          </a:xfrm>
          <a:prstGeom prst="rect">
            <a:avLst/>
          </a:prstGeom>
          <a:noFill/>
        </p:spPr>
        <p:txBody>
          <a:bodyPr wrap="square">
            <a:spAutoFit/>
          </a:bodyPr>
          <a:lstStyle/>
          <a:p>
            <a:pPr algn="ctr"/>
            <a:r>
              <a:rPr lang="en-US" sz="3200" dirty="0"/>
              <a:t>California Latino Vote </a:t>
            </a:r>
          </a:p>
          <a:p>
            <a:pPr algn="ctr"/>
            <a:r>
              <a:rPr lang="en-US" sz="3200" dirty="0"/>
              <a:t>1996 to 2020</a:t>
            </a:r>
          </a:p>
          <a:p>
            <a:pPr algn="ctr"/>
            <a:r>
              <a:rPr lang="en-US" sz="3200" dirty="0"/>
              <a:t>In Millions</a:t>
            </a:r>
          </a:p>
        </p:txBody>
      </p:sp>
    </p:spTree>
    <p:extLst>
      <p:ext uri="{BB962C8B-B14F-4D97-AF65-F5344CB8AC3E}">
        <p14:creationId xmlns:p14="http://schemas.microsoft.com/office/powerpoint/2010/main" val="3976199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23D2AA4-4E1C-4485-A52E-BCDA359016D9}"/>
              </a:ext>
            </a:extLst>
          </p:cNvPr>
          <p:cNvSpPr>
            <a:spLocks noChangeArrowheads="1"/>
          </p:cNvSpPr>
          <p:nvPr/>
        </p:nvSpPr>
        <p:spPr bwMode="auto">
          <a:xfrm>
            <a:off x="1752600" y="914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en-US" altLang="en-US" sz="2400">
              <a:solidFill>
                <a:schemeClr val="tx2"/>
              </a:solidFill>
            </a:endParaRPr>
          </a:p>
        </p:txBody>
      </p:sp>
      <p:graphicFrame>
        <p:nvGraphicFramePr>
          <p:cNvPr id="3075" name="Object 3">
            <a:extLst>
              <a:ext uri="{FF2B5EF4-FFF2-40B4-BE49-F238E27FC236}">
                <a16:creationId xmlns:a16="http://schemas.microsoft.com/office/drawing/2014/main" id="{04D18D3B-27B7-43AA-AE27-FD0DEBD4AF6E}"/>
              </a:ext>
            </a:extLst>
          </p:cNvPr>
          <p:cNvGraphicFramePr>
            <a:graphicFrameLocks noChangeAspect="1"/>
          </p:cNvGraphicFramePr>
          <p:nvPr>
            <p:extLst>
              <p:ext uri="{D42A27DB-BD31-4B8C-83A1-F6EECF244321}">
                <p14:modId xmlns:p14="http://schemas.microsoft.com/office/powerpoint/2010/main" val="337602635"/>
              </p:ext>
            </p:extLst>
          </p:nvPr>
        </p:nvGraphicFramePr>
        <p:xfrm>
          <a:off x="469951" y="914400"/>
          <a:ext cx="9400838" cy="5675043"/>
        </p:xfrm>
        <a:graphic>
          <a:graphicData uri="http://schemas.openxmlformats.org/presentationml/2006/ole">
            <mc:AlternateContent xmlns:mc="http://schemas.openxmlformats.org/markup-compatibility/2006">
              <mc:Choice xmlns:v="urn:schemas-microsoft-com:vml" Requires="v">
                <p:oleObj spid="_x0000_s1030" name="Chart" r:id="rId3" imgW="8736325" imgH="5273497" progId="Excel.Chart.8">
                  <p:embed/>
                </p:oleObj>
              </mc:Choice>
              <mc:Fallback>
                <p:oleObj name="Chart" r:id="rId3" imgW="8736325" imgH="5273497" progId="Excel.Chart.8">
                  <p:embed/>
                  <p:pic>
                    <p:nvPicPr>
                      <p:cNvPr id="3075" name="Object 3">
                        <a:extLst>
                          <a:ext uri="{FF2B5EF4-FFF2-40B4-BE49-F238E27FC236}">
                            <a16:creationId xmlns:a16="http://schemas.microsoft.com/office/drawing/2014/main" id="{04D18D3B-27B7-43AA-AE27-FD0DEBD4AF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51" y="914400"/>
                        <a:ext cx="9400838" cy="5675043"/>
                      </a:xfrm>
                      <a:prstGeom prst="rect">
                        <a:avLst/>
                      </a:prstGeom>
                      <a:noFill/>
                    </p:spPr>
                  </p:pic>
                </p:oleObj>
              </mc:Fallback>
            </mc:AlternateContent>
          </a:graphicData>
        </a:graphic>
      </p:graphicFrame>
      <p:sp>
        <p:nvSpPr>
          <p:cNvPr id="3076" name="Rectangle 4">
            <a:extLst>
              <a:ext uri="{FF2B5EF4-FFF2-40B4-BE49-F238E27FC236}">
                <a16:creationId xmlns:a16="http://schemas.microsoft.com/office/drawing/2014/main" id="{DD29BF6B-D5DF-4C09-9432-8D63501C6209}"/>
              </a:ext>
            </a:extLst>
          </p:cNvPr>
          <p:cNvSpPr>
            <a:spLocks noGrp="1" noChangeArrowheads="1"/>
          </p:cNvSpPr>
          <p:nvPr>
            <p:ph type="title" idx="4294967295"/>
          </p:nvPr>
        </p:nvSpPr>
        <p:spPr>
          <a:xfrm>
            <a:off x="844061" y="85725"/>
            <a:ext cx="7991475" cy="828675"/>
          </a:xfrm>
        </p:spPr>
        <p:txBody>
          <a:bodyPr/>
          <a:lstStyle/>
          <a:p>
            <a:pPr eaLnBrk="1" hangingPunct="1"/>
            <a:r>
              <a:rPr lang="en-US" altLang="en-US" sz="2400" b="1" dirty="0">
                <a:solidFill>
                  <a:schemeClr val="tx1"/>
                </a:solidFill>
              </a:rPr>
              <a:t>Texas  Latino and Black Voting, 1980-2016</a:t>
            </a:r>
            <a:br>
              <a:rPr lang="en-US" altLang="en-US" sz="2400" dirty="0"/>
            </a:br>
            <a:r>
              <a:rPr lang="en-US" altLang="en-US" sz="1200" dirty="0">
                <a:solidFill>
                  <a:schemeClr val="tx1"/>
                </a:solidFill>
              </a:rPr>
              <a:t>Numbers in Thousands</a:t>
            </a:r>
          </a:p>
        </p:txBody>
      </p:sp>
      <p:sp>
        <p:nvSpPr>
          <p:cNvPr id="6" name="TextBox 5">
            <a:extLst>
              <a:ext uri="{FF2B5EF4-FFF2-40B4-BE49-F238E27FC236}">
                <a16:creationId xmlns:a16="http://schemas.microsoft.com/office/drawing/2014/main" id="{4C1247AA-6FFE-42C4-8C26-DFD4592E44E4}"/>
              </a:ext>
            </a:extLst>
          </p:cNvPr>
          <p:cNvSpPr txBox="1"/>
          <p:nvPr/>
        </p:nvSpPr>
        <p:spPr>
          <a:xfrm flipH="1">
            <a:off x="10006624" y="1868986"/>
            <a:ext cx="1933583" cy="1446550"/>
          </a:xfrm>
          <a:prstGeom prst="rect">
            <a:avLst/>
          </a:prstGeom>
          <a:noFill/>
        </p:spPr>
        <p:txBody>
          <a:bodyPr wrap="square">
            <a:spAutoFit/>
          </a:bodyPr>
          <a:lstStyle/>
          <a:p>
            <a:r>
              <a:rPr lang="en-US" sz="4400" b="1" dirty="0"/>
              <a:t>Latino Vote</a:t>
            </a:r>
            <a:endParaRPr lang="en-US" sz="4400" dirty="0"/>
          </a:p>
        </p:txBody>
      </p:sp>
      <p:pic>
        <p:nvPicPr>
          <p:cNvPr id="7" name="Picture 3">
            <a:extLst>
              <a:ext uri="{FF2B5EF4-FFF2-40B4-BE49-F238E27FC236}">
                <a16:creationId xmlns:a16="http://schemas.microsoft.com/office/drawing/2014/main" id="{84C5CDA5-A0F6-4FDD-8848-53D6BEBCD9E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298243" y="3842073"/>
            <a:ext cx="1510753" cy="1114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3;p26">
            <a:extLst>
              <a:ext uri="{FF2B5EF4-FFF2-40B4-BE49-F238E27FC236}">
                <a16:creationId xmlns:a16="http://schemas.microsoft.com/office/drawing/2014/main" id="{6B26A3DA-3271-4E5F-8234-79D4A8D7D0B5}"/>
              </a:ext>
            </a:extLst>
          </p:cNvPr>
          <p:cNvPicPr preferRelativeResize="0"/>
          <p:nvPr/>
        </p:nvPicPr>
        <p:blipFill rotWithShape="1">
          <a:blip r:embed="rId2">
            <a:alphaModFix/>
          </a:blip>
          <a:srcRect/>
          <a:stretch/>
        </p:blipFill>
        <p:spPr>
          <a:xfrm>
            <a:off x="983593" y="1347725"/>
            <a:ext cx="9527391" cy="5057557"/>
          </a:xfrm>
          <a:prstGeom prst="rect">
            <a:avLst/>
          </a:prstGeom>
          <a:noFill/>
          <a:ln>
            <a:noFill/>
          </a:ln>
        </p:spPr>
      </p:pic>
      <p:sp>
        <p:nvSpPr>
          <p:cNvPr id="4" name="TextBox 3">
            <a:extLst>
              <a:ext uri="{FF2B5EF4-FFF2-40B4-BE49-F238E27FC236}">
                <a16:creationId xmlns:a16="http://schemas.microsoft.com/office/drawing/2014/main" id="{5D644AD1-D508-4F79-A136-A9131F706744}"/>
              </a:ext>
            </a:extLst>
          </p:cNvPr>
          <p:cNvSpPr txBox="1"/>
          <p:nvPr/>
        </p:nvSpPr>
        <p:spPr>
          <a:xfrm>
            <a:off x="3908169" y="330829"/>
            <a:ext cx="6424324" cy="1077218"/>
          </a:xfrm>
          <a:prstGeom prst="rect">
            <a:avLst/>
          </a:prstGeom>
          <a:noFill/>
        </p:spPr>
        <p:txBody>
          <a:bodyPr wrap="square">
            <a:spAutoFit/>
          </a:bodyPr>
          <a:lstStyle/>
          <a:p>
            <a:r>
              <a:rPr lang="en-US" sz="3200" dirty="0"/>
              <a:t>California: Latino, Black and Asian Voting, 1982-2018</a:t>
            </a:r>
          </a:p>
        </p:txBody>
      </p:sp>
      <p:sp>
        <p:nvSpPr>
          <p:cNvPr id="5" name="Title 1">
            <a:extLst>
              <a:ext uri="{FF2B5EF4-FFF2-40B4-BE49-F238E27FC236}">
                <a16:creationId xmlns:a16="http://schemas.microsoft.com/office/drawing/2014/main" id="{62F11BCF-92DD-4D4E-A72B-DBBD3CF80E2F}"/>
              </a:ext>
            </a:extLst>
          </p:cNvPr>
          <p:cNvSpPr txBox="1">
            <a:spLocks/>
          </p:cNvSpPr>
          <p:nvPr/>
        </p:nvSpPr>
        <p:spPr>
          <a:xfrm>
            <a:off x="646111" y="452718"/>
            <a:ext cx="4675397" cy="641564"/>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Latino Vote</a:t>
            </a:r>
          </a:p>
        </p:txBody>
      </p:sp>
      <p:pic>
        <p:nvPicPr>
          <p:cNvPr id="6" name="Picture 3">
            <a:extLst>
              <a:ext uri="{FF2B5EF4-FFF2-40B4-BE49-F238E27FC236}">
                <a16:creationId xmlns:a16="http://schemas.microsoft.com/office/drawing/2014/main" id="{DB9D43B3-F704-4F92-8463-D880D8975F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10984" y="2330919"/>
            <a:ext cx="146055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0998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8D2F77B-B695-4618-AD16-508B0678B29E}"/>
              </a:ext>
            </a:extLst>
          </p:cNvPr>
          <p:cNvSpPr txBox="1">
            <a:spLocks/>
          </p:cNvSpPr>
          <p:nvPr/>
        </p:nvSpPr>
        <p:spPr>
          <a:xfrm>
            <a:off x="7570033" y="1111348"/>
            <a:ext cx="4437088" cy="5441749"/>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dirty="0">
                <a:solidFill>
                  <a:schemeClr val="tx1"/>
                </a:solidFill>
              </a:rPr>
              <a:t>Latino Vote </a:t>
            </a:r>
            <a:br>
              <a:rPr lang="en-US" sz="3200" b="1" dirty="0">
                <a:solidFill>
                  <a:schemeClr val="tx1"/>
                </a:solidFill>
              </a:rPr>
            </a:br>
            <a:r>
              <a:rPr lang="en-US" sz="3200" b="1" dirty="0">
                <a:solidFill>
                  <a:schemeClr val="tx1"/>
                </a:solidFill>
              </a:rPr>
              <a:t>Redistricting and Reapportionment</a:t>
            </a:r>
          </a:p>
          <a:p>
            <a:r>
              <a:rPr lang="en-US" sz="2000" b="1" dirty="0">
                <a:solidFill>
                  <a:schemeClr val="tx1"/>
                </a:solidFill>
              </a:rPr>
              <a:t>States that Gained New congressional districts</a:t>
            </a:r>
          </a:p>
          <a:p>
            <a:r>
              <a:rPr lang="en-US" sz="2000" b="1" dirty="0">
                <a:solidFill>
                  <a:schemeClr val="tx1"/>
                </a:solidFill>
              </a:rPr>
              <a:t>CO +1      FL +1    MT +1    NC +1   OR +1       TX +2  </a:t>
            </a:r>
          </a:p>
          <a:p>
            <a:r>
              <a:rPr lang="en-US" sz="2000" b="1" dirty="0">
                <a:solidFill>
                  <a:schemeClr val="tx1"/>
                </a:solidFill>
              </a:rPr>
              <a:t>States that lost congressional districts</a:t>
            </a:r>
          </a:p>
          <a:p>
            <a:r>
              <a:rPr lang="en-US" sz="2000" b="1" dirty="0">
                <a:solidFill>
                  <a:schemeClr val="tx1"/>
                </a:solidFill>
              </a:rPr>
              <a:t>CA -1   IL -1     MI -1  NY -1 OH -1   PA -1   WV -1</a:t>
            </a:r>
          </a:p>
          <a:p>
            <a:endParaRPr lang="en-US" sz="1800" b="1" dirty="0">
              <a:solidFill>
                <a:schemeClr val="tx1"/>
              </a:solidFill>
            </a:endParaRPr>
          </a:p>
          <a:p>
            <a:r>
              <a:rPr lang="en-US" sz="1800" b="1" dirty="0">
                <a:solidFill>
                  <a:schemeClr val="tx1"/>
                </a:solidFill>
              </a:rPr>
              <a:t>The US Census Bureau delivered the population numbers per state and determined apportionment numbers.</a:t>
            </a:r>
          </a:p>
          <a:p>
            <a:endParaRPr lang="en-US" sz="2400" b="1" dirty="0">
              <a:solidFill>
                <a:schemeClr val="tx1"/>
              </a:solidFill>
            </a:endParaRPr>
          </a:p>
        </p:txBody>
      </p:sp>
      <p:pic>
        <p:nvPicPr>
          <p:cNvPr id="10246" name="Picture 6" descr="Map of United States of America (USA) | USA Flag facts | Blank, Outline,  Political Maps - Best Hotels Home">
            <a:extLst>
              <a:ext uri="{FF2B5EF4-FFF2-40B4-BE49-F238E27FC236}">
                <a16:creationId xmlns:a16="http://schemas.microsoft.com/office/drawing/2014/main" id="{C83E5AED-5396-471C-AF13-BD53F5EEE2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793" y="657171"/>
            <a:ext cx="7150309" cy="55436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45F66202-F206-4747-AB82-D39228FFC9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6064" y="5141626"/>
            <a:ext cx="1280448" cy="94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4745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86AB1-1EE2-4481-898D-42FF0B7285D9}"/>
              </a:ext>
            </a:extLst>
          </p:cNvPr>
          <p:cNvSpPr>
            <a:spLocks noGrp="1"/>
          </p:cNvSpPr>
          <p:nvPr>
            <p:ph type="title"/>
          </p:nvPr>
        </p:nvSpPr>
        <p:spPr>
          <a:xfrm>
            <a:off x="575748" y="669235"/>
            <a:ext cx="8534400" cy="709399"/>
          </a:xfrm>
        </p:spPr>
        <p:txBody>
          <a:bodyPr>
            <a:normAutofit fontScale="90000"/>
          </a:bodyPr>
          <a:lstStyle/>
          <a:p>
            <a:r>
              <a:rPr lang="en-US" sz="4800" dirty="0">
                <a:solidFill>
                  <a:schemeClr val="bg1"/>
                </a:solidFill>
              </a:rPr>
              <a:t>Latino Vote</a:t>
            </a:r>
          </a:p>
        </p:txBody>
      </p:sp>
      <p:pic>
        <p:nvPicPr>
          <p:cNvPr id="5" name="Picture 3">
            <a:extLst>
              <a:ext uri="{FF2B5EF4-FFF2-40B4-BE49-F238E27FC236}">
                <a16:creationId xmlns:a16="http://schemas.microsoft.com/office/drawing/2014/main" id="{6D5CBDEE-6C46-4CD3-B372-279B81D811F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57181" y="3225817"/>
            <a:ext cx="1530235" cy="1128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hart 5">
            <a:extLst>
              <a:ext uri="{FF2B5EF4-FFF2-40B4-BE49-F238E27FC236}">
                <a16:creationId xmlns:a16="http://schemas.microsoft.com/office/drawing/2014/main" id="{5E5CC5BF-282C-4760-91FF-E50B12EDBBC7}"/>
              </a:ext>
            </a:extLst>
          </p:cNvPr>
          <p:cNvGraphicFramePr>
            <a:graphicFrameLocks/>
          </p:cNvGraphicFramePr>
          <p:nvPr>
            <p:extLst>
              <p:ext uri="{D42A27DB-BD31-4B8C-83A1-F6EECF244321}">
                <p14:modId xmlns:p14="http://schemas.microsoft.com/office/powerpoint/2010/main" val="4234443888"/>
              </p:ext>
            </p:extLst>
          </p:nvPr>
        </p:nvGraphicFramePr>
        <p:xfrm>
          <a:off x="575747" y="861391"/>
          <a:ext cx="9442896" cy="53273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3988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C3B6D759-ED49-49D3-8448-F576939EBFBB}"/>
              </a:ext>
            </a:extLst>
          </p:cNvPr>
          <p:cNvGraphicFramePr>
            <a:graphicFrameLocks/>
          </p:cNvGraphicFramePr>
          <p:nvPr>
            <p:extLst>
              <p:ext uri="{D42A27DB-BD31-4B8C-83A1-F6EECF244321}">
                <p14:modId xmlns:p14="http://schemas.microsoft.com/office/powerpoint/2010/main" val="2951941691"/>
              </p:ext>
            </p:extLst>
          </p:nvPr>
        </p:nvGraphicFramePr>
        <p:xfrm>
          <a:off x="655982" y="1603513"/>
          <a:ext cx="5267740" cy="39358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53CF88B3-C7B3-4EF8-B973-BFD08C53D704}"/>
              </a:ext>
            </a:extLst>
          </p:cNvPr>
          <p:cNvGraphicFramePr>
            <a:graphicFrameLocks/>
          </p:cNvGraphicFramePr>
          <p:nvPr>
            <p:extLst>
              <p:ext uri="{D42A27DB-BD31-4B8C-83A1-F6EECF244321}">
                <p14:modId xmlns:p14="http://schemas.microsoft.com/office/powerpoint/2010/main" val="444499159"/>
              </p:ext>
            </p:extLst>
          </p:nvPr>
        </p:nvGraphicFramePr>
        <p:xfrm>
          <a:off x="6367670" y="1603513"/>
          <a:ext cx="4896678" cy="393589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E9EB6FFC-FEBA-4823-9D9A-981AFCD83EC2}"/>
              </a:ext>
            </a:extLst>
          </p:cNvPr>
          <p:cNvSpPr txBox="1"/>
          <p:nvPr/>
        </p:nvSpPr>
        <p:spPr>
          <a:xfrm>
            <a:off x="960783" y="769490"/>
            <a:ext cx="6109252" cy="769441"/>
          </a:xfrm>
          <a:prstGeom prst="rect">
            <a:avLst/>
          </a:prstGeom>
          <a:noFill/>
        </p:spPr>
        <p:txBody>
          <a:bodyPr wrap="square">
            <a:spAutoFit/>
          </a:bodyPr>
          <a:lstStyle/>
          <a:p>
            <a:r>
              <a:rPr lang="en-US" sz="4400" dirty="0">
                <a:solidFill>
                  <a:schemeClr val="tx1"/>
                </a:solidFill>
              </a:rPr>
              <a:t>Latino Vote</a:t>
            </a:r>
            <a:endParaRPr lang="en-US" sz="4400" dirty="0"/>
          </a:p>
        </p:txBody>
      </p:sp>
      <p:pic>
        <p:nvPicPr>
          <p:cNvPr id="7" name="Picture 3">
            <a:extLst>
              <a:ext uri="{FF2B5EF4-FFF2-40B4-BE49-F238E27FC236}">
                <a16:creationId xmlns:a16="http://schemas.microsoft.com/office/drawing/2014/main" id="{C8701385-E565-433D-973D-0AF8554BFEA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40348" y="439358"/>
            <a:ext cx="1344847" cy="991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1962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EC654C8A-92A4-4AA8-8684-F5C79C9EDE6D}"/>
              </a:ext>
            </a:extLst>
          </p:cNvPr>
          <p:cNvGraphicFramePr>
            <a:graphicFrameLocks/>
          </p:cNvGraphicFramePr>
          <p:nvPr>
            <p:extLst>
              <p:ext uri="{D42A27DB-BD31-4B8C-83A1-F6EECF244321}">
                <p14:modId xmlns:p14="http://schemas.microsoft.com/office/powerpoint/2010/main" val="637048280"/>
              </p:ext>
            </p:extLst>
          </p:nvPr>
        </p:nvGraphicFramePr>
        <p:xfrm>
          <a:off x="470452" y="1368287"/>
          <a:ext cx="5625548" cy="43334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D9467CC8-2593-40F0-B93C-2E213AAED65C}"/>
              </a:ext>
            </a:extLst>
          </p:cNvPr>
          <p:cNvGraphicFramePr>
            <a:graphicFrameLocks/>
          </p:cNvGraphicFramePr>
          <p:nvPr>
            <p:extLst>
              <p:ext uri="{D42A27DB-BD31-4B8C-83A1-F6EECF244321}">
                <p14:modId xmlns:p14="http://schemas.microsoft.com/office/powerpoint/2010/main" val="3968231292"/>
              </p:ext>
            </p:extLst>
          </p:nvPr>
        </p:nvGraphicFramePr>
        <p:xfrm>
          <a:off x="6294783" y="1368287"/>
          <a:ext cx="5380382" cy="433346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710F1D1C-C96F-43A6-9732-02D49F8AC78F}"/>
              </a:ext>
            </a:extLst>
          </p:cNvPr>
          <p:cNvSpPr txBox="1"/>
          <p:nvPr/>
        </p:nvSpPr>
        <p:spPr>
          <a:xfrm>
            <a:off x="801757" y="610464"/>
            <a:ext cx="6109252" cy="830997"/>
          </a:xfrm>
          <a:prstGeom prst="rect">
            <a:avLst/>
          </a:prstGeom>
          <a:noFill/>
        </p:spPr>
        <p:txBody>
          <a:bodyPr wrap="square">
            <a:spAutoFit/>
          </a:bodyPr>
          <a:lstStyle/>
          <a:p>
            <a:r>
              <a:rPr lang="en-US" sz="4000" dirty="0"/>
              <a:t>Latino </a:t>
            </a:r>
            <a:r>
              <a:rPr lang="en-US" sz="4800" dirty="0"/>
              <a:t>Vote</a:t>
            </a:r>
          </a:p>
        </p:txBody>
      </p:sp>
      <p:pic>
        <p:nvPicPr>
          <p:cNvPr id="6" name="Picture 3">
            <a:extLst>
              <a:ext uri="{FF2B5EF4-FFF2-40B4-BE49-F238E27FC236}">
                <a16:creationId xmlns:a16="http://schemas.microsoft.com/office/drawing/2014/main" id="{DBC38B0B-4158-48B6-A24B-264246169D2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44930" y="591948"/>
            <a:ext cx="1530235" cy="1128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0090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DF7EEFD-01E8-4349-B489-AB7339E1C1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247" t="28970" r="20136" b="6031"/>
          <a:stretch/>
        </p:blipFill>
        <p:spPr bwMode="auto">
          <a:xfrm>
            <a:off x="274014" y="633046"/>
            <a:ext cx="7481297" cy="507864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a:extLst>
              <a:ext uri="{FF2B5EF4-FFF2-40B4-BE49-F238E27FC236}">
                <a16:creationId xmlns:a16="http://schemas.microsoft.com/office/drawing/2014/main" id="{C33C1F45-9654-4EAF-80BD-916EF19B9E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7165" y="5050959"/>
            <a:ext cx="1591774" cy="1173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0CDEE7A-7087-4A64-A926-05246CDC713E}"/>
              </a:ext>
            </a:extLst>
          </p:cNvPr>
          <p:cNvSpPr txBox="1"/>
          <p:nvPr/>
        </p:nvSpPr>
        <p:spPr>
          <a:xfrm>
            <a:off x="7755311" y="246468"/>
            <a:ext cx="4184897" cy="7417415"/>
          </a:xfrm>
          <a:prstGeom prst="rect">
            <a:avLst/>
          </a:prstGeom>
          <a:noFill/>
        </p:spPr>
        <p:txBody>
          <a:bodyPr wrap="square">
            <a:spAutoFit/>
          </a:bodyPr>
          <a:lstStyle/>
          <a:p>
            <a:r>
              <a:rPr lang="en-US" sz="4800" b="1" dirty="0">
                <a:solidFill>
                  <a:schemeClr val="tx1"/>
                </a:solidFill>
              </a:rPr>
              <a:t>Latino Vote </a:t>
            </a:r>
            <a:br>
              <a:rPr lang="en-US" sz="4800" b="1" dirty="0">
                <a:solidFill>
                  <a:schemeClr val="tx1"/>
                </a:solidFill>
              </a:rPr>
            </a:br>
            <a:r>
              <a:rPr lang="en-US" sz="1900" b="1" dirty="0"/>
              <a:t>According to the US Census Count, US population is made up of 331,449,281 men, women and children.</a:t>
            </a:r>
          </a:p>
          <a:p>
            <a:endParaRPr lang="en-US" sz="1900" b="1" dirty="0">
              <a:solidFill>
                <a:schemeClr val="tx1"/>
              </a:solidFill>
            </a:endParaRPr>
          </a:p>
          <a:p>
            <a:r>
              <a:rPr lang="en-US" sz="1900" b="1" dirty="0"/>
              <a:t>On April 30</a:t>
            </a:r>
            <a:r>
              <a:rPr lang="en-US" sz="1900" b="1" baseline="30000" dirty="0"/>
              <a:t>th</a:t>
            </a:r>
            <a:r>
              <a:rPr lang="en-US" sz="1900" b="1" dirty="0"/>
              <a:t>, the US Census provided the population numbers. The US population grew by 7.4% compared to the last census count (2000 to 2010).</a:t>
            </a:r>
          </a:p>
          <a:p>
            <a:endParaRPr lang="en-US" sz="1900" b="1" dirty="0"/>
          </a:p>
          <a:p>
            <a:r>
              <a:rPr lang="en-US" sz="1900" b="1" dirty="0"/>
              <a:t>The states that gained new congressional seat CO, FL, MT, NC, and OR.  TX gained 2 new congressional seats.</a:t>
            </a:r>
          </a:p>
          <a:p>
            <a:endParaRPr lang="en-US" sz="1900" b="1" dirty="0"/>
          </a:p>
          <a:p>
            <a:r>
              <a:rPr lang="en-US" sz="1900" b="1" dirty="0"/>
              <a:t>States that lost one congressional seat each are CA, IL, MI, NY, OH, PA and WV</a:t>
            </a:r>
            <a:r>
              <a:rPr lang="en-US" sz="2000" b="1" dirty="0"/>
              <a:t>.</a:t>
            </a:r>
          </a:p>
          <a:p>
            <a:endParaRPr lang="en-US" sz="4800" b="1" dirty="0"/>
          </a:p>
        </p:txBody>
      </p:sp>
    </p:spTree>
    <p:extLst>
      <p:ext uri="{BB962C8B-B14F-4D97-AF65-F5344CB8AC3E}">
        <p14:creationId xmlns:p14="http://schemas.microsoft.com/office/powerpoint/2010/main" val="364652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New Voting Restrictions in America | Brennan Center for Justice">
            <a:extLst>
              <a:ext uri="{FF2B5EF4-FFF2-40B4-BE49-F238E27FC236}">
                <a16:creationId xmlns:a16="http://schemas.microsoft.com/office/drawing/2014/main" id="{2C266293-C3C4-4B77-A632-E54E955374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57" r="3665"/>
          <a:stretch>
            <a:fillRect/>
          </a:stretch>
        </p:blipFill>
        <p:spPr bwMode="auto">
          <a:xfrm>
            <a:off x="0" y="888165"/>
            <a:ext cx="8424474" cy="508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3" name="Title 1">
            <a:extLst>
              <a:ext uri="{FF2B5EF4-FFF2-40B4-BE49-F238E27FC236}">
                <a16:creationId xmlns:a16="http://schemas.microsoft.com/office/drawing/2014/main" id="{78D2F77B-B695-4618-AD16-508B0678B29E}"/>
              </a:ext>
            </a:extLst>
          </p:cNvPr>
          <p:cNvSpPr txBox="1">
            <a:spLocks/>
          </p:cNvSpPr>
          <p:nvPr/>
        </p:nvSpPr>
        <p:spPr>
          <a:xfrm>
            <a:off x="8379502" y="453451"/>
            <a:ext cx="3812498" cy="5951096"/>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dirty="0">
                <a:solidFill>
                  <a:schemeClr val="tx1"/>
                </a:solidFill>
              </a:rPr>
              <a:t>Latino Vote </a:t>
            </a:r>
            <a:br>
              <a:rPr lang="en-US" sz="6000" b="1" dirty="0">
                <a:solidFill>
                  <a:schemeClr val="tx1"/>
                </a:solidFill>
              </a:rPr>
            </a:br>
            <a:r>
              <a:rPr lang="en-US" sz="2200" b="1" dirty="0">
                <a:solidFill>
                  <a:schemeClr val="tx1"/>
                </a:solidFill>
              </a:rPr>
              <a:t>Voter Suppression in Red are states where the GOP is working to pass restrictive voter suppression laws</a:t>
            </a:r>
          </a:p>
          <a:p>
            <a:endParaRPr lang="en-US" sz="2200" b="1" dirty="0">
              <a:solidFill>
                <a:schemeClr val="tx1"/>
              </a:solidFill>
            </a:endParaRPr>
          </a:p>
          <a:p>
            <a:r>
              <a:rPr lang="en-US" sz="2200" b="1" dirty="0">
                <a:solidFill>
                  <a:schemeClr val="tx1"/>
                </a:solidFill>
              </a:rPr>
              <a:t>47 states are under attack with voter suppression proposed legislation. AZ, GA, FL, and TX are among the states with voter suppression bills. </a:t>
            </a:r>
          </a:p>
          <a:p>
            <a:endParaRPr lang="en-US" sz="1800" b="1" dirty="0">
              <a:solidFill>
                <a:schemeClr val="tx1"/>
              </a:solidFill>
            </a:endParaRPr>
          </a:p>
        </p:txBody>
      </p:sp>
      <p:pic>
        <p:nvPicPr>
          <p:cNvPr id="17" name="Picture 3">
            <a:extLst>
              <a:ext uri="{FF2B5EF4-FFF2-40B4-BE49-F238E27FC236}">
                <a16:creationId xmlns:a16="http://schemas.microsoft.com/office/drawing/2014/main" id="{5C7805E2-64FB-407A-A2EF-4F6CE60024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82740" y="1186503"/>
            <a:ext cx="1094436" cy="807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8122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0" name="Rectangle 9">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8" name="Rectangle 17">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C0F895C-D8ED-4F0E-88FD-501949D1C383}"/>
              </a:ext>
            </a:extLst>
          </p:cNvPr>
          <p:cNvSpPr>
            <a:spLocks noGrp="1"/>
          </p:cNvSpPr>
          <p:nvPr>
            <p:ph type="title"/>
          </p:nvPr>
        </p:nvSpPr>
        <p:spPr>
          <a:xfrm>
            <a:off x="5695061" y="1241266"/>
            <a:ext cx="5428551" cy="3153753"/>
          </a:xfrm>
        </p:spPr>
        <p:txBody>
          <a:bodyPr vert="horz" lIns="91440" tIns="45720" rIns="91440" bIns="45720" rtlCol="0" anchor="b">
            <a:normAutofit/>
          </a:bodyPr>
          <a:lstStyle/>
          <a:p>
            <a:r>
              <a:rPr lang="en-US" sz="5400" b="0" i="0" kern="1200" dirty="0">
                <a:solidFill>
                  <a:schemeClr val="bg2"/>
                </a:solidFill>
                <a:latin typeface="+mj-lt"/>
                <a:ea typeface="+mj-ea"/>
                <a:cs typeface="+mj-cs"/>
              </a:rPr>
              <a:t>Latino Vote </a:t>
            </a:r>
          </a:p>
        </p:txBody>
      </p:sp>
      <p:sp>
        <p:nvSpPr>
          <p:cNvPr id="3" name="Content Placeholder 2">
            <a:extLst>
              <a:ext uri="{FF2B5EF4-FFF2-40B4-BE49-F238E27FC236}">
                <a16:creationId xmlns:a16="http://schemas.microsoft.com/office/drawing/2014/main" id="{1BD5B268-CC96-4517-8CA9-6DC017D79D03}"/>
              </a:ext>
            </a:extLst>
          </p:cNvPr>
          <p:cNvSpPr>
            <a:spLocks noGrp="1"/>
          </p:cNvSpPr>
          <p:nvPr>
            <p:ph idx="1"/>
          </p:nvPr>
        </p:nvSpPr>
        <p:spPr>
          <a:xfrm>
            <a:off x="5695061" y="4591665"/>
            <a:ext cx="5428551" cy="1622322"/>
          </a:xfrm>
        </p:spPr>
        <p:txBody>
          <a:bodyPr vert="horz" lIns="91440" tIns="45720" rIns="91440" bIns="45720" rtlCol="0" anchor="t">
            <a:normAutofit/>
          </a:bodyPr>
          <a:lstStyle/>
          <a:p>
            <a:pPr marL="0" indent="0">
              <a:buNone/>
            </a:pPr>
            <a:br>
              <a:rPr lang="en-US" b="0" i="0" kern="1200" cap="all" dirty="0">
                <a:solidFill>
                  <a:schemeClr val="accent1"/>
                </a:solidFill>
                <a:latin typeface="+mn-lt"/>
                <a:ea typeface="+mn-ea"/>
                <a:cs typeface="+mn-cs"/>
              </a:rPr>
            </a:br>
            <a:br>
              <a:rPr lang="en-US" b="0" i="0" kern="1200" cap="all" dirty="0">
                <a:solidFill>
                  <a:schemeClr val="accent1"/>
                </a:solidFill>
                <a:latin typeface="+mn-lt"/>
                <a:ea typeface="+mn-ea"/>
                <a:cs typeface="+mn-cs"/>
              </a:rPr>
            </a:br>
            <a:r>
              <a:rPr lang="en-US" b="0" i="0" kern="1200" cap="all" dirty="0">
                <a:solidFill>
                  <a:schemeClr val="accent1"/>
                </a:solidFill>
                <a:latin typeface="+mn-lt"/>
                <a:ea typeface="+mn-ea"/>
                <a:cs typeface="+mn-cs"/>
              </a:rPr>
              <a:t> Challenges, Opportunities and Solutions to Get America to Vote!</a:t>
            </a:r>
          </a:p>
        </p:txBody>
      </p:sp>
      <p:grpSp>
        <p:nvGrpSpPr>
          <p:cNvPr id="20" name="Group 19">
            <a:extLst>
              <a:ext uri="{FF2B5EF4-FFF2-40B4-BE49-F238E27FC236}">
                <a16:creationId xmlns:a16="http://schemas.microsoft.com/office/drawing/2014/main" id="{0C5EAE72-3D24-4A03-9BDF-FBE8C100AF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5" y="396836"/>
            <a:ext cx="4992158" cy="6058999"/>
            <a:chOff x="423335" y="396836"/>
            <a:chExt cx="4992158" cy="6058999"/>
          </a:xfrm>
        </p:grpSpPr>
        <p:sp>
          <p:nvSpPr>
            <p:cNvPr id="21" name="Rectangle 20">
              <a:extLst>
                <a:ext uri="{FF2B5EF4-FFF2-40B4-BE49-F238E27FC236}">
                  <a16:creationId xmlns:a16="http://schemas.microsoft.com/office/drawing/2014/main" id="{B76F2A6D-EB50-477B-BD17-230CCC88F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5"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a:extLst>
                <a:ext uri="{FF2B5EF4-FFF2-40B4-BE49-F238E27FC236}">
                  <a16:creationId xmlns:a16="http://schemas.microsoft.com/office/drawing/2014/main" id="{8FBA8B6C-1D72-481E-A101-FBBBF888B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170217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a:extLst>
                <a:ext uri="{FF2B5EF4-FFF2-40B4-BE49-F238E27FC236}">
                  <a16:creationId xmlns:a16="http://schemas.microsoft.com/office/drawing/2014/main" id="{46FCD9A8-07DA-4FCE-B3CC-44762A40BD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3545327"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4" name="Picture 3">
            <a:extLst>
              <a:ext uri="{FF2B5EF4-FFF2-40B4-BE49-F238E27FC236}">
                <a16:creationId xmlns:a16="http://schemas.microsoft.com/office/drawing/2014/main" id="{19D8738B-5584-44DB-AEBB-A68D520051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09764" y="1900961"/>
            <a:ext cx="3526244" cy="305607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3460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23C28-5A51-4094-AE6F-BD44FCC07183}"/>
              </a:ext>
            </a:extLst>
          </p:cNvPr>
          <p:cNvSpPr>
            <a:spLocks noGrp="1"/>
          </p:cNvSpPr>
          <p:nvPr>
            <p:ph type="title"/>
          </p:nvPr>
        </p:nvSpPr>
        <p:spPr>
          <a:xfrm>
            <a:off x="493168" y="245660"/>
            <a:ext cx="8725444" cy="1287899"/>
          </a:xfrm>
        </p:spPr>
        <p:txBody>
          <a:bodyPr/>
          <a:lstStyle/>
          <a:p>
            <a:r>
              <a:rPr lang="en-US" sz="6000" b="1" dirty="0">
                <a:solidFill>
                  <a:schemeClr val="bg1"/>
                </a:solidFill>
              </a:rPr>
              <a:t>LATINO VOTE</a:t>
            </a:r>
          </a:p>
        </p:txBody>
      </p:sp>
      <p:sp>
        <p:nvSpPr>
          <p:cNvPr id="3" name="Content Placeholder 2">
            <a:extLst>
              <a:ext uri="{FF2B5EF4-FFF2-40B4-BE49-F238E27FC236}">
                <a16:creationId xmlns:a16="http://schemas.microsoft.com/office/drawing/2014/main" id="{57F53E6A-ECD1-4AB5-96E0-795DEE60EB86}"/>
              </a:ext>
            </a:extLst>
          </p:cNvPr>
          <p:cNvSpPr>
            <a:spLocks noGrp="1"/>
          </p:cNvSpPr>
          <p:nvPr>
            <p:ph idx="1"/>
          </p:nvPr>
        </p:nvSpPr>
        <p:spPr>
          <a:xfrm>
            <a:off x="808971" y="2451376"/>
            <a:ext cx="8093837" cy="3576450"/>
          </a:xfrm>
        </p:spPr>
        <p:txBody>
          <a:bodyPr>
            <a:normAutofit fontScale="85000" lnSpcReduction="20000"/>
          </a:bodyPr>
          <a:lstStyle/>
          <a:p>
            <a:pPr marL="0" indent="0" algn="ctr">
              <a:buNone/>
            </a:pPr>
            <a:r>
              <a:rPr lang="en-US" sz="5400" b="1" dirty="0"/>
              <a:t>Increase the number of                       Latino voters, </a:t>
            </a:r>
          </a:p>
          <a:p>
            <a:pPr marL="0" indent="0" algn="ctr">
              <a:buNone/>
            </a:pPr>
            <a:r>
              <a:rPr lang="en-US" sz="5400" b="1" dirty="0"/>
              <a:t>Change the Outcome!</a:t>
            </a:r>
          </a:p>
          <a:p>
            <a:pPr marL="0" indent="0" algn="ctr">
              <a:buNone/>
            </a:pPr>
            <a:endParaRPr lang="en-US" sz="5400" b="1" dirty="0">
              <a:solidFill>
                <a:srgbClr val="C00000"/>
              </a:solidFill>
            </a:endParaRPr>
          </a:p>
          <a:p>
            <a:pPr marL="0" indent="0" algn="ctr">
              <a:buNone/>
            </a:pPr>
            <a:r>
              <a:rPr lang="en-US" sz="7200" b="1" dirty="0">
                <a:solidFill>
                  <a:srgbClr val="C00000"/>
                </a:solidFill>
              </a:rPr>
              <a:t>Su Voto </a:t>
            </a:r>
            <a:r>
              <a:rPr lang="en-US" sz="7200" b="1" dirty="0" err="1">
                <a:solidFill>
                  <a:srgbClr val="C00000"/>
                </a:solidFill>
              </a:rPr>
              <a:t>Es</a:t>
            </a:r>
            <a:r>
              <a:rPr lang="en-US" sz="7200" b="1" dirty="0">
                <a:solidFill>
                  <a:srgbClr val="C00000"/>
                </a:solidFill>
              </a:rPr>
              <a:t> Su </a:t>
            </a:r>
            <a:r>
              <a:rPr lang="en-US" sz="7200" b="1" dirty="0" err="1">
                <a:solidFill>
                  <a:srgbClr val="C00000"/>
                </a:solidFill>
              </a:rPr>
              <a:t>Voz</a:t>
            </a:r>
            <a:endParaRPr lang="en-US" sz="7200" b="1" dirty="0">
              <a:solidFill>
                <a:srgbClr val="C00000"/>
              </a:solidFill>
            </a:endParaRPr>
          </a:p>
        </p:txBody>
      </p:sp>
      <p:pic>
        <p:nvPicPr>
          <p:cNvPr id="5" name="Picture 3">
            <a:extLst>
              <a:ext uri="{FF2B5EF4-FFF2-40B4-BE49-F238E27FC236}">
                <a16:creationId xmlns:a16="http://schemas.microsoft.com/office/drawing/2014/main" id="{BC4892CE-AE0B-45CF-9772-9C08E98C8D1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28879" y="3429000"/>
            <a:ext cx="2569953" cy="1895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8477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7498-15DC-492E-8A6E-6F4572804F5C}"/>
              </a:ext>
            </a:extLst>
          </p:cNvPr>
          <p:cNvSpPr>
            <a:spLocks noGrp="1"/>
          </p:cNvSpPr>
          <p:nvPr>
            <p:ph type="title"/>
          </p:nvPr>
        </p:nvSpPr>
        <p:spPr>
          <a:xfrm>
            <a:off x="993701" y="737379"/>
            <a:ext cx="8534400" cy="1135055"/>
          </a:xfrm>
        </p:spPr>
        <p:txBody>
          <a:bodyPr>
            <a:normAutofit/>
          </a:bodyPr>
          <a:lstStyle/>
          <a:p>
            <a:r>
              <a:rPr lang="en-US" sz="6000" dirty="0"/>
              <a:t>Latino Vote</a:t>
            </a:r>
          </a:p>
        </p:txBody>
      </p:sp>
      <p:sp>
        <p:nvSpPr>
          <p:cNvPr id="3" name="Content Placeholder 2">
            <a:extLst>
              <a:ext uri="{FF2B5EF4-FFF2-40B4-BE49-F238E27FC236}">
                <a16:creationId xmlns:a16="http://schemas.microsoft.com/office/drawing/2014/main" id="{3B9F90EE-AC3A-4B12-B9FD-9DFC74778270}"/>
              </a:ext>
            </a:extLst>
          </p:cNvPr>
          <p:cNvSpPr>
            <a:spLocks noGrp="1"/>
          </p:cNvSpPr>
          <p:nvPr>
            <p:ph idx="1"/>
          </p:nvPr>
        </p:nvSpPr>
        <p:spPr>
          <a:xfrm>
            <a:off x="633654" y="2386527"/>
            <a:ext cx="10924692" cy="3166566"/>
          </a:xfrm>
        </p:spPr>
        <p:txBody>
          <a:bodyPr>
            <a:normAutofit fontScale="55000" lnSpcReduction="20000"/>
          </a:bodyPr>
          <a:lstStyle/>
          <a:p>
            <a:pPr marL="0" lvl="0" indent="0" algn="ctr" rtl="0">
              <a:lnSpc>
                <a:spcPct val="90000"/>
              </a:lnSpc>
              <a:spcBef>
                <a:spcPts val="800"/>
              </a:spcBef>
              <a:spcAft>
                <a:spcPts val="0"/>
              </a:spcAft>
              <a:buSzPts val="3600"/>
              <a:buNone/>
            </a:pPr>
            <a:endParaRPr lang="en-US" sz="2800" dirty="0">
              <a:solidFill>
                <a:schemeClr val="tx1"/>
              </a:solidFill>
            </a:endParaRPr>
          </a:p>
          <a:p>
            <a:pPr marL="0" lvl="0" indent="0" algn="ctr" rtl="0">
              <a:lnSpc>
                <a:spcPct val="90000"/>
              </a:lnSpc>
              <a:spcBef>
                <a:spcPts val="800"/>
              </a:spcBef>
              <a:spcAft>
                <a:spcPts val="0"/>
              </a:spcAft>
              <a:buSzPts val="3600"/>
              <a:buNone/>
            </a:pPr>
            <a:r>
              <a:rPr lang="en-US" sz="2800" dirty="0">
                <a:solidFill>
                  <a:schemeClr val="tx1"/>
                </a:solidFill>
              </a:rPr>
              <a:t>Lydia Camarillo, SVREP President</a:t>
            </a:r>
          </a:p>
          <a:p>
            <a:pPr marL="0" lvl="0" indent="0" algn="ctr" rtl="0">
              <a:lnSpc>
                <a:spcPct val="90000"/>
              </a:lnSpc>
              <a:spcBef>
                <a:spcPts val="800"/>
              </a:spcBef>
              <a:spcAft>
                <a:spcPts val="0"/>
              </a:spcAft>
              <a:buSzPts val="3600"/>
              <a:buNone/>
            </a:pPr>
            <a:r>
              <a:rPr lang="en-US" sz="2800" dirty="0">
                <a:solidFill>
                  <a:schemeClr val="tx1"/>
                </a:solidFill>
              </a:rPr>
              <a:t>Patricia Gonzales, SVREP Director of Operations</a:t>
            </a:r>
          </a:p>
          <a:p>
            <a:pPr marL="0" lvl="0" indent="0" algn="ctr" rtl="0">
              <a:lnSpc>
                <a:spcPct val="90000"/>
              </a:lnSpc>
              <a:spcBef>
                <a:spcPts val="800"/>
              </a:spcBef>
              <a:spcAft>
                <a:spcPts val="0"/>
              </a:spcAft>
              <a:buSzPts val="3600"/>
              <a:buNone/>
            </a:pPr>
            <a:r>
              <a:rPr lang="en-US" sz="2800" dirty="0">
                <a:solidFill>
                  <a:schemeClr val="tx1"/>
                </a:solidFill>
              </a:rPr>
              <a:t>Manuel Garza, SVREP Senior Field Advisor</a:t>
            </a:r>
          </a:p>
          <a:p>
            <a:pPr marL="0" lvl="0" indent="0" algn="ctr" rtl="0">
              <a:lnSpc>
                <a:spcPct val="90000"/>
              </a:lnSpc>
              <a:spcBef>
                <a:spcPts val="600"/>
              </a:spcBef>
              <a:spcAft>
                <a:spcPts val="0"/>
              </a:spcAft>
              <a:buSzPts val="1800"/>
              <a:buNone/>
            </a:pPr>
            <a:endParaRPr lang="en-US" sz="2800" dirty="0">
              <a:solidFill>
                <a:schemeClr val="tx1"/>
              </a:solidFill>
            </a:endParaRPr>
          </a:p>
          <a:p>
            <a:pPr marL="0" lvl="0" indent="0" algn="ctr" rtl="0">
              <a:lnSpc>
                <a:spcPct val="90000"/>
              </a:lnSpc>
              <a:spcBef>
                <a:spcPts val="600"/>
              </a:spcBef>
              <a:spcAft>
                <a:spcPts val="0"/>
              </a:spcAft>
              <a:buSzPts val="1800"/>
              <a:buNone/>
            </a:pPr>
            <a:r>
              <a:rPr lang="en-US" sz="2800" dirty="0">
                <a:solidFill>
                  <a:schemeClr val="tx1"/>
                </a:solidFill>
              </a:rPr>
              <a:t>SVREP </a:t>
            </a:r>
          </a:p>
          <a:p>
            <a:pPr marL="0" lvl="0" indent="0" algn="ctr" rtl="0">
              <a:lnSpc>
                <a:spcPct val="90000"/>
              </a:lnSpc>
              <a:spcBef>
                <a:spcPts val="600"/>
              </a:spcBef>
              <a:spcAft>
                <a:spcPts val="0"/>
              </a:spcAft>
              <a:buSzPts val="1800"/>
              <a:buNone/>
            </a:pPr>
            <a:r>
              <a:rPr lang="en-US" sz="2800" dirty="0">
                <a:solidFill>
                  <a:schemeClr val="tx1"/>
                </a:solidFill>
              </a:rPr>
              <a:t>320 El Paso Street, San Antonio, Texas 78207; Office 210-922-0225                           </a:t>
            </a:r>
          </a:p>
          <a:p>
            <a:pPr marL="0" lvl="0" indent="0" algn="ctr" rtl="0">
              <a:lnSpc>
                <a:spcPct val="90000"/>
              </a:lnSpc>
              <a:spcBef>
                <a:spcPts val="600"/>
              </a:spcBef>
              <a:spcAft>
                <a:spcPts val="0"/>
              </a:spcAft>
              <a:buSzPts val="1800"/>
              <a:buNone/>
            </a:pPr>
            <a:r>
              <a:rPr lang="en-US" sz="2800" dirty="0">
                <a:solidFill>
                  <a:schemeClr val="tx1"/>
                </a:solidFill>
              </a:rPr>
              <a:t>2914 N. Main Street, Los Angeles, CA 90031; Office 323-205-2190 </a:t>
            </a:r>
          </a:p>
          <a:p>
            <a:pPr marL="0" lvl="0" indent="0" algn="ctr" rtl="0">
              <a:lnSpc>
                <a:spcPct val="90000"/>
              </a:lnSpc>
              <a:spcBef>
                <a:spcPts val="600"/>
              </a:spcBef>
              <a:spcAft>
                <a:spcPts val="0"/>
              </a:spcAft>
              <a:buSzPts val="1800"/>
              <a:buNone/>
            </a:pPr>
            <a:r>
              <a:rPr lang="en-US" sz="2800" u="sng" dirty="0">
                <a:solidFill>
                  <a:schemeClr val="tx1"/>
                </a:solidFill>
                <a:hlinkClick r:id="rId2">
                  <a:extLst>
                    <a:ext uri="{A12FA001-AC4F-418D-AE19-62706E023703}">
                      <ahyp:hlinkClr xmlns:ahyp="http://schemas.microsoft.com/office/drawing/2018/hyperlinkcolor" val="tx"/>
                    </a:ext>
                  </a:extLst>
                </a:hlinkClick>
              </a:rPr>
              <a:t>www.svrep.org</a:t>
            </a:r>
            <a:endParaRPr lang="en-US" sz="2800" dirty="0">
              <a:solidFill>
                <a:schemeClr val="tx1"/>
              </a:solidFill>
            </a:endParaRPr>
          </a:p>
          <a:p>
            <a:pPr marL="0" lvl="0" indent="0" algn="ctr" rtl="0">
              <a:lnSpc>
                <a:spcPct val="90000"/>
              </a:lnSpc>
              <a:spcBef>
                <a:spcPts val="600"/>
              </a:spcBef>
              <a:spcAft>
                <a:spcPts val="0"/>
              </a:spcAft>
              <a:buSzPts val="2400"/>
              <a:buNone/>
            </a:pPr>
            <a:endParaRPr lang="en-US" sz="6000" u="sng" dirty="0">
              <a:solidFill>
                <a:schemeClr val="hlink"/>
              </a:solidFill>
              <a:hlinkClick r:id="rId2"/>
            </a:endParaRPr>
          </a:p>
          <a:p>
            <a:pPr marL="0" lvl="0" indent="0" algn="ctr" rtl="0">
              <a:lnSpc>
                <a:spcPct val="90000"/>
              </a:lnSpc>
              <a:spcBef>
                <a:spcPts val="600"/>
              </a:spcBef>
              <a:spcAft>
                <a:spcPts val="0"/>
              </a:spcAft>
              <a:buSzPts val="2800"/>
              <a:buNone/>
            </a:pPr>
            <a:r>
              <a:rPr lang="en-US" sz="6000" dirty="0" err="1">
                <a:solidFill>
                  <a:schemeClr val="tx1"/>
                </a:solidFill>
              </a:rPr>
              <a:t>Su</a:t>
            </a:r>
            <a:r>
              <a:rPr lang="en-US" sz="6000" dirty="0">
                <a:solidFill>
                  <a:schemeClr val="tx1"/>
                </a:solidFill>
              </a:rPr>
              <a:t> </a:t>
            </a:r>
            <a:r>
              <a:rPr lang="en-US" sz="6000" dirty="0" err="1">
                <a:solidFill>
                  <a:schemeClr val="tx1"/>
                </a:solidFill>
              </a:rPr>
              <a:t>Voto</a:t>
            </a:r>
            <a:r>
              <a:rPr lang="en-US" sz="6000" dirty="0">
                <a:solidFill>
                  <a:schemeClr val="tx1"/>
                </a:solidFill>
              </a:rPr>
              <a:t> Es </a:t>
            </a:r>
            <a:r>
              <a:rPr lang="en-US" sz="6000" dirty="0" err="1">
                <a:solidFill>
                  <a:schemeClr val="tx1"/>
                </a:solidFill>
              </a:rPr>
              <a:t>Su</a:t>
            </a:r>
            <a:r>
              <a:rPr lang="en-US" sz="6000" dirty="0">
                <a:solidFill>
                  <a:schemeClr val="tx1"/>
                </a:solidFill>
              </a:rPr>
              <a:t> Voz</a:t>
            </a:r>
          </a:p>
          <a:p>
            <a:pPr marL="0" indent="0">
              <a:buNone/>
            </a:pPr>
            <a:endParaRPr lang="en-US" dirty="0"/>
          </a:p>
        </p:txBody>
      </p:sp>
      <p:pic>
        <p:nvPicPr>
          <p:cNvPr id="4" name="Picture 3">
            <a:extLst>
              <a:ext uri="{FF2B5EF4-FFF2-40B4-BE49-F238E27FC236}">
                <a16:creationId xmlns:a16="http://schemas.microsoft.com/office/drawing/2014/main" id="{D2AB6BDF-F3EF-4994-9F53-0450E7C64D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8083" y="4471473"/>
            <a:ext cx="2569953" cy="1895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1582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E713-E90C-4CB9-BCAA-EE435D30799E}"/>
              </a:ext>
            </a:extLst>
          </p:cNvPr>
          <p:cNvSpPr>
            <a:spLocks noGrp="1"/>
          </p:cNvSpPr>
          <p:nvPr>
            <p:ph type="title"/>
          </p:nvPr>
        </p:nvSpPr>
        <p:spPr>
          <a:xfrm>
            <a:off x="1154953" y="973668"/>
            <a:ext cx="8761413" cy="706964"/>
          </a:xfrm>
        </p:spPr>
        <p:txBody>
          <a:bodyPr vert="horz" lIns="91440" tIns="45720" rIns="91440" bIns="45720" rtlCol="0" anchor="ctr">
            <a:normAutofit/>
          </a:bodyPr>
          <a:lstStyle/>
          <a:p>
            <a:r>
              <a:rPr lang="en-US"/>
              <a:t>LATINO VOTE</a:t>
            </a:r>
          </a:p>
        </p:txBody>
      </p:sp>
      <p:pic>
        <p:nvPicPr>
          <p:cNvPr id="7" name="Picture 3">
            <a:extLst>
              <a:ext uri="{FF2B5EF4-FFF2-40B4-BE49-F238E27FC236}">
                <a16:creationId xmlns:a16="http://schemas.microsoft.com/office/drawing/2014/main" id="{DA25639E-BAD4-443D-921D-B99090F718AE}"/>
              </a:ext>
            </a:extLst>
          </p:cNvPr>
          <p:cNvPicPr>
            <a:picLocks noChangeAspect="1"/>
          </p:cNvPicPr>
          <p:nvPr/>
        </p:nvPicPr>
        <p:blipFill rotWithShape="1">
          <a:blip r:embed="rId2">
            <a:extLst>
              <a:ext uri="{28A0092B-C50C-407E-A947-70E740481C1C}">
                <a14:useLocalDpi xmlns:a14="http://schemas.microsoft.com/office/drawing/2010/main" val="0"/>
              </a:ext>
            </a:extLst>
          </a:blip>
          <a:srcRect l="7233" r="7095" b="-2"/>
          <a:stretch/>
        </p:blipFill>
        <p:spPr bwMode="auto">
          <a:xfrm>
            <a:off x="1151467" y="2775951"/>
            <a:ext cx="3031901" cy="3067163"/>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2C856552-77F3-42B1-B52C-67F1C1AF90B1}"/>
              </a:ext>
            </a:extLst>
          </p:cNvPr>
          <p:cNvSpPr/>
          <p:nvPr/>
        </p:nvSpPr>
        <p:spPr>
          <a:xfrm>
            <a:off x="4641336" y="2603500"/>
            <a:ext cx="6551597" cy="3416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spcBef>
                <a:spcPts val="1000"/>
              </a:spcBef>
              <a:buClr>
                <a:schemeClr val="accent1"/>
              </a:buClr>
              <a:buSzPct val="80000"/>
              <a:buFont typeface="Wingdings 3" charset="2"/>
              <a:buChar char=""/>
            </a:pPr>
            <a:r>
              <a:rPr lang="en-US" dirty="0">
                <a:solidFill>
                  <a:schemeClr val="tx1">
                    <a:lumMod val="75000"/>
                    <a:lumOff val="25000"/>
                  </a:schemeClr>
                </a:solidFill>
              </a:rPr>
              <a:t>29 MILLION LATINO VOTERS ARE                              ELIGIBLE TO VOTE.</a:t>
            </a:r>
          </a:p>
          <a:p>
            <a:pPr>
              <a:spcBef>
                <a:spcPts val="1000"/>
              </a:spcBef>
              <a:buClr>
                <a:schemeClr val="accent1"/>
              </a:buClr>
              <a:buSzPct val="80000"/>
              <a:buFont typeface="Wingdings 3" charset="2"/>
              <a:buChar char=""/>
            </a:pPr>
            <a:r>
              <a:rPr lang="en-US" dirty="0">
                <a:solidFill>
                  <a:schemeClr val="tx1">
                    <a:lumMod val="75000"/>
                    <a:lumOff val="25000"/>
                  </a:schemeClr>
                </a:solidFill>
              </a:rPr>
              <a:t>18.6 MILLION LATINO VOTERS WERE REGISTERED TO VOTE IN PREPARATION TO THE 2020 GENERAL ELECTION</a:t>
            </a:r>
          </a:p>
          <a:p>
            <a:pPr>
              <a:spcBef>
                <a:spcPts val="1000"/>
              </a:spcBef>
              <a:buClr>
                <a:schemeClr val="accent1"/>
              </a:buClr>
              <a:buSzPct val="80000"/>
              <a:buFont typeface="Wingdings 3" charset="2"/>
              <a:buChar char=""/>
            </a:pPr>
            <a:r>
              <a:rPr lang="en-US" dirty="0">
                <a:solidFill>
                  <a:schemeClr val="tx1">
                    <a:lumMod val="75000"/>
                    <a:lumOff val="25000"/>
                  </a:schemeClr>
                </a:solidFill>
              </a:rPr>
              <a:t>16.6 MILLION LATINO VOTERS CAST THEIR VOTE</a:t>
            </a:r>
          </a:p>
          <a:p>
            <a:pPr>
              <a:spcBef>
                <a:spcPts val="1000"/>
              </a:spcBef>
              <a:buClr>
                <a:schemeClr val="accent1"/>
              </a:buClr>
              <a:buSzPct val="80000"/>
              <a:buFont typeface="Wingdings 3" charset="2"/>
              <a:buChar char=""/>
            </a:pPr>
            <a:r>
              <a:rPr lang="en-US" dirty="0">
                <a:solidFill>
                  <a:schemeClr val="tx1">
                    <a:lumMod val="75000"/>
                    <a:lumOff val="25000"/>
                  </a:schemeClr>
                </a:solidFill>
              </a:rPr>
              <a:t>SVREP ESTIMTATES THAT BY THE 2024 PRESIDENTIAL GENERAL ELECTION, 20.6 MILLION LATINO VOTERS WILL BE REGISTERED TO VOTE! </a:t>
            </a:r>
          </a:p>
        </p:txBody>
      </p:sp>
    </p:spTree>
    <p:extLst>
      <p:ext uri="{BB962C8B-B14F-4D97-AF65-F5344CB8AC3E}">
        <p14:creationId xmlns:p14="http://schemas.microsoft.com/office/powerpoint/2010/main" val="3061035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4D313-531E-404E-986F-DE25DCDBD66A}"/>
              </a:ext>
            </a:extLst>
          </p:cNvPr>
          <p:cNvSpPr>
            <a:spLocks noGrp="1"/>
          </p:cNvSpPr>
          <p:nvPr>
            <p:ph type="title"/>
          </p:nvPr>
        </p:nvSpPr>
        <p:spPr>
          <a:xfrm>
            <a:off x="646112" y="452718"/>
            <a:ext cx="4750348" cy="1222556"/>
          </a:xfrm>
        </p:spPr>
        <p:txBody>
          <a:bodyPr>
            <a:normAutofit/>
          </a:bodyPr>
          <a:lstStyle/>
          <a:p>
            <a:r>
              <a:rPr lang="en-US" sz="6000" b="1" dirty="0">
                <a:solidFill>
                  <a:schemeClr val="tx1"/>
                </a:solidFill>
              </a:rPr>
              <a:t>Latino Vote </a:t>
            </a:r>
          </a:p>
        </p:txBody>
      </p:sp>
      <p:sp>
        <p:nvSpPr>
          <p:cNvPr id="3" name="Content Placeholder 2">
            <a:extLst>
              <a:ext uri="{FF2B5EF4-FFF2-40B4-BE49-F238E27FC236}">
                <a16:creationId xmlns:a16="http://schemas.microsoft.com/office/drawing/2014/main" id="{E18991A4-06B0-4178-B767-491DF2DA312E}"/>
              </a:ext>
            </a:extLst>
          </p:cNvPr>
          <p:cNvSpPr>
            <a:spLocks noGrp="1"/>
          </p:cNvSpPr>
          <p:nvPr>
            <p:ph sz="half" idx="1"/>
          </p:nvPr>
        </p:nvSpPr>
        <p:spPr>
          <a:xfrm>
            <a:off x="530087" y="1828253"/>
            <a:ext cx="5119001" cy="4195763"/>
          </a:xfrm>
        </p:spPr>
        <p:txBody>
          <a:bodyPr>
            <a:normAutofit fontScale="77500" lnSpcReduction="20000"/>
          </a:bodyPr>
          <a:lstStyle/>
          <a:p>
            <a:pPr marL="0" indent="0" algn="ctr">
              <a:buNone/>
            </a:pPr>
            <a:endParaRPr lang="en-US" sz="5400" b="1" dirty="0"/>
          </a:p>
          <a:p>
            <a:pPr marL="0" indent="0" algn="ctr">
              <a:buNone/>
            </a:pPr>
            <a:endParaRPr lang="en-US" sz="5400" b="1" dirty="0"/>
          </a:p>
          <a:p>
            <a:pPr marL="0" indent="0" algn="ctr">
              <a:buNone/>
            </a:pPr>
            <a:r>
              <a:rPr lang="en-US" sz="5400" b="1" dirty="0"/>
              <a:t>Median Age of the Latino Voter is </a:t>
            </a:r>
          </a:p>
          <a:p>
            <a:pPr marL="0" indent="0" algn="ctr">
              <a:buNone/>
            </a:pPr>
            <a:r>
              <a:rPr lang="en-US" sz="5400" b="1" dirty="0"/>
              <a:t>22 years old!</a:t>
            </a:r>
          </a:p>
        </p:txBody>
      </p:sp>
      <p:sp>
        <p:nvSpPr>
          <p:cNvPr id="4" name="Content Placeholder 3">
            <a:extLst>
              <a:ext uri="{FF2B5EF4-FFF2-40B4-BE49-F238E27FC236}">
                <a16:creationId xmlns:a16="http://schemas.microsoft.com/office/drawing/2014/main" id="{8804B17F-563E-4129-A85F-02DC55B7F2CF}"/>
              </a:ext>
            </a:extLst>
          </p:cNvPr>
          <p:cNvSpPr>
            <a:spLocks noGrp="1"/>
          </p:cNvSpPr>
          <p:nvPr>
            <p:ph sz="half" idx="2"/>
          </p:nvPr>
        </p:nvSpPr>
        <p:spPr>
          <a:xfrm>
            <a:off x="5807502" y="1675275"/>
            <a:ext cx="5854411" cy="4362490"/>
          </a:xfrm>
        </p:spPr>
        <p:txBody>
          <a:bodyPr>
            <a:normAutofit fontScale="77500" lnSpcReduction="20000"/>
          </a:bodyPr>
          <a:lstStyle/>
          <a:p>
            <a:pPr algn="ctr"/>
            <a:r>
              <a:rPr lang="en-US" sz="5000" b="1" dirty="0"/>
              <a:t>Every Year 800,000                     US Latinos turn           18 years old!</a:t>
            </a:r>
          </a:p>
          <a:p>
            <a:pPr algn="ctr"/>
            <a:r>
              <a:rPr lang="en-US" sz="5000" b="1" dirty="0"/>
              <a:t>That’s is 3.2 Million Latino voters who are eligible to vote and must be registered to vote </a:t>
            </a:r>
          </a:p>
        </p:txBody>
      </p:sp>
      <p:pic>
        <p:nvPicPr>
          <p:cNvPr id="5" name="Picture 3">
            <a:extLst>
              <a:ext uri="{FF2B5EF4-FFF2-40B4-BE49-F238E27FC236}">
                <a16:creationId xmlns:a16="http://schemas.microsoft.com/office/drawing/2014/main" id="{2EA533D3-9DA9-440F-9186-75CAEE6F37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6084" y="1675274"/>
            <a:ext cx="2251260" cy="1660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2977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010B4-3AE8-4D4A-AD17-30EB5C9AAA46}"/>
              </a:ext>
            </a:extLst>
          </p:cNvPr>
          <p:cNvSpPr>
            <a:spLocks noGrp="1"/>
          </p:cNvSpPr>
          <p:nvPr>
            <p:ph type="title"/>
          </p:nvPr>
        </p:nvSpPr>
        <p:spPr>
          <a:xfrm>
            <a:off x="646111" y="452718"/>
            <a:ext cx="9404723" cy="656554"/>
          </a:xfrm>
        </p:spPr>
        <p:txBody>
          <a:bodyPr>
            <a:noAutofit/>
          </a:bodyPr>
          <a:lstStyle/>
          <a:p>
            <a:r>
              <a:rPr lang="en-US" sz="4400" dirty="0"/>
              <a:t>Latino Vote</a:t>
            </a:r>
          </a:p>
        </p:txBody>
      </p:sp>
      <p:graphicFrame>
        <p:nvGraphicFramePr>
          <p:cNvPr id="4" name="Content Placeholder 3">
            <a:extLst>
              <a:ext uri="{FF2B5EF4-FFF2-40B4-BE49-F238E27FC236}">
                <a16:creationId xmlns:a16="http://schemas.microsoft.com/office/drawing/2014/main" id="{E49B8B33-4FAC-4711-BB27-6095E477B2D3}"/>
              </a:ext>
            </a:extLst>
          </p:cNvPr>
          <p:cNvGraphicFramePr>
            <a:graphicFrameLocks noGrp="1"/>
          </p:cNvGraphicFramePr>
          <p:nvPr>
            <p:ph idx="1"/>
            <p:extLst>
              <p:ext uri="{D42A27DB-BD31-4B8C-83A1-F6EECF244321}">
                <p14:modId xmlns:p14="http://schemas.microsoft.com/office/powerpoint/2010/main" val="4107658572"/>
              </p:ext>
            </p:extLst>
          </p:nvPr>
        </p:nvGraphicFramePr>
        <p:xfrm>
          <a:off x="645740" y="675249"/>
          <a:ext cx="9404723" cy="5730033"/>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3">
            <a:extLst>
              <a:ext uri="{FF2B5EF4-FFF2-40B4-BE49-F238E27FC236}">
                <a16:creationId xmlns:a16="http://schemas.microsoft.com/office/drawing/2014/main" id="{B69C366C-6000-4D6F-A9DA-2DCC69C99F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43093" y="3822492"/>
            <a:ext cx="1670591" cy="123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9141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0778F-3184-4A80-AD52-1E2DA2D33059}"/>
              </a:ext>
            </a:extLst>
          </p:cNvPr>
          <p:cNvSpPr>
            <a:spLocks noGrp="1"/>
          </p:cNvSpPr>
          <p:nvPr>
            <p:ph type="ctrTitle"/>
          </p:nvPr>
        </p:nvSpPr>
        <p:spPr>
          <a:xfrm>
            <a:off x="9635957" y="1290899"/>
            <a:ext cx="1950909" cy="4276202"/>
          </a:xfrm>
        </p:spPr>
        <p:txBody>
          <a:bodyPr>
            <a:normAutofit fontScale="90000"/>
          </a:bodyPr>
          <a:lstStyle/>
          <a:p>
            <a:pPr algn="ctr">
              <a:defRPr sz="1600" b="1" i="0" u="none" strike="noStrike" kern="1200" spc="100" baseline="0">
                <a:solidFill>
                  <a:prstClr val="white">
                    <a:lumMod val="95000"/>
                  </a:prstClr>
                </a:solidFill>
                <a:effectLst>
                  <a:outerShdw blurRad="50800" dist="38100" dir="5400000" algn="t" rotWithShape="0">
                    <a:prstClr val="black">
                      <a:alpha val="40000"/>
                    </a:prstClr>
                  </a:outerShdw>
                </a:effectLst>
                <a:latin typeface="+mn-lt"/>
                <a:ea typeface="+mn-ea"/>
                <a:cs typeface="+mn-cs"/>
              </a:defRPr>
            </a:pPr>
            <a:r>
              <a:rPr lang="en-US" sz="2800" b="1" spc="100" dirty="0">
                <a:solidFill>
                  <a:schemeClr val="bg1"/>
                </a:solidFill>
                <a:effectLst>
                  <a:outerShdw blurRad="50800" dist="38100" dir="5400000" algn="t" rotWithShape="0">
                    <a:prstClr val="black">
                      <a:alpha val="40000"/>
                    </a:prstClr>
                  </a:outerShdw>
                </a:effectLst>
              </a:rPr>
              <a:t>National Latino Vote</a:t>
            </a:r>
            <a:br>
              <a:rPr lang="en-US" sz="2800" b="1" spc="100" dirty="0">
                <a:solidFill>
                  <a:schemeClr val="bg1"/>
                </a:solidFill>
                <a:effectLst>
                  <a:outerShdw blurRad="50800" dist="38100" dir="5400000" algn="t" rotWithShape="0">
                    <a:prstClr val="black">
                      <a:alpha val="40000"/>
                    </a:prstClr>
                  </a:outerShdw>
                </a:effectLst>
              </a:rPr>
            </a:br>
            <a:r>
              <a:rPr lang="en-US" sz="2200" b="1" spc="100" dirty="0">
                <a:solidFill>
                  <a:schemeClr val="bg1"/>
                </a:solidFill>
                <a:effectLst>
                  <a:outerShdw blurRad="50800" dist="38100" dir="5400000" algn="t" rotWithShape="0">
                    <a:prstClr val="black">
                      <a:alpha val="40000"/>
                    </a:prstClr>
                  </a:outerShdw>
                </a:effectLst>
              </a:rPr>
              <a:t>Presidential and Midterm Elections</a:t>
            </a:r>
            <a:br>
              <a:rPr lang="en-US" sz="2200" b="1" spc="100" dirty="0">
                <a:solidFill>
                  <a:schemeClr val="bg1"/>
                </a:solidFill>
                <a:effectLst>
                  <a:outerShdw blurRad="50800" dist="38100" dir="5400000" algn="t" rotWithShape="0">
                    <a:prstClr val="black">
                      <a:alpha val="40000"/>
                    </a:prstClr>
                  </a:outerShdw>
                </a:effectLst>
              </a:rPr>
            </a:br>
            <a:r>
              <a:rPr lang="en-US" sz="2200" b="1" spc="100" dirty="0">
                <a:solidFill>
                  <a:schemeClr val="bg1"/>
                </a:solidFill>
                <a:effectLst>
                  <a:outerShdw blurRad="50800" dist="38100" dir="5400000" algn="t" rotWithShape="0">
                    <a:prstClr val="black">
                      <a:alpha val="40000"/>
                    </a:prstClr>
                  </a:outerShdw>
                </a:effectLst>
              </a:rPr>
              <a:t>1994 to 2020</a:t>
            </a:r>
            <a:br>
              <a:rPr lang="en-US" sz="6000" b="1" spc="100" dirty="0">
                <a:solidFill>
                  <a:prstClr val="white">
                    <a:lumMod val="95000"/>
                  </a:prstClr>
                </a:solidFill>
                <a:effectLst>
                  <a:outerShdw blurRad="50800" dist="38100" dir="5400000" algn="t" rotWithShape="0">
                    <a:prstClr val="black">
                      <a:alpha val="40000"/>
                    </a:prstClr>
                  </a:outerShdw>
                </a:effectLst>
              </a:rPr>
            </a:br>
            <a:endParaRPr lang="en-US" sz="6000" dirty="0"/>
          </a:p>
        </p:txBody>
      </p:sp>
      <p:sp>
        <p:nvSpPr>
          <p:cNvPr id="3" name="Subtitle 2">
            <a:extLst>
              <a:ext uri="{FF2B5EF4-FFF2-40B4-BE49-F238E27FC236}">
                <a16:creationId xmlns:a16="http://schemas.microsoft.com/office/drawing/2014/main" id="{7938E626-C3AF-449E-A83A-E8A75A4BD9DA}"/>
              </a:ext>
            </a:extLst>
          </p:cNvPr>
          <p:cNvSpPr>
            <a:spLocks noGrp="1"/>
          </p:cNvSpPr>
          <p:nvPr>
            <p:ph type="subTitle" idx="1"/>
          </p:nvPr>
        </p:nvSpPr>
        <p:spPr>
          <a:xfrm>
            <a:off x="643854" y="463266"/>
            <a:ext cx="2901193" cy="861420"/>
          </a:xfrm>
        </p:spPr>
        <p:txBody>
          <a:bodyPr>
            <a:normAutofit/>
          </a:bodyPr>
          <a:lstStyle/>
          <a:p>
            <a:pPr algn="ctr"/>
            <a:r>
              <a:rPr lang="en-US" sz="3200" dirty="0">
                <a:solidFill>
                  <a:schemeClr val="bg1"/>
                </a:solidFill>
              </a:rPr>
              <a:t>Latino Vote</a:t>
            </a:r>
          </a:p>
        </p:txBody>
      </p:sp>
      <p:graphicFrame>
        <p:nvGraphicFramePr>
          <p:cNvPr id="4" name="Chart 3">
            <a:extLst>
              <a:ext uri="{FF2B5EF4-FFF2-40B4-BE49-F238E27FC236}">
                <a16:creationId xmlns:a16="http://schemas.microsoft.com/office/drawing/2014/main" id="{8F526EE8-EB6B-4F1D-B576-84ECB7F39E13}"/>
              </a:ext>
            </a:extLst>
          </p:cNvPr>
          <p:cNvGraphicFramePr>
            <a:graphicFrameLocks/>
          </p:cNvGraphicFramePr>
          <p:nvPr>
            <p:extLst>
              <p:ext uri="{D42A27DB-BD31-4B8C-83A1-F6EECF244321}">
                <p14:modId xmlns:p14="http://schemas.microsoft.com/office/powerpoint/2010/main" val="3258307015"/>
              </p:ext>
            </p:extLst>
          </p:nvPr>
        </p:nvGraphicFramePr>
        <p:xfrm>
          <a:off x="643854" y="832595"/>
          <a:ext cx="8924216" cy="5562139"/>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3">
            <a:extLst>
              <a:ext uri="{FF2B5EF4-FFF2-40B4-BE49-F238E27FC236}">
                <a16:creationId xmlns:a16="http://schemas.microsoft.com/office/drawing/2014/main" id="{65F5F570-DEEC-4CE8-839E-6CDD890D905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73270" y="4775727"/>
            <a:ext cx="1670591" cy="123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0117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587E96D-08B9-48AB-9859-EBB02A90C152}"/>
              </a:ext>
            </a:extLst>
          </p:cNvPr>
          <p:cNvSpPr>
            <a:spLocks noGrp="1"/>
          </p:cNvSpPr>
          <p:nvPr>
            <p:ph type="title"/>
          </p:nvPr>
        </p:nvSpPr>
        <p:spPr>
          <a:xfrm>
            <a:off x="8728186" y="853929"/>
            <a:ext cx="3463814" cy="4554619"/>
          </a:xfrm>
        </p:spPr>
        <p:txBody>
          <a:bodyPr>
            <a:normAutofit fontScale="90000"/>
          </a:bodyPr>
          <a:lstStyle/>
          <a:p>
            <a:r>
              <a:rPr lang="en-US" sz="6000" b="1" dirty="0">
                <a:solidFill>
                  <a:schemeClr val="bg1"/>
                </a:solidFill>
              </a:rPr>
              <a:t>Latino Vote </a:t>
            </a:r>
            <a:br>
              <a:rPr lang="en-US" sz="6000" b="1" dirty="0">
                <a:solidFill>
                  <a:srgbClr val="C00000"/>
                </a:solidFill>
              </a:rPr>
            </a:br>
            <a:r>
              <a:rPr lang="en-US" sz="2200" b="1" dirty="0">
                <a:solidFill>
                  <a:schemeClr val="tx1"/>
                </a:solidFill>
              </a:rPr>
              <a:t>Every Year 800,000 to 1 million Latinos turn 18 years old who are US citizens and can register to vote. </a:t>
            </a:r>
            <a:br>
              <a:rPr lang="en-US" sz="2200" b="1" dirty="0">
                <a:solidFill>
                  <a:schemeClr val="tx1"/>
                </a:solidFill>
              </a:rPr>
            </a:br>
            <a:br>
              <a:rPr lang="en-US" sz="2200" b="1" dirty="0">
                <a:solidFill>
                  <a:schemeClr val="tx1"/>
                </a:solidFill>
              </a:rPr>
            </a:br>
            <a:r>
              <a:rPr lang="en-US" sz="2200" b="1" dirty="0">
                <a:solidFill>
                  <a:schemeClr val="tx1"/>
                </a:solidFill>
              </a:rPr>
              <a:t>By 2024, an estimated 14.6 Million Latinos Latino will be voters eligible to vote if we register them to vote!</a:t>
            </a:r>
            <a:br>
              <a:rPr lang="en-US" sz="1800" b="1" dirty="0">
                <a:solidFill>
                  <a:schemeClr val="tx1"/>
                </a:solidFill>
              </a:rPr>
            </a:br>
            <a:br>
              <a:rPr lang="en-US" sz="1800" b="1" dirty="0">
                <a:solidFill>
                  <a:schemeClr val="tx1"/>
                </a:solidFill>
              </a:rPr>
            </a:br>
            <a:endParaRPr lang="en-US" sz="2000" b="1" dirty="0">
              <a:solidFill>
                <a:schemeClr val="tx1"/>
              </a:solidFill>
            </a:endParaRPr>
          </a:p>
        </p:txBody>
      </p:sp>
      <p:graphicFrame>
        <p:nvGraphicFramePr>
          <p:cNvPr id="8" name="Google Shape;195;p30">
            <a:extLst>
              <a:ext uri="{FF2B5EF4-FFF2-40B4-BE49-F238E27FC236}">
                <a16:creationId xmlns:a16="http://schemas.microsoft.com/office/drawing/2014/main" id="{CA58E725-1514-4204-8968-008AA1CDD0B0}"/>
              </a:ext>
            </a:extLst>
          </p:cNvPr>
          <p:cNvGraphicFramePr>
            <a:graphicFrameLocks noGrp="1"/>
          </p:cNvGraphicFramePr>
          <p:nvPr>
            <p:ph idx="1"/>
            <p:extLst>
              <p:ext uri="{D42A27DB-BD31-4B8C-83A1-F6EECF244321}">
                <p14:modId xmlns:p14="http://schemas.microsoft.com/office/powerpoint/2010/main" val="3951515500"/>
              </p:ext>
            </p:extLst>
          </p:nvPr>
        </p:nvGraphicFramePr>
        <p:xfrm>
          <a:off x="491521" y="596094"/>
          <a:ext cx="8019737" cy="6144110"/>
        </p:xfrm>
        <a:graphic>
          <a:graphicData uri="http://schemas.openxmlformats.org/drawingml/2006/table">
            <a:tbl>
              <a:tblPr firstRow="1" firstCol="1" bandRow="1">
                <a:noFill/>
              </a:tblPr>
              <a:tblGrid>
                <a:gridCol w="2323568">
                  <a:extLst>
                    <a:ext uri="{9D8B030D-6E8A-4147-A177-3AD203B41FA5}">
                      <a16:colId xmlns:a16="http://schemas.microsoft.com/office/drawing/2014/main" val="20000"/>
                    </a:ext>
                  </a:extLst>
                </a:gridCol>
                <a:gridCol w="1224105">
                  <a:extLst>
                    <a:ext uri="{9D8B030D-6E8A-4147-A177-3AD203B41FA5}">
                      <a16:colId xmlns:a16="http://schemas.microsoft.com/office/drawing/2014/main" val="20001"/>
                    </a:ext>
                  </a:extLst>
                </a:gridCol>
                <a:gridCol w="1418026">
                  <a:extLst>
                    <a:ext uri="{9D8B030D-6E8A-4147-A177-3AD203B41FA5}">
                      <a16:colId xmlns:a16="http://schemas.microsoft.com/office/drawing/2014/main" val="20002"/>
                    </a:ext>
                  </a:extLst>
                </a:gridCol>
                <a:gridCol w="1502849">
                  <a:extLst>
                    <a:ext uri="{9D8B030D-6E8A-4147-A177-3AD203B41FA5}">
                      <a16:colId xmlns:a16="http://schemas.microsoft.com/office/drawing/2014/main" val="20003"/>
                    </a:ext>
                  </a:extLst>
                </a:gridCol>
                <a:gridCol w="1551189">
                  <a:extLst>
                    <a:ext uri="{9D8B030D-6E8A-4147-A177-3AD203B41FA5}">
                      <a16:colId xmlns:a16="http://schemas.microsoft.com/office/drawing/2014/main" val="20004"/>
                    </a:ext>
                  </a:extLst>
                </a:gridCol>
              </a:tblGrid>
              <a:tr h="845860">
                <a:tc>
                  <a:txBody>
                    <a:bodyPr/>
                    <a:lstStyle/>
                    <a:p>
                      <a:pPr marL="0" marR="0" lvl="0" indent="0" algn="ctr" rtl="0">
                        <a:lnSpc>
                          <a:spcPct val="117999"/>
                        </a:lnSpc>
                        <a:spcBef>
                          <a:spcPts val="0"/>
                        </a:spcBef>
                        <a:spcAft>
                          <a:spcPts val="0"/>
                        </a:spcAft>
                        <a:buClr>
                          <a:srgbClr val="FFFFFF"/>
                        </a:buClr>
                        <a:buSzPts val="1700"/>
                        <a:buFont typeface="Helvetica Neue"/>
                        <a:buNone/>
                      </a:pPr>
                      <a:r>
                        <a:rPr lang="en-US" sz="2800" u="none" strike="noStrike" cap="none" dirty="0">
                          <a:solidFill>
                            <a:schemeClr val="tx1"/>
                          </a:solidFill>
                        </a:rPr>
                        <a:t>State</a:t>
                      </a:r>
                      <a:endParaRPr sz="2800" dirty="0">
                        <a:solidFill>
                          <a:schemeClr val="tx1"/>
                        </a:solidFill>
                      </a:endParaRPr>
                    </a:p>
                  </a:txBody>
                  <a:tcPr marL="0" marR="0" marT="0" marB="0" anchor="ctr">
                    <a:solidFill>
                      <a:srgbClr val="FFFF00"/>
                    </a:solidFill>
                  </a:tcPr>
                </a:tc>
                <a:tc>
                  <a:txBody>
                    <a:bodyPr/>
                    <a:lstStyle/>
                    <a:p>
                      <a:pPr marL="0" marR="0" lvl="0" indent="0" algn="ctr" rtl="0">
                        <a:lnSpc>
                          <a:spcPct val="117999"/>
                        </a:lnSpc>
                        <a:spcBef>
                          <a:spcPts val="0"/>
                        </a:spcBef>
                        <a:spcAft>
                          <a:spcPts val="0"/>
                        </a:spcAft>
                        <a:buClr>
                          <a:srgbClr val="FFFFFF"/>
                        </a:buClr>
                        <a:buSzPts val="1700"/>
                        <a:buFont typeface="Helvetica Neue"/>
                        <a:buNone/>
                      </a:pPr>
                      <a:r>
                        <a:rPr lang="en-US" sz="1400" u="none" strike="noStrike" cap="none" dirty="0">
                          <a:solidFill>
                            <a:schemeClr val="tx1"/>
                          </a:solidFill>
                        </a:rPr>
                        <a:t>Online Voter Registration</a:t>
                      </a:r>
                      <a:endParaRPr sz="1400" dirty="0">
                        <a:solidFill>
                          <a:schemeClr val="tx1"/>
                        </a:solidFill>
                      </a:endParaRPr>
                    </a:p>
                  </a:txBody>
                  <a:tcPr marL="0" marR="0" marT="0" marB="0" anchor="b">
                    <a:solidFill>
                      <a:srgbClr val="FFFF00"/>
                    </a:solidFill>
                  </a:tcPr>
                </a:tc>
                <a:tc>
                  <a:txBody>
                    <a:bodyPr/>
                    <a:lstStyle/>
                    <a:p>
                      <a:pPr marL="0" marR="0" lvl="0" indent="0" algn="ctr" rtl="0">
                        <a:lnSpc>
                          <a:spcPct val="117999"/>
                        </a:lnSpc>
                        <a:spcBef>
                          <a:spcPts val="0"/>
                        </a:spcBef>
                        <a:spcAft>
                          <a:spcPts val="0"/>
                        </a:spcAft>
                        <a:buClr>
                          <a:srgbClr val="FFFFFF"/>
                        </a:buClr>
                        <a:buSzPts val="1700"/>
                        <a:buFont typeface="Helvetica Neue"/>
                        <a:buNone/>
                      </a:pPr>
                      <a:r>
                        <a:rPr lang="en-US" sz="1400" u="none" strike="noStrike" cap="none" dirty="0">
                          <a:solidFill>
                            <a:schemeClr val="tx1"/>
                          </a:solidFill>
                        </a:rPr>
                        <a:t>US Citizens, Voting Age (CVA) Latinos Eligible to vote </a:t>
                      </a:r>
                      <a:endParaRPr sz="1400" dirty="0">
                        <a:solidFill>
                          <a:schemeClr val="tx1"/>
                        </a:solidFill>
                      </a:endParaRPr>
                    </a:p>
                  </a:txBody>
                  <a:tcPr marL="0" marR="0" marT="0" marB="0" anchor="ctr">
                    <a:solidFill>
                      <a:srgbClr val="FFFF00"/>
                    </a:solidFill>
                  </a:tcPr>
                </a:tc>
                <a:tc>
                  <a:txBody>
                    <a:bodyPr/>
                    <a:lstStyle/>
                    <a:p>
                      <a:pPr marL="0" marR="0" lvl="0" indent="0" algn="ctr" rtl="0">
                        <a:lnSpc>
                          <a:spcPct val="117999"/>
                        </a:lnSpc>
                        <a:spcBef>
                          <a:spcPts val="0"/>
                        </a:spcBef>
                        <a:spcAft>
                          <a:spcPts val="0"/>
                        </a:spcAft>
                        <a:buClr>
                          <a:srgbClr val="FFFFFF"/>
                        </a:buClr>
                        <a:buSzPts val="1700"/>
                        <a:buFont typeface="Helvetica Neue"/>
                        <a:buNone/>
                      </a:pPr>
                      <a:r>
                        <a:rPr lang="en-US" sz="1400" u="none" strike="noStrike" cap="none" dirty="0">
                          <a:solidFill>
                            <a:schemeClr val="tx1"/>
                          </a:solidFill>
                        </a:rPr>
                        <a:t>Latinos Registered to Vote</a:t>
                      </a:r>
                      <a:endParaRPr sz="1400" dirty="0">
                        <a:solidFill>
                          <a:schemeClr val="tx1"/>
                        </a:solidFill>
                      </a:endParaRPr>
                    </a:p>
                  </a:txBody>
                  <a:tcPr marL="0" marR="0" marT="0" marB="0" anchor="ctr">
                    <a:solidFill>
                      <a:srgbClr val="FFFF00"/>
                    </a:solidFill>
                  </a:tcPr>
                </a:tc>
                <a:tc>
                  <a:txBody>
                    <a:bodyPr/>
                    <a:lstStyle/>
                    <a:p>
                      <a:pPr marL="0" marR="0" lvl="0" indent="0" algn="ctr" rtl="0">
                        <a:lnSpc>
                          <a:spcPct val="117999"/>
                        </a:lnSpc>
                        <a:spcBef>
                          <a:spcPts val="0"/>
                        </a:spcBef>
                        <a:spcAft>
                          <a:spcPts val="0"/>
                        </a:spcAft>
                        <a:buClr>
                          <a:srgbClr val="FFFFFF"/>
                        </a:buClr>
                        <a:buSzPts val="1700"/>
                        <a:buFont typeface="Helvetica Neue"/>
                        <a:buNone/>
                      </a:pPr>
                      <a:r>
                        <a:rPr lang="en-US" sz="1400" u="none" strike="noStrike" cap="none" dirty="0">
                          <a:solidFill>
                            <a:schemeClr val="tx1"/>
                          </a:solidFill>
                        </a:rPr>
                        <a:t>Latinos Unregistered Eligible to vote</a:t>
                      </a:r>
                      <a:endParaRPr sz="1400" dirty="0">
                        <a:solidFill>
                          <a:schemeClr val="tx1"/>
                        </a:solidFill>
                      </a:endParaRPr>
                    </a:p>
                  </a:txBody>
                  <a:tcPr marL="0" marR="0" marT="0" marB="0" anchor="ctr">
                    <a:solidFill>
                      <a:srgbClr val="FFFF00"/>
                    </a:solidFill>
                  </a:tcPr>
                </a:tc>
                <a:extLst>
                  <a:ext uri="{0D108BD9-81ED-4DB2-BD59-A6C34878D82A}">
                    <a16:rowId xmlns:a16="http://schemas.microsoft.com/office/drawing/2014/main" val="10000"/>
                  </a:ext>
                </a:extLst>
              </a:tr>
              <a:tr h="319364">
                <a:tc>
                  <a:txBody>
                    <a:bodyPr/>
                    <a:lstStyle/>
                    <a:p>
                      <a:pPr marL="0" marR="0" lvl="0" indent="0" algn="ctr" rtl="0">
                        <a:lnSpc>
                          <a:spcPct val="117999"/>
                        </a:lnSpc>
                        <a:spcBef>
                          <a:spcPts val="0"/>
                        </a:spcBef>
                        <a:spcAft>
                          <a:spcPts val="0"/>
                        </a:spcAft>
                        <a:buClr>
                          <a:srgbClr val="FFFFFF"/>
                        </a:buClr>
                        <a:buSzPts val="1700"/>
                        <a:buFont typeface="Helvetica Neue"/>
                        <a:buNone/>
                      </a:pPr>
                      <a:r>
                        <a:rPr lang="en-US" sz="1700" u="none" strike="noStrike" cap="none" dirty="0">
                          <a:solidFill>
                            <a:schemeClr val="tx1"/>
                          </a:solidFill>
                        </a:rPr>
                        <a:t>Arizona</a:t>
                      </a:r>
                      <a:endParaRPr dirty="0">
                        <a:solidFill>
                          <a:schemeClr val="tx1"/>
                        </a:solidFill>
                      </a:endParaRPr>
                    </a:p>
                  </a:txBody>
                  <a:tcPr marL="0" marR="0" marT="0" marB="0" anchor="ctr">
                    <a:solidFill>
                      <a:srgbClr val="FFFF00"/>
                    </a:solidFill>
                  </a:tcPr>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a:solidFill>
                            <a:schemeClr val="tx1"/>
                          </a:solidFill>
                        </a:rPr>
                        <a:t>X</a:t>
                      </a:r>
                      <a:endParaRPr>
                        <a:solidFill>
                          <a:schemeClr val="tx1"/>
                        </a:solidFill>
                      </a:endParaRPr>
                    </a:p>
                  </a:txBody>
                  <a:tcPr marL="0" marR="0" marT="0" marB="0" anchor="b"/>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a:solidFill>
                            <a:schemeClr val="tx1"/>
                          </a:solidFill>
                        </a:rPr>
                        <a:t>1,188,000</a:t>
                      </a:r>
                      <a:endParaRPr>
                        <a:solidFill>
                          <a:schemeClr val="tx1"/>
                        </a:solidFill>
                      </a:endParaRPr>
                    </a:p>
                  </a:txBody>
                  <a:tcPr marL="0" marR="0" marT="0" marB="0" anchor="ctr"/>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dirty="0">
                          <a:solidFill>
                            <a:schemeClr val="tx1"/>
                          </a:solidFill>
                        </a:rPr>
                        <a:t>617,760</a:t>
                      </a:r>
                      <a:endParaRPr dirty="0">
                        <a:solidFill>
                          <a:schemeClr val="tx1"/>
                        </a:solidFill>
                      </a:endParaRPr>
                    </a:p>
                  </a:txBody>
                  <a:tcPr marL="0" marR="0" marT="0" marB="0" anchor="ctr"/>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dirty="0">
                          <a:solidFill>
                            <a:schemeClr val="tx1"/>
                          </a:solidFill>
                        </a:rPr>
                        <a:t>570,240</a:t>
                      </a:r>
                      <a:endParaRPr dirty="0">
                        <a:solidFill>
                          <a:schemeClr val="tx1"/>
                        </a:solidFill>
                      </a:endParaRPr>
                    </a:p>
                  </a:txBody>
                  <a:tcPr marL="0" marR="0" marT="0" marB="0" anchor="ctr"/>
                </a:tc>
                <a:extLst>
                  <a:ext uri="{0D108BD9-81ED-4DB2-BD59-A6C34878D82A}">
                    <a16:rowId xmlns:a16="http://schemas.microsoft.com/office/drawing/2014/main" val="10001"/>
                  </a:ext>
                </a:extLst>
              </a:tr>
              <a:tr h="319364">
                <a:tc>
                  <a:txBody>
                    <a:bodyPr/>
                    <a:lstStyle/>
                    <a:p>
                      <a:pPr marL="0" marR="0" lvl="0" indent="0" algn="ctr" rtl="0">
                        <a:lnSpc>
                          <a:spcPct val="117999"/>
                        </a:lnSpc>
                        <a:spcBef>
                          <a:spcPts val="0"/>
                        </a:spcBef>
                        <a:spcAft>
                          <a:spcPts val="0"/>
                        </a:spcAft>
                        <a:buClr>
                          <a:srgbClr val="FFFFFF"/>
                        </a:buClr>
                        <a:buSzPts val="1700"/>
                        <a:buFont typeface="Helvetica Neue"/>
                        <a:buNone/>
                      </a:pPr>
                      <a:r>
                        <a:rPr lang="en-US" sz="1700" u="none" strike="noStrike" cap="none" dirty="0">
                          <a:solidFill>
                            <a:schemeClr val="tx1"/>
                          </a:solidFill>
                        </a:rPr>
                        <a:t>California</a:t>
                      </a:r>
                      <a:endParaRPr dirty="0">
                        <a:solidFill>
                          <a:schemeClr val="tx1"/>
                        </a:solidFill>
                      </a:endParaRPr>
                    </a:p>
                  </a:txBody>
                  <a:tcPr marL="0" marR="0" marT="0" marB="0" anchor="ctr">
                    <a:solidFill>
                      <a:srgbClr val="FFFF00"/>
                    </a:solidFill>
                  </a:tcPr>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a:t>X</a:t>
                      </a:r>
                      <a:endParaRPr/>
                    </a:p>
                  </a:txBody>
                  <a:tcPr marL="0" marR="0" marT="0" marB="0" anchor="b"/>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dirty="0"/>
                        <a:t>7,885,000</a:t>
                      </a:r>
                      <a:endParaRPr dirty="0"/>
                    </a:p>
                  </a:txBody>
                  <a:tcPr marL="0" marR="0" marT="0" marB="0" anchor="ctr"/>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dirty="0"/>
                        <a:t>4,494,450</a:t>
                      </a:r>
                      <a:endParaRPr dirty="0"/>
                    </a:p>
                  </a:txBody>
                  <a:tcPr marL="0" marR="0" marT="0" marB="0" anchor="ctr"/>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dirty="0"/>
                        <a:t>3,390,550</a:t>
                      </a:r>
                      <a:endParaRPr dirty="0"/>
                    </a:p>
                  </a:txBody>
                  <a:tcPr marL="0" marR="0" marT="0" marB="0" anchor="ctr"/>
                </a:tc>
                <a:extLst>
                  <a:ext uri="{0D108BD9-81ED-4DB2-BD59-A6C34878D82A}">
                    <a16:rowId xmlns:a16="http://schemas.microsoft.com/office/drawing/2014/main" val="10002"/>
                  </a:ext>
                </a:extLst>
              </a:tr>
              <a:tr h="319364">
                <a:tc>
                  <a:txBody>
                    <a:bodyPr/>
                    <a:lstStyle/>
                    <a:p>
                      <a:pPr marL="0" marR="0" lvl="0" indent="0" algn="ctr" rtl="0">
                        <a:lnSpc>
                          <a:spcPct val="117999"/>
                        </a:lnSpc>
                        <a:spcBef>
                          <a:spcPts val="0"/>
                        </a:spcBef>
                        <a:spcAft>
                          <a:spcPts val="0"/>
                        </a:spcAft>
                        <a:buClr>
                          <a:srgbClr val="FFFFFF"/>
                        </a:buClr>
                        <a:buSzPts val="1700"/>
                        <a:buFont typeface="Helvetica Neue"/>
                        <a:buNone/>
                      </a:pPr>
                      <a:r>
                        <a:rPr lang="en-US" sz="1700" u="none" strike="noStrike" cap="none" dirty="0">
                          <a:solidFill>
                            <a:schemeClr val="tx1"/>
                          </a:solidFill>
                        </a:rPr>
                        <a:t>Colorado</a:t>
                      </a:r>
                      <a:endParaRPr dirty="0">
                        <a:solidFill>
                          <a:schemeClr val="tx1"/>
                        </a:solidFill>
                      </a:endParaRPr>
                    </a:p>
                  </a:txBody>
                  <a:tcPr marL="0" marR="0" marT="0" marB="0" anchor="ctr">
                    <a:solidFill>
                      <a:srgbClr val="FFFF00"/>
                    </a:solidFill>
                  </a:tcPr>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dirty="0"/>
                        <a:t>X</a:t>
                      </a:r>
                      <a:endParaRPr dirty="0"/>
                    </a:p>
                  </a:txBody>
                  <a:tcPr marL="0" marR="0" marT="0" marB="0" anchor="b"/>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dirty="0"/>
                        <a:t>659,000</a:t>
                      </a:r>
                      <a:endParaRPr dirty="0"/>
                    </a:p>
                  </a:txBody>
                  <a:tcPr marL="0" marR="0" marT="0" marB="0" anchor="ctr"/>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dirty="0"/>
                        <a:t>351,906</a:t>
                      </a:r>
                      <a:endParaRPr dirty="0"/>
                    </a:p>
                  </a:txBody>
                  <a:tcPr marL="0" marR="0" marT="0" marB="0" anchor="ctr"/>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dirty="0"/>
                        <a:t>307,094</a:t>
                      </a:r>
                      <a:endParaRPr dirty="0"/>
                    </a:p>
                  </a:txBody>
                  <a:tcPr marL="0" marR="0" marT="0" marB="0" anchor="ctr"/>
                </a:tc>
                <a:extLst>
                  <a:ext uri="{0D108BD9-81ED-4DB2-BD59-A6C34878D82A}">
                    <a16:rowId xmlns:a16="http://schemas.microsoft.com/office/drawing/2014/main" val="10003"/>
                  </a:ext>
                </a:extLst>
              </a:tr>
              <a:tr h="319364">
                <a:tc>
                  <a:txBody>
                    <a:bodyPr/>
                    <a:lstStyle/>
                    <a:p>
                      <a:pPr marL="0" marR="0" lvl="0" indent="0" algn="ctr" rtl="0">
                        <a:lnSpc>
                          <a:spcPct val="117999"/>
                        </a:lnSpc>
                        <a:spcBef>
                          <a:spcPts val="0"/>
                        </a:spcBef>
                        <a:spcAft>
                          <a:spcPts val="0"/>
                        </a:spcAft>
                        <a:buClr>
                          <a:srgbClr val="FFFFFF"/>
                        </a:buClr>
                        <a:buSzPts val="1700"/>
                        <a:buFont typeface="Helvetica Neue"/>
                        <a:buNone/>
                      </a:pPr>
                      <a:r>
                        <a:rPr lang="en-US" sz="1700" u="none" strike="noStrike" cap="none" dirty="0">
                          <a:solidFill>
                            <a:schemeClr val="tx1"/>
                          </a:solidFill>
                        </a:rPr>
                        <a:t>Florida</a:t>
                      </a:r>
                      <a:endParaRPr dirty="0">
                        <a:solidFill>
                          <a:schemeClr val="tx1"/>
                        </a:solidFill>
                      </a:endParaRPr>
                    </a:p>
                  </a:txBody>
                  <a:tcPr marL="0" marR="0" marT="0" marB="0" anchor="ctr">
                    <a:solidFill>
                      <a:srgbClr val="FFFF00"/>
                    </a:solidFill>
                  </a:tcPr>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dirty="0"/>
                        <a:t>X</a:t>
                      </a:r>
                      <a:endParaRPr dirty="0"/>
                    </a:p>
                  </a:txBody>
                  <a:tcPr marL="0" marR="0" marT="0" marB="0" anchor="b"/>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a:t>3,143,000</a:t>
                      </a:r>
                      <a:endParaRPr/>
                    </a:p>
                  </a:txBody>
                  <a:tcPr marL="0" marR="0" marT="0" marB="0" anchor="ctr"/>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a:t>1,775,795</a:t>
                      </a:r>
                      <a:endParaRPr/>
                    </a:p>
                  </a:txBody>
                  <a:tcPr marL="0" marR="0" marT="0" marB="0" anchor="ctr"/>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dirty="0"/>
                        <a:t>1,367,205</a:t>
                      </a:r>
                      <a:endParaRPr dirty="0"/>
                    </a:p>
                  </a:txBody>
                  <a:tcPr marL="0" marR="0" marT="0" marB="0" anchor="ctr"/>
                </a:tc>
                <a:extLst>
                  <a:ext uri="{0D108BD9-81ED-4DB2-BD59-A6C34878D82A}">
                    <a16:rowId xmlns:a16="http://schemas.microsoft.com/office/drawing/2014/main" val="10004"/>
                  </a:ext>
                </a:extLst>
              </a:tr>
              <a:tr h="319364">
                <a:tc>
                  <a:txBody>
                    <a:bodyPr/>
                    <a:lstStyle/>
                    <a:p>
                      <a:pPr marL="0" marR="0" lvl="0" indent="0" algn="ctr" rtl="0">
                        <a:lnSpc>
                          <a:spcPct val="117999"/>
                        </a:lnSpc>
                        <a:spcBef>
                          <a:spcPts val="0"/>
                        </a:spcBef>
                        <a:spcAft>
                          <a:spcPts val="0"/>
                        </a:spcAft>
                        <a:buClr>
                          <a:srgbClr val="FFFFFF"/>
                        </a:buClr>
                        <a:buSzPts val="1700"/>
                        <a:buFont typeface="Helvetica Neue"/>
                        <a:buNone/>
                      </a:pPr>
                      <a:r>
                        <a:rPr lang="en-US" sz="1700" u="none" strike="noStrike" cap="none" dirty="0">
                          <a:solidFill>
                            <a:schemeClr val="tx1"/>
                          </a:solidFill>
                        </a:rPr>
                        <a:t>Georgia</a:t>
                      </a:r>
                      <a:endParaRPr dirty="0">
                        <a:solidFill>
                          <a:schemeClr val="tx1"/>
                        </a:solidFill>
                      </a:endParaRPr>
                    </a:p>
                  </a:txBody>
                  <a:tcPr marL="0" marR="0" marT="0" marB="0" anchor="ctr">
                    <a:solidFill>
                      <a:srgbClr val="FFFF00"/>
                    </a:solidFill>
                  </a:tcPr>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a:t>X</a:t>
                      </a:r>
                      <a:endParaRPr/>
                    </a:p>
                  </a:txBody>
                  <a:tcPr marL="0" marR="0" marT="0" marB="0" anchor="b"/>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a:t>377,000</a:t>
                      </a:r>
                      <a:endParaRPr/>
                    </a:p>
                  </a:txBody>
                  <a:tcPr marL="0" marR="0" marT="0" marB="0" anchor="ctr"/>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a:t>139,113</a:t>
                      </a:r>
                      <a:endParaRPr/>
                    </a:p>
                  </a:txBody>
                  <a:tcPr marL="0" marR="0" marT="0" marB="0" anchor="ctr"/>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dirty="0"/>
                        <a:t>237,887</a:t>
                      </a:r>
                      <a:endParaRPr dirty="0"/>
                    </a:p>
                  </a:txBody>
                  <a:tcPr marL="0" marR="0" marT="0" marB="0" anchor="ctr"/>
                </a:tc>
                <a:extLst>
                  <a:ext uri="{0D108BD9-81ED-4DB2-BD59-A6C34878D82A}">
                    <a16:rowId xmlns:a16="http://schemas.microsoft.com/office/drawing/2014/main" val="10005"/>
                  </a:ext>
                </a:extLst>
              </a:tr>
              <a:tr h="319364">
                <a:tc>
                  <a:txBody>
                    <a:bodyPr/>
                    <a:lstStyle/>
                    <a:p>
                      <a:pPr marL="0" marR="0" lvl="0" indent="0" algn="ctr" rtl="0">
                        <a:lnSpc>
                          <a:spcPct val="117999"/>
                        </a:lnSpc>
                        <a:spcBef>
                          <a:spcPts val="0"/>
                        </a:spcBef>
                        <a:spcAft>
                          <a:spcPts val="0"/>
                        </a:spcAft>
                        <a:buClr>
                          <a:srgbClr val="FFFFFF"/>
                        </a:buClr>
                        <a:buSzPts val="1700"/>
                        <a:buFont typeface="Helvetica Neue"/>
                        <a:buNone/>
                      </a:pPr>
                      <a:r>
                        <a:rPr lang="en-US" sz="1700" u="none" strike="noStrike" cap="none" dirty="0">
                          <a:solidFill>
                            <a:schemeClr val="tx1"/>
                          </a:solidFill>
                        </a:rPr>
                        <a:t>Illinois</a:t>
                      </a:r>
                      <a:endParaRPr dirty="0">
                        <a:solidFill>
                          <a:schemeClr val="tx1"/>
                        </a:solidFill>
                      </a:endParaRPr>
                    </a:p>
                  </a:txBody>
                  <a:tcPr marL="0" marR="0" marT="0" marB="0" anchor="ctr">
                    <a:solidFill>
                      <a:srgbClr val="FFFF00"/>
                    </a:solidFill>
                  </a:tcPr>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a:t>X</a:t>
                      </a:r>
                      <a:endParaRPr/>
                    </a:p>
                  </a:txBody>
                  <a:tcPr marL="0" marR="0" marT="0" marB="0" anchor="b"/>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dirty="0"/>
                        <a:t>1,053,000</a:t>
                      </a:r>
                      <a:endParaRPr dirty="0"/>
                    </a:p>
                  </a:txBody>
                  <a:tcPr marL="0" marR="0" marT="0" marB="0" anchor="ctr"/>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a:t>502,281</a:t>
                      </a:r>
                      <a:endParaRPr/>
                    </a:p>
                  </a:txBody>
                  <a:tcPr marL="0" marR="0" marT="0" marB="0" anchor="ctr"/>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a:t>550,719</a:t>
                      </a:r>
                      <a:endParaRPr/>
                    </a:p>
                  </a:txBody>
                  <a:tcPr marL="0" marR="0" marT="0" marB="0" anchor="ctr"/>
                </a:tc>
                <a:extLst>
                  <a:ext uri="{0D108BD9-81ED-4DB2-BD59-A6C34878D82A}">
                    <a16:rowId xmlns:a16="http://schemas.microsoft.com/office/drawing/2014/main" val="10006"/>
                  </a:ext>
                </a:extLst>
              </a:tr>
              <a:tr h="314689">
                <a:tc>
                  <a:txBody>
                    <a:bodyPr/>
                    <a:lstStyle/>
                    <a:p>
                      <a:pPr marL="0" marR="0" lvl="0" indent="0" algn="ctr" rtl="0">
                        <a:lnSpc>
                          <a:spcPct val="117999"/>
                        </a:lnSpc>
                        <a:spcBef>
                          <a:spcPts val="0"/>
                        </a:spcBef>
                        <a:spcAft>
                          <a:spcPts val="0"/>
                        </a:spcAft>
                        <a:buClr>
                          <a:srgbClr val="FFFFFF"/>
                        </a:buClr>
                        <a:buSzPts val="1700"/>
                        <a:buFont typeface="Helvetica Neue"/>
                        <a:buNone/>
                      </a:pPr>
                      <a:r>
                        <a:rPr lang="en-US" sz="1700" u="none" strike="noStrike" cap="none" dirty="0">
                          <a:solidFill>
                            <a:schemeClr val="tx1"/>
                          </a:solidFill>
                        </a:rPr>
                        <a:t> Michigan</a:t>
                      </a:r>
                      <a:endParaRPr dirty="0">
                        <a:solidFill>
                          <a:schemeClr val="tx1"/>
                        </a:solidFill>
                      </a:endParaRPr>
                    </a:p>
                  </a:txBody>
                  <a:tcPr marL="0" marR="0" marT="0" marB="0" anchor="ctr">
                    <a:solidFill>
                      <a:srgbClr val="FFFF00"/>
                    </a:solidFill>
                  </a:tcPr>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a:t>X</a:t>
                      </a:r>
                      <a:endParaRPr/>
                    </a:p>
                  </a:txBody>
                  <a:tcPr marL="0" marR="0" marT="0" marB="0" anchor="b"/>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a:t>261,000</a:t>
                      </a:r>
                      <a:endParaRPr/>
                    </a:p>
                  </a:txBody>
                  <a:tcPr marL="0" marR="0" marT="0" marB="0" anchor="ctr"/>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a:t>132,588</a:t>
                      </a:r>
                      <a:endParaRPr/>
                    </a:p>
                  </a:txBody>
                  <a:tcPr marL="0" marR="0" marT="0" marB="0" anchor="ctr"/>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dirty="0"/>
                        <a:t>128,412</a:t>
                      </a:r>
                      <a:endParaRPr dirty="0"/>
                    </a:p>
                  </a:txBody>
                  <a:tcPr marL="0" marR="0" marT="0" marB="0" anchor="ctr"/>
                </a:tc>
                <a:extLst>
                  <a:ext uri="{0D108BD9-81ED-4DB2-BD59-A6C34878D82A}">
                    <a16:rowId xmlns:a16="http://schemas.microsoft.com/office/drawing/2014/main" val="10007"/>
                  </a:ext>
                </a:extLst>
              </a:tr>
              <a:tr h="319364">
                <a:tc>
                  <a:txBody>
                    <a:bodyPr/>
                    <a:lstStyle/>
                    <a:p>
                      <a:pPr marL="0" marR="0" lvl="0" indent="0" algn="ctr" rtl="0">
                        <a:lnSpc>
                          <a:spcPct val="117999"/>
                        </a:lnSpc>
                        <a:spcBef>
                          <a:spcPts val="0"/>
                        </a:spcBef>
                        <a:spcAft>
                          <a:spcPts val="0"/>
                        </a:spcAft>
                        <a:buClr>
                          <a:srgbClr val="FFFFFF"/>
                        </a:buClr>
                        <a:buSzPts val="1700"/>
                        <a:buFont typeface="Helvetica Neue"/>
                        <a:buNone/>
                      </a:pPr>
                      <a:r>
                        <a:rPr lang="en-US" sz="1700" u="none" strike="noStrike" cap="none" dirty="0">
                          <a:solidFill>
                            <a:schemeClr val="tx1"/>
                          </a:solidFill>
                        </a:rPr>
                        <a:t>New York</a:t>
                      </a:r>
                      <a:endParaRPr dirty="0">
                        <a:solidFill>
                          <a:schemeClr val="tx1"/>
                        </a:solidFill>
                      </a:endParaRPr>
                    </a:p>
                  </a:txBody>
                  <a:tcPr marL="0" marR="0" marT="0" marB="0" anchor="ctr">
                    <a:solidFill>
                      <a:srgbClr val="FFFF00"/>
                    </a:solidFill>
                  </a:tcPr>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a:t>X</a:t>
                      </a:r>
                      <a:endParaRPr/>
                    </a:p>
                  </a:txBody>
                  <a:tcPr marL="0" marR="0" marT="0" marB="0" anchor="b"/>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dirty="0"/>
                        <a:t>2,033,000</a:t>
                      </a:r>
                      <a:endParaRPr dirty="0"/>
                    </a:p>
                  </a:txBody>
                  <a:tcPr marL="0" marR="0" marT="0" marB="0" anchor="ctr"/>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a:t>1,101,886</a:t>
                      </a:r>
                      <a:endParaRPr/>
                    </a:p>
                  </a:txBody>
                  <a:tcPr marL="0" marR="0" marT="0" marB="0" anchor="ctr"/>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a:t>931,114</a:t>
                      </a:r>
                      <a:endParaRPr/>
                    </a:p>
                  </a:txBody>
                  <a:tcPr marL="0" marR="0" marT="0" marB="0" anchor="ctr"/>
                </a:tc>
                <a:extLst>
                  <a:ext uri="{0D108BD9-81ED-4DB2-BD59-A6C34878D82A}">
                    <a16:rowId xmlns:a16="http://schemas.microsoft.com/office/drawing/2014/main" val="10008"/>
                  </a:ext>
                </a:extLst>
              </a:tr>
              <a:tr h="319364">
                <a:tc>
                  <a:txBody>
                    <a:bodyPr/>
                    <a:lstStyle/>
                    <a:p>
                      <a:pPr marL="0" marR="0" lvl="0" indent="0" algn="ctr" rtl="0">
                        <a:lnSpc>
                          <a:spcPct val="117999"/>
                        </a:lnSpc>
                        <a:spcBef>
                          <a:spcPts val="0"/>
                        </a:spcBef>
                        <a:spcAft>
                          <a:spcPts val="0"/>
                        </a:spcAft>
                        <a:buClr>
                          <a:srgbClr val="FFFFFF"/>
                        </a:buClr>
                        <a:buSzPts val="1700"/>
                        <a:buFont typeface="Helvetica Neue"/>
                        <a:buNone/>
                      </a:pPr>
                      <a:r>
                        <a:rPr lang="en-US" sz="1700" u="none" strike="noStrike" cap="none" dirty="0">
                          <a:solidFill>
                            <a:schemeClr val="tx1"/>
                          </a:solidFill>
                        </a:rPr>
                        <a:t>Nevada</a:t>
                      </a:r>
                      <a:endParaRPr dirty="0">
                        <a:solidFill>
                          <a:schemeClr val="tx1"/>
                        </a:solidFill>
                      </a:endParaRPr>
                    </a:p>
                  </a:txBody>
                  <a:tcPr marL="0" marR="0" marT="0" marB="0" anchor="ctr">
                    <a:solidFill>
                      <a:srgbClr val="FFFF00"/>
                    </a:solidFill>
                  </a:tcPr>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a:t>X</a:t>
                      </a:r>
                      <a:endParaRPr/>
                    </a:p>
                  </a:txBody>
                  <a:tcPr marL="0" marR="0" marT="0" marB="0" anchor="b"/>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a:t>407,000</a:t>
                      </a:r>
                      <a:endParaRPr/>
                    </a:p>
                  </a:txBody>
                  <a:tcPr marL="0" marR="0" marT="0" marB="0" anchor="ctr"/>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a:t>188,034</a:t>
                      </a:r>
                      <a:endParaRPr/>
                    </a:p>
                  </a:txBody>
                  <a:tcPr marL="0" marR="0" marT="0" marB="0" anchor="ctr"/>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dirty="0"/>
                        <a:t>218,966</a:t>
                      </a:r>
                      <a:endParaRPr dirty="0"/>
                    </a:p>
                  </a:txBody>
                  <a:tcPr marL="0" marR="0" marT="0" marB="0" anchor="ctr"/>
                </a:tc>
                <a:extLst>
                  <a:ext uri="{0D108BD9-81ED-4DB2-BD59-A6C34878D82A}">
                    <a16:rowId xmlns:a16="http://schemas.microsoft.com/office/drawing/2014/main" val="10009"/>
                  </a:ext>
                </a:extLst>
              </a:tr>
              <a:tr h="358337">
                <a:tc>
                  <a:txBody>
                    <a:bodyPr/>
                    <a:lstStyle/>
                    <a:p>
                      <a:pPr marL="0" marR="0" lvl="0" indent="0" algn="ctr" rtl="0">
                        <a:lnSpc>
                          <a:spcPct val="117999"/>
                        </a:lnSpc>
                        <a:spcBef>
                          <a:spcPts val="0"/>
                        </a:spcBef>
                        <a:spcAft>
                          <a:spcPts val="0"/>
                        </a:spcAft>
                        <a:buClr>
                          <a:srgbClr val="FFFFFF"/>
                        </a:buClr>
                        <a:buSzPts val="1700"/>
                        <a:buFont typeface="Helvetica Neue"/>
                        <a:buNone/>
                      </a:pPr>
                      <a:r>
                        <a:rPr lang="en-US" sz="1700" u="none" strike="noStrike" cap="none" dirty="0">
                          <a:solidFill>
                            <a:schemeClr val="tx1"/>
                          </a:solidFill>
                        </a:rPr>
                        <a:t>New Mexico</a:t>
                      </a:r>
                      <a:endParaRPr dirty="0">
                        <a:solidFill>
                          <a:schemeClr val="tx1"/>
                        </a:solidFill>
                      </a:endParaRPr>
                    </a:p>
                  </a:txBody>
                  <a:tcPr marL="0" marR="0" marT="0" marB="0" anchor="ctr">
                    <a:solidFill>
                      <a:srgbClr val="FFFF00"/>
                    </a:solidFill>
                  </a:tcPr>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a:t>X</a:t>
                      </a:r>
                      <a:endParaRPr/>
                    </a:p>
                  </a:txBody>
                  <a:tcPr marL="0" marR="0" marT="0" marB="0" anchor="b"/>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a:t>665,000</a:t>
                      </a:r>
                      <a:endParaRPr/>
                    </a:p>
                  </a:txBody>
                  <a:tcPr marL="0" marR="0" marT="0" marB="0" anchor="ctr"/>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a:t>416,955</a:t>
                      </a:r>
                      <a:endParaRPr/>
                    </a:p>
                  </a:txBody>
                  <a:tcPr marL="0" marR="0" marT="0" marB="0" anchor="ctr"/>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dirty="0"/>
                        <a:t>248,045</a:t>
                      </a:r>
                      <a:endParaRPr dirty="0"/>
                    </a:p>
                  </a:txBody>
                  <a:tcPr marL="0" marR="0" marT="0" marB="0" anchor="ctr"/>
                </a:tc>
                <a:extLst>
                  <a:ext uri="{0D108BD9-81ED-4DB2-BD59-A6C34878D82A}">
                    <a16:rowId xmlns:a16="http://schemas.microsoft.com/office/drawing/2014/main" val="10010"/>
                  </a:ext>
                </a:extLst>
              </a:tr>
              <a:tr h="352050">
                <a:tc>
                  <a:txBody>
                    <a:bodyPr/>
                    <a:lstStyle/>
                    <a:p>
                      <a:pPr marL="0" marR="0" lvl="0" indent="0" algn="ctr" rtl="0">
                        <a:lnSpc>
                          <a:spcPct val="117999"/>
                        </a:lnSpc>
                        <a:spcBef>
                          <a:spcPts val="0"/>
                        </a:spcBef>
                        <a:spcAft>
                          <a:spcPts val="0"/>
                        </a:spcAft>
                        <a:buClr>
                          <a:srgbClr val="FFFFFF"/>
                        </a:buClr>
                        <a:buSzPts val="1700"/>
                        <a:buFont typeface="Helvetica Neue"/>
                        <a:buNone/>
                      </a:pPr>
                      <a:r>
                        <a:rPr lang="en-US" sz="1700" u="none" strike="noStrike" cap="none" dirty="0">
                          <a:solidFill>
                            <a:schemeClr val="tx1"/>
                          </a:solidFill>
                        </a:rPr>
                        <a:t>North Carolina</a:t>
                      </a:r>
                      <a:endParaRPr dirty="0">
                        <a:solidFill>
                          <a:schemeClr val="tx1"/>
                        </a:solidFill>
                      </a:endParaRPr>
                    </a:p>
                  </a:txBody>
                  <a:tcPr marL="0" marR="0" marT="0" marB="0" anchor="ctr">
                    <a:solidFill>
                      <a:srgbClr val="FFFF00"/>
                    </a:solidFill>
                  </a:tcPr>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a:t>X</a:t>
                      </a:r>
                      <a:endParaRPr/>
                    </a:p>
                  </a:txBody>
                  <a:tcPr marL="0" marR="0" marT="0" marB="0" anchor="b"/>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a:t>338,000</a:t>
                      </a:r>
                      <a:endParaRPr/>
                    </a:p>
                  </a:txBody>
                  <a:tcPr marL="0" marR="0" marT="0" marB="0" anchor="ctr"/>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dirty="0"/>
                        <a:t>114,920</a:t>
                      </a:r>
                      <a:endParaRPr dirty="0"/>
                    </a:p>
                  </a:txBody>
                  <a:tcPr marL="0" marR="0" marT="0" marB="0" anchor="ctr"/>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a:t>224,080</a:t>
                      </a:r>
                      <a:endParaRPr/>
                    </a:p>
                  </a:txBody>
                  <a:tcPr marL="0" marR="0" marT="0" marB="0" anchor="ctr"/>
                </a:tc>
                <a:extLst>
                  <a:ext uri="{0D108BD9-81ED-4DB2-BD59-A6C34878D82A}">
                    <a16:rowId xmlns:a16="http://schemas.microsoft.com/office/drawing/2014/main" val="10011"/>
                  </a:ext>
                </a:extLst>
              </a:tr>
              <a:tr h="319364">
                <a:tc>
                  <a:txBody>
                    <a:bodyPr/>
                    <a:lstStyle/>
                    <a:p>
                      <a:pPr marL="0" marR="0" lvl="0" indent="0" algn="ctr" rtl="0">
                        <a:lnSpc>
                          <a:spcPct val="117999"/>
                        </a:lnSpc>
                        <a:spcBef>
                          <a:spcPts val="0"/>
                        </a:spcBef>
                        <a:spcAft>
                          <a:spcPts val="0"/>
                        </a:spcAft>
                        <a:buClr>
                          <a:srgbClr val="FFFFFF"/>
                        </a:buClr>
                        <a:buSzPts val="1700"/>
                        <a:buFont typeface="Helvetica Neue"/>
                        <a:buNone/>
                      </a:pPr>
                      <a:r>
                        <a:rPr lang="en-US" sz="1700" u="none" strike="noStrike" cap="none" dirty="0">
                          <a:solidFill>
                            <a:schemeClr val="tx1"/>
                          </a:solidFill>
                        </a:rPr>
                        <a:t>Ohio</a:t>
                      </a:r>
                      <a:endParaRPr dirty="0">
                        <a:solidFill>
                          <a:schemeClr val="tx1"/>
                        </a:solidFill>
                      </a:endParaRPr>
                    </a:p>
                  </a:txBody>
                  <a:tcPr marL="0" marR="0" marT="0" marB="0" anchor="ctr">
                    <a:solidFill>
                      <a:srgbClr val="FFFF00"/>
                    </a:solidFill>
                  </a:tcPr>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a:t>X</a:t>
                      </a:r>
                      <a:endParaRPr/>
                    </a:p>
                  </a:txBody>
                  <a:tcPr marL="0" marR="0" marT="0" marB="0" anchor="b"/>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a:t>241,000</a:t>
                      </a:r>
                      <a:endParaRPr/>
                    </a:p>
                  </a:txBody>
                  <a:tcPr marL="0" marR="0" marT="0" marB="0" anchor="b"/>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dirty="0"/>
                        <a:t>128,694</a:t>
                      </a:r>
                      <a:endParaRPr dirty="0"/>
                    </a:p>
                  </a:txBody>
                  <a:tcPr marL="0" marR="0" marT="0" marB="0" anchor="b"/>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dirty="0"/>
                        <a:t>112,306</a:t>
                      </a:r>
                      <a:endParaRPr dirty="0"/>
                    </a:p>
                  </a:txBody>
                  <a:tcPr marL="0" marR="0" marT="0" marB="0" anchor="b"/>
                </a:tc>
                <a:extLst>
                  <a:ext uri="{0D108BD9-81ED-4DB2-BD59-A6C34878D82A}">
                    <a16:rowId xmlns:a16="http://schemas.microsoft.com/office/drawing/2014/main" val="10012"/>
                  </a:ext>
                </a:extLst>
              </a:tr>
              <a:tr h="303051">
                <a:tc>
                  <a:txBody>
                    <a:bodyPr/>
                    <a:lstStyle/>
                    <a:p>
                      <a:pPr marL="0" marR="0" lvl="0" indent="0" algn="ctr" rtl="0">
                        <a:lnSpc>
                          <a:spcPct val="117999"/>
                        </a:lnSpc>
                        <a:spcBef>
                          <a:spcPts val="0"/>
                        </a:spcBef>
                        <a:spcAft>
                          <a:spcPts val="0"/>
                        </a:spcAft>
                        <a:buClr>
                          <a:srgbClr val="FFFFFF"/>
                        </a:buClr>
                        <a:buSzPts val="1700"/>
                        <a:buFont typeface="Helvetica Neue"/>
                        <a:buNone/>
                      </a:pPr>
                      <a:r>
                        <a:rPr lang="en-US" sz="1700" u="none" strike="noStrike" cap="none" dirty="0">
                          <a:solidFill>
                            <a:schemeClr val="tx1"/>
                          </a:solidFill>
                        </a:rPr>
                        <a:t>Pennsylvania</a:t>
                      </a:r>
                      <a:endParaRPr dirty="0">
                        <a:solidFill>
                          <a:schemeClr val="tx1"/>
                        </a:solidFill>
                      </a:endParaRPr>
                    </a:p>
                  </a:txBody>
                  <a:tcPr marL="0" marR="0" marT="0" marB="0" anchor="ctr">
                    <a:solidFill>
                      <a:srgbClr val="FFFF00"/>
                    </a:solidFill>
                  </a:tcPr>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a:t>X</a:t>
                      </a:r>
                      <a:endParaRPr/>
                    </a:p>
                  </a:txBody>
                  <a:tcPr marL="0" marR="0" marT="0" marB="0" anchor="b"/>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a:t>521,000</a:t>
                      </a:r>
                      <a:endParaRPr/>
                    </a:p>
                  </a:txBody>
                  <a:tcPr marL="0" marR="0" marT="0" marB="0" anchor="ctr"/>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a:t>279,256</a:t>
                      </a:r>
                      <a:endParaRPr/>
                    </a:p>
                  </a:txBody>
                  <a:tcPr marL="0" marR="0" marT="0" marB="0" anchor="ctr"/>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dirty="0"/>
                        <a:t>241,744</a:t>
                      </a:r>
                      <a:endParaRPr dirty="0"/>
                    </a:p>
                  </a:txBody>
                  <a:tcPr marL="0" marR="0" marT="0" marB="0" anchor="ctr"/>
                </a:tc>
                <a:extLst>
                  <a:ext uri="{0D108BD9-81ED-4DB2-BD59-A6C34878D82A}">
                    <a16:rowId xmlns:a16="http://schemas.microsoft.com/office/drawing/2014/main" val="10013"/>
                  </a:ext>
                </a:extLst>
              </a:tr>
              <a:tr h="319364">
                <a:tc>
                  <a:txBody>
                    <a:bodyPr/>
                    <a:lstStyle/>
                    <a:p>
                      <a:pPr marL="0" marR="0" lvl="0" indent="0" algn="ctr" rtl="0">
                        <a:lnSpc>
                          <a:spcPct val="117999"/>
                        </a:lnSpc>
                        <a:spcBef>
                          <a:spcPts val="0"/>
                        </a:spcBef>
                        <a:spcAft>
                          <a:spcPts val="0"/>
                        </a:spcAft>
                        <a:buClr>
                          <a:srgbClr val="FFFFFF"/>
                        </a:buClr>
                        <a:buSzPts val="1700"/>
                        <a:buFont typeface="Helvetica Neue"/>
                        <a:buNone/>
                      </a:pPr>
                      <a:r>
                        <a:rPr lang="en-US" sz="1700" u="none" strike="noStrike" cap="none" dirty="0">
                          <a:solidFill>
                            <a:schemeClr val="tx1"/>
                          </a:solidFill>
                        </a:rPr>
                        <a:t>Texas</a:t>
                      </a:r>
                      <a:endParaRPr dirty="0">
                        <a:solidFill>
                          <a:schemeClr val="tx1"/>
                        </a:solidFill>
                      </a:endParaRPr>
                    </a:p>
                  </a:txBody>
                  <a:tcPr marL="0" marR="0" marT="0" marB="0" anchor="ctr">
                    <a:solidFill>
                      <a:srgbClr val="FFFF00"/>
                    </a:solidFill>
                  </a:tcPr>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a:t> </a:t>
                      </a:r>
                      <a:endParaRPr/>
                    </a:p>
                  </a:txBody>
                  <a:tcPr marL="0" marR="0" marT="0" marB="0" anchor="b"/>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a:t>5,628,000</a:t>
                      </a:r>
                      <a:endParaRPr/>
                    </a:p>
                  </a:txBody>
                  <a:tcPr marL="0" marR="0" marT="0" marB="0" anchor="ctr"/>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dirty="0"/>
                        <a:t>2,785,860</a:t>
                      </a:r>
                      <a:endParaRPr dirty="0"/>
                    </a:p>
                  </a:txBody>
                  <a:tcPr marL="0" marR="0" marT="0" marB="0" anchor="ctr"/>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dirty="0"/>
                        <a:t>2,842,140</a:t>
                      </a:r>
                      <a:endParaRPr dirty="0"/>
                    </a:p>
                  </a:txBody>
                  <a:tcPr marL="0" marR="0" marT="0" marB="0" anchor="ctr"/>
                </a:tc>
                <a:extLst>
                  <a:ext uri="{0D108BD9-81ED-4DB2-BD59-A6C34878D82A}">
                    <a16:rowId xmlns:a16="http://schemas.microsoft.com/office/drawing/2014/main" val="10014"/>
                  </a:ext>
                </a:extLst>
              </a:tr>
              <a:tr h="319364">
                <a:tc>
                  <a:txBody>
                    <a:bodyPr/>
                    <a:lstStyle/>
                    <a:p>
                      <a:pPr marL="0" marR="0" lvl="0" indent="0" algn="ctr" rtl="0">
                        <a:lnSpc>
                          <a:spcPct val="117999"/>
                        </a:lnSpc>
                        <a:spcBef>
                          <a:spcPts val="0"/>
                        </a:spcBef>
                        <a:spcAft>
                          <a:spcPts val="0"/>
                        </a:spcAft>
                        <a:buClr>
                          <a:srgbClr val="FFFFFF"/>
                        </a:buClr>
                        <a:buSzPts val="1700"/>
                        <a:buFont typeface="Helvetica Neue"/>
                        <a:buNone/>
                      </a:pPr>
                      <a:r>
                        <a:rPr lang="en-US" sz="1700" u="none" strike="noStrike" cap="none" dirty="0">
                          <a:solidFill>
                            <a:schemeClr val="tx1"/>
                          </a:solidFill>
                        </a:rPr>
                        <a:t>Wisconsin</a:t>
                      </a:r>
                      <a:endParaRPr dirty="0">
                        <a:solidFill>
                          <a:schemeClr val="tx1"/>
                        </a:solidFill>
                      </a:endParaRPr>
                    </a:p>
                  </a:txBody>
                  <a:tcPr marL="0" marR="0" marT="0" marB="0" anchor="ctr">
                    <a:solidFill>
                      <a:srgbClr val="FFFF00"/>
                    </a:solidFill>
                  </a:tcPr>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dirty="0"/>
                        <a:t>X</a:t>
                      </a:r>
                      <a:endParaRPr dirty="0"/>
                    </a:p>
                  </a:txBody>
                  <a:tcPr marL="0" marR="0" marT="0" marB="0" anchor="b"/>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dirty="0"/>
                        <a:t>163,000</a:t>
                      </a:r>
                      <a:endParaRPr dirty="0"/>
                    </a:p>
                  </a:txBody>
                  <a:tcPr marL="0" marR="0" marT="0" marB="0" anchor="ctr"/>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dirty="0"/>
                        <a:t>82,350</a:t>
                      </a:r>
                      <a:endParaRPr dirty="0"/>
                    </a:p>
                  </a:txBody>
                  <a:tcPr marL="0" marR="0" marT="0" marB="0" anchor="ctr"/>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dirty="0"/>
                        <a:t>80,650</a:t>
                      </a:r>
                      <a:endParaRPr dirty="0"/>
                    </a:p>
                  </a:txBody>
                  <a:tcPr marL="0" marR="0" marT="0" marB="0" anchor="ctr"/>
                </a:tc>
                <a:extLst>
                  <a:ext uri="{0D108BD9-81ED-4DB2-BD59-A6C34878D82A}">
                    <a16:rowId xmlns:a16="http://schemas.microsoft.com/office/drawing/2014/main" val="10015"/>
                  </a:ext>
                </a:extLst>
              </a:tr>
              <a:tr h="319364">
                <a:tc>
                  <a:txBody>
                    <a:bodyPr/>
                    <a:lstStyle/>
                    <a:p>
                      <a:pPr marL="0" marR="0" lvl="0" indent="0" algn="ctr" rtl="0">
                        <a:lnSpc>
                          <a:spcPct val="117999"/>
                        </a:lnSpc>
                        <a:spcBef>
                          <a:spcPts val="0"/>
                        </a:spcBef>
                        <a:spcAft>
                          <a:spcPts val="0"/>
                        </a:spcAft>
                        <a:buClr>
                          <a:srgbClr val="FFFFFF"/>
                        </a:buClr>
                        <a:buSzPts val="1700"/>
                        <a:buFont typeface="Helvetica Neue"/>
                        <a:buNone/>
                      </a:pPr>
                      <a:r>
                        <a:rPr lang="en-US" sz="1700" u="none" strike="noStrike" cap="none" dirty="0">
                          <a:solidFill>
                            <a:schemeClr val="tx1"/>
                          </a:solidFill>
                        </a:rPr>
                        <a:t>Total</a:t>
                      </a:r>
                      <a:endParaRPr dirty="0">
                        <a:solidFill>
                          <a:schemeClr val="tx1"/>
                        </a:solidFill>
                      </a:endParaRPr>
                    </a:p>
                  </a:txBody>
                  <a:tcPr marL="0" marR="0" marT="0" marB="0" anchor="ctr">
                    <a:solidFill>
                      <a:srgbClr val="FFFF00"/>
                    </a:solidFill>
                  </a:tcPr>
                </a:tc>
                <a:tc>
                  <a:txBody>
                    <a:bodyPr/>
                    <a:lstStyle/>
                    <a:p>
                      <a:pPr marL="0" marR="0" lvl="0" indent="0" algn="l" rtl="0">
                        <a:lnSpc>
                          <a:spcPct val="117999"/>
                        </a:lnSpc>
                        <a:spcBef>
                          <a:spcPts val="0"/>
                        </a:spcBef>
                        <a:spcAft>
                          <a:spcPts val="0"/>
                        </a:spcAft>
                        <a:buClr>
                          <a:schemeClr val="dk1"/>
                        </a:buClr>
                        <a:buSzPts val="1700"/>
                        <a:buFont typeface="Helvetica Neue"/>
                        <a:buNone/>
                      </a:pPr>
                      <a:r>
                        <a:rPr lang="en-US" sz="1700" u="none" strike="noStrike" cap="none" dirty="0"/>
                        <a:t> </a:t>
                      </a:r>
                      <a:endParaRPr dirty="0"/>
                    </a:p>
                  </a:txBody>
                  <a:tcPr marL="0" marR="0" marT="0" marB="0" anchor="b"/>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dirty="0"/>
                        <a:t>24,562,000</a:t>
                      </a:r>
                      <a:endParaRPr dirty="0"/>
                    </a:p>
                  </a:txBody>
                  <a:tcPr marL="0" marR="0" marT="0" marB="0" anchor="ctr"/>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dirty="0"/>
                        <a:t>13,111,848</a:t>
                      </a:r>
                      <a:endParaRPr dirty="0"/>
                    </a:p>
                  </a:txBody>
                  <a:tcPr marL="0" marR="0" marT="0" marB="0" anchor="ctr"/>
                </a:tc>
                <a:tc>
                  <a:txBody>
                    <a:bodyPr/>
                    <a:lstStyle/>
                    <a:p>
                      <a:pPr marL="0" marR="0" lvl="0" indent="0" algn="ctr" rtl="0">
                        <a:lnSpc>
                          <a:spcPct val="117999"/>
                        </a:lnSpc>
                        <a:spcBef>
                          <a:spcPts val="0"/>
                        </a:spcBef>
                        <a:spcAft>
                          <a:spcPts val="0"/>
                        </a:spcAft>
                        <a:buClr>
                          <a:schemeClr val="dk1"/>
                        </a:buClr>
                        <a:buSzPts val="1700"/>
                        <a:buFont typeface="Helvetica Neue"/>
                        <a:buNone/>
                      </a:pPr>
                      <a:r>
                        <a:rPr lang="en-US" sz="1700" u="none" strike="noStrike" cap="none" dirty="0"/>
                        <a:t>11,451,152</a:t>
                      </a:r>
                      <a:endParaRPr dirty="0"/>
                    </a:p>
                  </a:txBody>
                  <a:tcPr marL="0" marR="0" marT="0" marB="0" anchor="ctr"/>
                </a:tc>
                <a:extLst>
                  <a:ext uri="{0D108BD9-81ED-4DB2-BD59-A6C34878D82A}">
                    <a16:rowId xmlns:a16="http://schemas.microsoft.com/office/drawing/2014/main" val="10016"/>
                  </a:ext>
                </a:extLst>
              </a:tr>
            </a:tbl>
          </a:graphicData>
        </a:graphic>
      </p:graphicFrame>
      <p:pic>
        <p:nvPicPr>
          <p:cNvPr id="10" name="Picture 3">
            <a:extLst>
              <a:ext uri="{FF2B5EF4-FFF2-40B4-BE49-F238E27FC236}">
                <a16:creationId xmlns:a16="http://schemas.microsoft.com/office/drawing/2014/main" id="{B9C3C948-E4C4-4251-AA2B-92C24ABF8F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97949" y="5513356"/>
            <a:ext cx="1353227" cy="998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711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4A9BDE-068B-4139-93D9-A753111741D8}"/>
              </a:ext>
            </a:extLst>
          </p:cNvPr>
          <p:cNvSpPr>
            <a:spLocks noGrp="1"/>
          </p:cNvSpPr>
          <p:nvPr>
            <p:ph type="title"/>
          </p:nvPr>
        </p:nvSpPr>
        <p:spPr>
          <a:xfrm>
            <a:off x="1152938" y="452718"/>
            <a:ext cx="8897895" cy="1400530"/>
          </a:xfrm>
        </p:spPr>
        <p:txBody>
          <a:bodyPr>
            <a:normAutofit/>
          </a:bodyPr>
          <a:lstStyle/>
          <a:p>
            <a:r>
              <a:rPr lang="en-US" sz="5000" b="1" dirty="0">
                <a:solidFill>
                  <a:schemeClr val="bg1"/>
                </a:solidFill>
              </a:rPr>
              <a:t>Latino Vote</a:t>
            </a:r>
          </a:p>
        </p:txBody>
      </p:sp>
      <p:graphicFrame>
        <p:nvGraphicFramePr>
          <p:cNvPr id="10" name="Content Placeholder 9">
            <a:extLst>
              <a:ext uri="{FF2B5EF4-FFF2-40B4-BE49-F238E27FC236}">
                <a16:creationId xmlns:a16="http://schemas.microsoft.com/office/drawing/2014/main" id="{5747D493-7A0A-4592-993D-49B9C1D23FF6}"/>
              </a:ext>
            </a:extLst>
          </p:cNvPr>
          <p:cNvGraphicFramePr>
            <a:graphicFrameLocks noGrp="1"/>
          </p:cNvGraphicFramePr>
          <p:nvPr>
            <p:ph sz="half" idx="1"/>
            <p:extLst>
              <p:ext uri="{D42A27DB-BD31-4B8C-83A1-F6EECF244321}">
                <p14:modId xmlns:p14="http://schemas.microsoft.com/office/powerpoint/2010/main" val="16356900"/>
              </p:ext>
            </p:extLst>
          </p:nvPr>
        </p:nvGraphicFramePr>
        <p:xfrm>
          <a:off x="1152939" y="1736035"/>
          <a:ext cx="4943061" cy="43693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ontent Placeholder 15">
            <a:extLst>
              <a:ext uri="{FF2B5EF4-FFF2-40B4-BE49-F238E27FC236}">
                <a16:creationId xmlns:a16="http://schemas.microsoft.com/office/drawing/2014/main" id="{C8627BE9-73BF-4836-A7F5-226244F6ACDC}"/>
              </a:ext>
            </a:extLst>
          </p:cNvPr>
          <p:cNvGraphicFramePr>
            <a:graphicFrameLocks noGrp="1"/>
          </p:cNvGraphicFramePr>
          <p:nvPr>
            <p:ph sz="half" idx="2"/>
            <p:extLst>
              <p:ext uri="{D42A27DB-BD31-4B8C-83A1-F6EECF244321}">
                <p14:modId xmlns:p14="http://schemas.microsoft.com/office/powerpoint/2010/main" val="136384251"/>
              </p:ext>
            </p:extLst>
          </p:nvPr>
        </p:nvGraphicFramePr>
        <p:xfrm>
          <a:off x="6308035" y="1736035"/>
          <a:ext cx="4835373" cy="4369353"/>
        </p:xfrm>
        <a:graphic>
          <a:graphicData uri="http://schemas.openxmlformats.org/drawingml/2006/chart">
            <c:chart xmlns:c="http://schemas.openxmlformats.org/drawingml/2006/chart" xmlns:r="http://schemas.openxmlformats.org/officeDocument/2006/relationships" r:id="rId3"/>
          </a:graphicData>
        </a:graphic>
      </p:graphicFrame>
      <p:pic>
        <p:nvPicPr>
          <p:cNvPr id="17" name="Picture 3">
            <a:extLst>
              <a:ext uri="{FF2B5EF4-FFF2-40B4-BE49-F238E27FC236}">
                <a16:creationId xmlns:a16="http://schemas.microsoft.com/office/drawing/2014/main" id="{393EFEEA-57AE-448D-8996-8F9EB413885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70365" y="594070"/>
            <a:ext cx="1356691" cy="100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6409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88A66-818A-4D23-AEAE-4D308C5B6CFA}"/>
              </a:ext>
            </a:extLst>
          </p:cNvPr>
          <p:cNvSpPr>
            <a:spLocks noGrp="1"/>
          </p:cNvSpPr>
          <p:nvPr>
            <p:ph type="title"/>
          </p:nvPr>
        </p:nvSpPr>
        <p:spPr>
          <a:xfrm>
            <a:off x="646111" y="452718"/>
            <a:ext cx="9404723" cy="971348"/>
          </a:xfrm>
        </p:spPr>
        <p:txBody>
          <a:bodyPr/>
          <a:lstStyle/>
          <a:p>
            <a:r>
              <a:rPr lang="en-US" sz="4800" dirty="0">
                <a:solidFill>
                  <a:schemeClr val="bg1"/>
                </a:solidFill>
              </a:rPr>
              <a:t>Latino Vote</a:t>
            </a:r>
          </a:p>
        </p:txBody>
      </p:sp>
      <p:graphicFrame>
        <p:nvGraphicFramePr>
          <p:cNvPr id="4" name="Content Placeholder 18">
            <a:extLst>
              <a:ext uri="{FF2B5EF4-FFF2-40B4-BE49-F238E27FC236}">
                <a16:creationId xmlns:a16="http://schemas.microsoft.com/office/drawing/2014/main" id="{3BA3F905-F012-43E5-BDD6-CB0CBBA081F5}"/>
              </a:ext>
            </a:extLst>
          </p:cNvPr>
          <p:cNvGraphicFramePr>
            <a:graphicFrameLocks noGrp="1"/>
          </p:cNvGraphicFramePr>
          <p:nvPr>
            <p:ph idx="1"/>
            <p:extLst>
              <p:ext uri="{D42A27DB-BD31-4B8C-83A1-F6EECF244321}">
                <p14:modId xmlns:p14="http://schemas.microsoft.com/office/powerpoint/2010/main" val="548749078"/>
              </p:ext>
            </p:extLst>
          </p:nvPr>
        </p:nvGraphicFramePr>
        <p:xfrm>
          <a:off x="520505" y="1274164"/>
          <a:ext cx="11211951" cy="5434688"/>
        </p:xfrm>
        <a:graphic>
          <a:graphicData uri="http://schemas.openxmlformats.org/drawingml/2006/table">
            <a:tbl>
              <a:tblPr firstRow="1" firstCol="1" bandRow="1">
                <a:tableStyleId>{8EC20E35-A176-4012-BC5E-935CFFF8708E}</a:tableStyleId>
              </a:tblPr>
              <a:tblGrid>
                <a:gridCol w="1567817">
                  <a:extLst>
                    <a:ext uri="{9D8B030D-6E8A-4147-A177-3AD203B41FA5}">
                      <a16:colId xmlns:a16="http://schemas.microsoft.com/office/drawing/2014/main" val="2645223116"/>
                    </a:ext>
                  </a:extLst>
                </a:gridCol>
                <a:gridCol w="1140001">
                  <a:extLst>
                    <a:ext uri="{9D8B030D-6E8A-4147-A177-3AD203B41FA5}">
                      <a16:colId xmlns:a16="http://schemas.microsoft.com/office/drawing/2014/main" val="1479169578"/>
                    </a:ext>
                  </a:extLst>
                </a:gridCol>
                <a:gridCol w="1413265">
                  <a:extLst>
                    <a:ext uri="{9D8B030D-6E8A-4147-A177-3AD203B41FA5}">
                      <a16:colId xmlns:a16="http://schemas.microsoft.com/office/drawing/2014/main" val="953455940"/>
                    </a:ext>
                  </a:extLst>
                </a:gridCol>
                <a:gridCol w="1413265">
                  <a:extLst>
                    <a:ext uri="{9D8B030D-6E8A-4147-A177-3AD203B41FA5}">
                      <a16:colId xmlns:a16="http://schemas.microsoft.com/office/drawing/2014/main" val="536973179"/>
                    </a:ext>
                  </a:extLst>
                </a:gridCol>
                <a:gridCol w="1068323">
                  <a:extLst>
                    <a:ext uri="{9D8B030D-6E8A-4147-A177-3AD203B41FA5}">
                      <a16:colId xmlns:a16="http://schemas.microsoft.com/office/drawing/2014/main" val="2725787737"/>
                    </a:ext>
                  </a:extLst>
                </a:gridCol>
                <a:gridCol w="1247516">
                  <a:extLst>
                    <a:ext uri="{9D8B030D-6E8A-4147-A177-3AD203B41FA5}">
                      <a16:colId xmlns:a16="http://schemas.microsoft.com/office/drawing/2014/main" val="2109035060"/>
                    </a:ext>
                  </a:extLst>
                </a:gridCol>
                <a:gridCol w="1247516">
                  <a:extLst>
                    <a:ext uri="{9D8B030D-6E8A-4147-A177-3AD203B41FA5}">
                      <a16:colId xmlns:a16="http://schemas.microsoft.com/office/drawing/2014/main" val="3213523267"/>
                    </a:ext>
                  </a:extLst>
                </a:gridCol>
                <a:gridCol w="1057124">
                  <a:extLst>
                    <a:ext uri="{9D8B030D-6E8A-4147-A177-3AD203B41FA5}">
                      <a16:colId xmlns:a16="http://schemas.microsoft.com/office/drawing/2014/main" val="3687381411"/>
                    </a:ext>
                  </a:extLst>
                </a:gridCol>
                <a:gridCol w="1057124">
                  <a:extLst>
                    <a:ext uri="{9D8B030D-6E8A-4147-A177-3AD203B41FA5}">
                      <a16:colId xmlns:a16="http://schemas.microsoft.com/office/drawing/2014/main" val="696091133"/>
                    </a:ext>
                  </a:extLst>
                </a:gridCol>
              </a:tblGrid>
              <a:tr h="427805">
                <a:tc rowSpan="4">
                  <a:txBody>
                    <a:bodyPr/>
                    <a:lstStyle/>
                    <a:p>
                      <a:pPr marL="0" marR="0" algn="ctr">
                        <a:lnSpc>
                          <a:spcPct val="115000"/>
                        </a:lnSpc>
                        <a:spcBef>
                          <a:spcPts val="0"/>
                        </a:spcBef>
                        <a:spcAft>
                          <a:spcPts val="0"/>
                        </a:spcAft>
                      </a:pPr>
                      <a:r>
                        <a:rPr lang="en-US" sz="1600" dirty="0">
                          <a:effectLst/>
                        </a:rPr>
                        <a:t>Sates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2716" marR="72716" marT="0" marB="0" anchor="ctr"/>
                </a:tc>
                <a:tc rowSpan="4">
                  <a:txBody>
                    <a:bodyPr/>
                    <a:lstStyle/>
                    <a:p>
                      <a:pPr marL="0" marR="0" algn="ctr">
                        <a:lnSpc>
                          <a:spcPct val="115000"/>
                        </a:lnSpc>
                        <a:spcBef>
                          <a:spcPts val="0"/>
                        </a:spcBef>
                        <a:spcAft>
                          <a:spcPts val="0"/>
                        </a:spcAft>
                      </a:pPr>
                      <a:r>
                        <a:rPr lang="en-US" sz="1600" dirty="0">
                          <a:effectLst/>
                        </a:rPr>
                        <a:t>Electoral Votes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2716" marR="72716" marT="0" marB="0" anchor="ctr"/>
                </a:tc>
                <a:tc>
                  <a:txBody>
                    <a:bodyPr/>
                    <a:lstStyle/>
                    <a:p>
                      <a:pPr marL="0" marR="0" algn="ctr">
                        <a:lnSpc>
                          <a:spcPct val="115000"/>
                        </a:lnSpc>
                        <a:spcBef>
                          <a:spcPts val="0"/>
                        </a:spcBef>
                        <a:spcAft>
                          <a:spcPts val="0"/>
                        </a:spcAft>
                      </a:pPr>
                      <a:r>
                        <a:rPr lang="en-US" sz="1600">
                          <a:effectLst/>
                        </a:rPr>
                        <a:t>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2716" marR="72716" marT="0" marB="0" anchor="ctr"/>
                </a:tc>
                <a:tc>
                  <a:txBody>
                    <a:bodyPr/>
                    <a:lstStyle/>
                    <a:p>
                      <a:pPr marL="0" marR="0" algn="ctr">
                        <a:lnSpc>
                          <a:spcPct val="115000"/>
                        </a:lnSpc>
                        <a:spcBef>
                          <a:spcPts val="0"/>
                        </a:spcBef>
                        <a:spcAft>
                          <a:spcPts val="0"/>
                        </a:spcAft>
                      </a:pPr>
                      <a:r>
                        <a:rPr lang="en-US" sz="1600">
                          <a:effectLst/>
                        </a:rPr>
                        <a:t>  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2716" marR="72716" marT="0" marB="0" anchor="ctr"/>
                </a:tc>
                <a:tc rowSpan="4">
                  <a:txBody>
                    <a:bodyPr/>
                    <a:lstStyle/>
                    <a:p>
                      <a:pPr marL="0" marR="0" algn="ctr">
                        <a:lnSpc>
                          <a:spcPct val="115000"/>
                        </a:lnSpc>
                        <a:spcBef>
                          <a:spcPts val="0"/>
                        </a:spcBef>
                        <a:spcAft>
                          <a:spcPts val="0"/>
                        </a:spcAft>
                      </a:pPr>
                      <a:r>
                        <a:rPr lang="en-US" sz="1600" dirty="0">
                          <a:effectLst/>
                        </a:rPr>
                        <a:t>Margin of Victory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2716" marR="72716" marT="0" marB="0" anchor="ctr"/>
                </a:tc>
                <a:tc rowSpan="4">
                  <a:txBody>
                    <a:bodyPr/>
                    <a:lstStyle/>
                    <a:p>
                      <a:pPr marL="0" marR="0" algn="ctr">
                        <a:lnSpc>
                          <a:spcPct val="115000"/>
                        </a:lnSpc>
                        <a:spcBef>
                          <a:spcPts val="0"/>
                        </a:spcBef>
                        <a:spcAft>
                          <a:spcPts val="0"/>
                        </a:spcAft>
                      </a:pPr>
                      <a:r>
                        <a:rPr lang="en-US" sz="1600">
                          <a:effectLst/>
                        </a:rPr>
                        <a:t>Latino Vote Turnout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2716" marR="72716" marT="0" marB="0" anchor="ctr"/>
                </a:tc>
                <a:tc rowSpan="4">
                  <a:txBody>
                    <a:bodyPr/>
                    <a:lstStyle/>
                    <a:p>
                      <a:pPr marL="0" marR="0" algn="ctr">
                        <a:lnSpc>
                          <a:spcPct val="115000"/>
                        </a:lnSpc>
                        <a:spcBef>
                          <a:spcPts val="0"/>
                        </a:spcBef>
                        <a:spcAft>
                          <a:spcPts val="0"/>
                        </a:spcAft>
                      </a:pPr>
                      <a:r>
                        <a:rPr lang="en-US" sz="1600">
                          <a:effectLst/>
                        </a:rPr>
                        <a:t>Latino Votes for Biden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2716" marR="72716" marT="0" marB="0" anchor="ctr"/>
                </a:tc>
                <a:tc rowSpan="4">
                  <a:txBody>
                    <a:bodyPr/>
                    <a:lstStyle/>
                    <a:p>
                      <a:pPr marL="0" marR="0" algn="ctr">
                        <a:lnSpc>
                          <a:spcPct val="115000"/>
                        </a:lnSpc>
                        <a:spcBef>
                          <a:spcPts val="0"/>
                        </a:spcBef>
                        <a:spcAft>
                          <a:spcPts val="0"/>
                        </a:spcAft>
                      </a:pPr>
                      <a:r>
                        <a:rPr lang="en-US" sz="1600">
                          <a:effectLst/>
                        </a:rPr>
                        <a:t>% of Support for Biden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2716" marR="72716" marT="0" marB="0" anchor="ctr"/>
                </a:tc>
                <a:tc rowSpan="4">
                  <a:txBody>
                    <a:bodyPr/>
                    <a:lstStyle/>
                    <a:p>
                      <a:pPr marL="0" marR="0" algn="ctr">
                        <a:lnSpc>
                          <a:spcPct val="115000"/>
                        </a:lnSpc>
                        <a:spcBef>
                          <a:spcPts val="0"/>
                        </a:spcBef>
                        <a:spcAft>
                          <a:spcPts val="0"/>
                        </a:spcAft>
                      </a:pPr>
                      <a:r>
                        <a:rPr lang="en-US" sz="1600">
                          <a:effectLst/>
                        </a:rPr>
                        <a:t>% of Support for Trump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2716" marR="72716" marT="0" marB="0" anchor="ctr"/>
                </a:tc>
                <a:extLst>
                  <a:ext uri="{0D108BD9-81ED-4DB2-BD59-A6C34878D82A}">
                    <a16:rowId xmlns:a16="http://schemas.microsoft.com/office/drawing/2014/main" val="1778954454"/>
                  </a:ext>
                </a:extLst>
              </a:tr>
              <a:tr h="813351">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600" b="1" dirty="0">
                          <a:solidFill>
                            <a:schemeClr val="tx1"/>
                          </a:solidFill>
                          <a:effectLst/>
                        </a:rPr>
                        <a:t>General Presidential</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716" marR="72716" marT="0" marB="0" anchor="ctr">
                    <a:solidFill>
                      <a:schemeClr val="bg1"/>
                    </a:solidFill>
                  </a:tcPr>
                </a:tc>
                <a:tc>
                  <a:txBody>
                    <a:bodyPr/>
                    <a:lstStyle/>
                    <a:p>
                      <a:pPr marL="0" marR="0" algn="ctr">
                        <a:lnSpc>
                          <a:spcPct val="115000"/>
                        </a:lnSpc>
                        <a:spcBef>
                          <a:spcPts val="0"/>
                        </a:spcBef>
                        <a:spcAft>
                          <a:spcPts val="0"/>
                        </a:spcAft>
                      </a:pPr>
                      <a:r>
                        <a:rPr lang="en-US" sz="1600" b="1" dirty="0">
                          <a:solidFill>
                            <a:schemeClr val="tx1"/>
                          </a:solidFill>
                          <a:effectLst/>
                        </a:rPr>
                        <a:t>General Presidential</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716" marR="72716" marT="0" marB="0" anchor="c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612773418"/>
                  </a:ext>
                </a:extLst>
              </a:tr>
              <a:tr h="813351">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600" b="1" dirty="0">
                          <a:solidFill>
                            <a:schemeClr val="tx1"/>
                          </a:solidFill>
                          <a:effectLst/>
                        </a:rPr>
                        <a:t>Election Results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716" marR="72716" marT="0" marB="0" anchor="ctr">
                    <a:solidFill>
                      <a:schemeClr val="bg1"/>
                    </a:solidFill>
                  </a:tcPr>
                </a:tc>
                <a:tc>
                  <a:txBody>
                    <a:bodyPr/>
                    <a:lstStyle/>
                    <a:p>
                      <a:pPr marL="0" marR="0" algn="ctr">
                        <a:lnSpc>
                          <a:spcPct val="115000"/>
                        </a:lnSpc>
                        <a:spcBef>
                          <a:spcPts val="0"/>
                        </a:spcBef>
                        <a:spcAft>
                          <a:spcPts val="0"/>
                        </a:spcAft>
                      </a:pPr>
                      <a:r>
                        <a:rPr lang="en-US" sz="1600" b="1" dirty="0">
                          <a:solidFill>
                            <a:schemeClr val="tx1"/>
                          </a:solidFill>
                          <a:effectLst/>
                        </a:rPr>
                        <a:t>Election Results </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716" marR="72716" marT="0" marB="0" anchor="c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32793231"/>
                  </a:ext>
                </a:extLst>
              </a:tr>
              <a:tr h="813351">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600" b="1" dirty="0">
                          <a:solidFill>
                            <a:schemeClr val="tx1"/>
                          </a:solidFill>
                          <a:effectLst/>
                        </a:rPr>
                        <a:t>Biden Turnout</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716" marR="72716" marT="0" marB="0" anchor="ctr">
                    <a:solidFill>
                      <a:schemeClr val="bg1"/>
                    </a:solidFill>
                  </a:tcPr>
                </a:tc>
                <a:tc>
                  <a:txBody>
                    <a:bodyPr/>
                    <a:lstStyle/>
                    <a:p>
                      <a:pPr marL="0" marR="0" algn="ctr">
                        <a:lnSpc>
                          <a:spcPct val="115000"/>
                        </a:lnSpc>
                        <a:spcBef>
                          <a:spcPts val="0"/>
                        </a:spcBef>
                        <a:spcAft>
                          <a:spcPts val="0"/>
                        </a:spcAft>
                      </a:pPr>
                      <a:r>
                        <a:rPr lang="en-US" sz="1600" b="1" dirty="0">
                          <a:solidFill>
                            <a:schemeClr val="tx1"/>
                          </a:solidFill>
                          <a:effectLst/>
                        </a:rPr>
                        <a:t>  Trump Turnout</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716" marR="72716" marT="0" marB="0" anchor="c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209345090"/>
                  </a:ext>
                </a:extLst>
              </a:tr>
              <a:tr h="427805">
                <a:tc>
                  <a:txBody>
                    <a:bodyPr/>
                    <a:lstStyle/>
                    <a:p>
                      <a:pPr marL="0" marR="0" algn="ctr">
                        <a:lnSpc>
                          <a:spcPct val="115000"/>
                        </a:lnSpc>
                        <a:spcBef>
                          <a:spcPts val="0"/>
                        </a:spcBef>
                        <a:spcAft>
                          <a:spcPts val="0"/>
                        </a:spcAft>
                      </a:pPr>
                      <a:r>
                        <a:rPr lang="en-US" sz="1600" dirty="0">
                          <a:effectLst/>
                        </a:rPr>
                        <a:t>Arizona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2716" marR="72716" marT="0" marB="0" anchor="ctr"/>
                </a:tc>
                <a:tc>
                  <a:txBody>
                    <a:bodyPr/>
                    <a:lstStyle/>
                    <a:p>
                      <a:pPr marL="0" marR="0" algn="ctr">
                        <a:lnSpc>
                          <a:spcPct val="115000"/>
                        </a:lnSpc>
                        <a:spcBef>
                          <a:spcPts val="0"/>
                        </a:spcBef>
                        <a:spcAft>
                          <a:spcPts val="0"/>
                        </a:spcAft>
                      </a:pPr>
                      <a:r>
                        <a:rPr lang="en-US" sz="1800" dirty="0">
                          <a:effectLst/>
                          <a:latin typeface="+mn-lt"/>
                        </a:rPr>
                        <a:t>11</a:t>
                      </a:r>
                      <a:endParaRPr lang="en-US" sz="1800" dirty="0">
                        <a:effectLst/>
                        <a:latin typeface="+mn-lt"/>
                        <a:ea typeface="Calibri" panose="020F0502020204030204" pitchFamily="34" charset="0"/>
                        <a:cs typeface="Times New Roman" panose="02020603050405020304" pitchFamily="18" charset="0"/>
                      </a:endParaRPr>
                    </a:p>
                  </a:txBody>
                  <a:tcPr marL="72716" marR="72716" marT="0" marB="0" anchor="ctr"/>
                </a:tc>
                <a:tc>
                  <a:txBody>
                    <a:bodyPr/>
                    <a:lstStyle/>
                    <a:p>
                      <a:pPr marL="0" marR="0" algn="ctr">
                        <a:lnSpc>
                          <a:spcPct val="115000"/>
                        </a:lnSpc>
                        <a:spcBef>
                          <a:spcPts val="0"/>
                        </a:spcBef>
                        <a:spcAft>
                          <a:spcPts val="0"/>
                        </a:spcAft>
                      </a:pPr>
                      <a:r>
                        <a:rPr lang="en-US" sz="1800">
                          <a:effectLst/>
                          <a:latin typeface="+mn-lt"/>
                        </a:rPr>
                        <a:t>1,672,143</a:t>
                      </a:r>
                      <a:endParaRPr lang="en-US" sz="1800">
                        <a:effectLst/>
                        <a:latin typeface="+mn-lt"/>
                        <a:ea typeface="Calibri" panose="020F0502020204030204" pitchFamily="34" charset="0"/>
                        <a:cs typeface="Times New Roman" panose="02020603050405020304" pitchFamily="18" charset="0"/>
                      </a:endParaRPr>
                    </a:p>
                  </a:txBody>
                  <a:tcPr marL="72716" marR="72716" marT="0" marB="0" anchor="ctr"/>
                </a:tc>
                <a:tc>
                  <a:txBody>
                    <a:bodyPr/>
                    <a:lstStyle/>
                    <a:p>
                      <a:pPr marL="0" marR="0" algn="ctr">
                        <a:lnSpc>
                          <a:spcPct val="115000"/>
                        </a:lnSpc>
                        <a:spcBef>
                          <a:spcPts val="0"/>
                        </a:spcBef>
                        <a:spcAft>
                          <a:spcPts val="0"/>
                        </a:spcAft>
                      </a:pPr>
                      <a:r>
                        <a:rPr lang="en-US" sz="1800">
                          <a:effectLst/>
                          <a:latin typeface="+mn-lt"/>
                        </a:rPr>
                        <a:t>1,661,686</a:t>
                      </a:r>
                      <a:endParaRPr lang="en-US" sz="1800">
                        <a:effectLst/>
                        <a:latin typeface="+mn-lt"/>
                        <a:ea typeface="Calibri" panose="020F0502020204030204" pitchFamily="34" charset="0"/>
                        <a:cs typeface="Times New Roman" panose="02020603050405020304" pitchFamily="18" charset="0"/>
                      </a:endParaRPr>
                    </a:p>
                  </a:txBody>
                  <a:tcPr marL="72716" marR="72716" marT="0" marB="0" anchor="ctr"/>
                </a:tc>
                <a:tc>
                  <a:txBody>
                    <a:bodyPr/>
                    <a:lstStyle/>
                    <a:p>
                      <a:pPr marL="0" marR="0" algn="ctr">
                        <a:lnSpc>
                          <a:spcPct val="115000"/>
                        </a:lnSpc>
                        <a:spcBef>
                          <a:spcPts val="0"/>
                        </a:spcBef>
                        <a:spcAft>
                          <a:spcPts val="0"/>
                        </a:spcAft>
                      </a:pPr>
                      <a:r>
                        <a:rPr lang="en-US" sz="1800">
                          <a:effectLst/>
                          <a:latin typeface="+mn-lt"/>
                        </a:rPr>
                        <a:t>10,457</a:t>
                      </a:r>
                      <a:endParaRPr lang="en-US" sz="1800">
                        <a:effectLst/>
                        <a:latin typeface="+mn-lt"/>
                        <a:ea typeface="Calibri" panose="020F0502020204030204" pitchFamily="34" charset="0"/>
                        <a:cs typeface="Times New Roman" panose="02020603050405020304" pitchFamily="18" charset="0"/>
                      </a:endParaRPr>
                    </a:p>
                  </a:txBody>
                  <a:tcPr marL="72716" marR="72716" marT="0" marB="0" anchor="ctr"/>
                </a:tc>
                <a:tc>
                  <a:txBody>
                    <a:bodyPr/>
                    <a:lstStyle/>
                    <a:p>
                      <a:pPr marL="0" marR="0" algn="ctr">
                        <a:lnSpc>
                          <a:spcPct val="115000"/>
                        </a:lnSpc>
                        <a:spcBef>
                          <a:spcPts val="0"/>
                        </a:spcBef>
                        <a:spcAft>
                          <a:spcPts val="0"/>
                        </a:spcAft>
                      </a:pPr>
                      <a:r>
                        <a:rPr lang="en-US" sz="1800">
                          <a:effectLst/>
                          <a:latin typeface="+mn-lt"/>
                        </a:rPr>
                        <a:t>846,324</a:t>
                      </a:r>
                      <a:endParaRPr lang="en-US" sz="1800">
                        <a:effectLst/>
                        <a:latin typeface="+mn-lt"/>
                        <a:ea typeface="Calibri" panose="020F0502020204030204" pitchFamily="34" charset="0"/>
                        <a:cs typeface="Times New Roman" panose="02020603050405020304" pitchFamily="18" charset="0"/>
                      </a:endParaRPr>
                    </a:p>
                  </a:txBody>
                  <a:tcPr marL="72716" marR="72716" marT="0" marB="0" anchor="ctr"/>
                </a:tc>
                <a:tc>
                  <a:txBody>
                    <a:bodyPr/>
                    <a:lstStyle/>
                    <a:p>
                      <a:pPr marL="0" marR="0" algn="ctr">
                        <a:lnSpc>
                          <a:spcPct val="115000"/>
                        </a:lnSpc>
                        <a:spcBef>
                          <a:spcPts val="0"/>
                        </a:spcBef>
                        <a:spcAft>
                          <a:spcPts val="0"/>
                        </a:spcAft>
                      </a:pPr>
                      <a:r>
                        <a:rPr lang="en-US" sz="1800">
                          <a:effectLst/>
                          <a:latin typeface="+mn-lt"/>
                        </a:rPr>
                        <a:t>600,890</a:t>
                      </a:r>
                      <a:endParaRPr lang="en-US" sz="1800">
                        <a:effectLst/>
                        <a:latin typeface="+mn-lt"/>
                        <a:ea typeface="Calibri" panose="020F0502020204030204" pitchFamily="34" charset="0"/>
                        <a:cs typeface="Times New Roman" panose="02020603050405020304" pitchFamily="18" charset="0"/>
                      </a:endParaRPr>
                    </a:p>
                  </a:txBody>
                  <a:tcPr marL="72716" marR="72716" marT="0" marB="0" anchor="ctr"/>
                </a:tc>
                <a:tc>
                  <a:txBody>
                    <a:bodyPr/>
                    <a:lstStyle/>
                    <a:p>
                      <a:pPr marL="0" marR="0" algn="ctr">
                        <a:lnSpc>
                          <a:spcPct val="115000"/>
                        </a:lnSpc>
                        <a:spcBef>
                          <a:spcPts val="0"/>
                        </a:spcBef>
                        <a:spcAft>
                          <a:spcPts val="0"/>
                        </a:spcAft>
                      </a:pPr>
                      <a:r>
                        <a:rPr lang="en-US" sz="1800">
                          <a:effectLst/>
                          <a:latin typeface="+mn-lt"/>
                        </a:rPr>
                        <a:t>71%</a:t>
                      </a:r>
                      <a:endParaRPr lang="en-US" sz="1800">
                        <a:effectLst/>
                        <a:latin typeface="+mn-lt"/>
                        <a:ea typeface="Calibri" panose="020F0502020204030204" pitchFamily="34" charset="0"/>
                        <a:cs typeface="Times New Roman" panose="02020603050405020304" pitchFamily="18" charset="0"/>
                      </a:endParaRPr>
                    </a:p>
                  </a:txBody>
                  <a:tcPr marL="72716" marR="72716" marT="0" marB="0" anchor="ctr"/>
                </a:tc>
                <a:tc>
                  <a:txBody>
                    <a:bodyPr/>
                    <a:lstStyle/>
                    <a:p>
                      <a:pPr marL="0" marR="0" algn="ctr">
                        <a:lnSpc>
                          <a:spcPct val="115000"/>
                        </a:lnSpc>
                        <a:spcBef>
                          <a:spcPts val="0"/>
                        </a:spcBef>
                        <a:spcAft>
                          <a:spcPts val="0"/>
                        </a:spcAft>
                      </a:pPr>
                      <a:r>
                        <a:rPr lang="en-US" sz="1800">
                          <a:effectLst/>
                          <a:latin typeface="+mn-lt"/>
                        </a:rPr>
                        <a:t>26%</a:t>
                      </a:r>
                      <a:endParaRPr lang="en-US" sz="1800">
                        <a:effectLst/>
                        <a:latin typeface="+mn-lt"/>
                        <a:ea typeface="Calibri" panose="020F0502020204030204" pitchFamily="34" charset="0"/>
                        <a:cs typeface="Times New Roman" panose="02020603050405020304" pitchFamily="18" charset="0"/>
                      </a:endParaRPr>
                    </a:p>
                  </a:txBody>
                  <a:tcPr marL="72716" marR="72716" marT="0" marB="0" anchor="ctr"/>
                </a:tc>
                <a:extLst>
                  <a:ext uri="{0D108BD9-81ED-4DB2-BD59-A6C34878D82A}">
                    <a16:rowId xmlns:a16="http://schemas.microsoft.com/office/drawing/2014/main" val="3392821676"/>
                  </a:ext>
                </a:extLst>
              </a:tr>
              <a:tr h="427805">
                <a:tc>
                  <a:txBody>
                    <a:bodyPr/>
                    <a:lstStyle/>
                    <a:p>
                      <a:pPr marL="0" marR="0" algn="ctr">
                        <a:lnSpc>
                          <a:spcPct val="115000"/>
                        </a:lnSpc>
                        <a:spcBef>
                          <a:spcPts val="0"/>
                        </a:spcBef>
                        <a:spcAft>
                          <a:spcPts val="0"/>
                        </a:spcAft>
                      </a:pPr>
                      <a:r>
                        <a:rPr lang="en-US" sz="1600">
                          <a:effectLst/>
                        </a:rPr>
                        <a:t>Georgia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2716" marR="72716" marT="0" marB="0" anchor="ctr"/>
                </a:tc>
                <a:tc>
                  <a:txBody>
                    <a:bodyPr/>
                    <a:lstStyle/>
                    <a:p>
                      <a:pPr marL="0" marR="0" algn="ctr">
                        <a:lnSpc>
                          <a:spcPct val="115000"/>
                        </a:lnSpc>
                        <a:spcBef>
                          <a:spcPts val="0"/>
                        </a:spcBef>
                        <a:spcAft>
                          <a:spcPts val="0"/>
                        </a:spcAft>
                      </a:pPr>
                      <a:r>
                        <a:rPr lang="en-US" sz="1800" dirty="0">
                          <a:effectLst/>
                          <a:latin typeface="+mn-lt"/>
                        </a:rPr>
                        <a:t>16</a:t>
                      </a:r>
                      <a:endParaRPr lang="en-US" sz="1800" dirty="0">
                        <a:effectLst/>
                        <a:latin typeface="+mn-lt"/>
                        <a:ea typeface="Calibri" panose="020F0502020204030204" pitchFamily="34" charset="0"/>
                        <a:cs typeface="Times New Roman" panose="02020603050405020304" pitchFamily="18" charset="0"/>
                      </a:endParaRPr>
                    </a:p>
                  </a:txBody>
                  <a:tcPr marL="72716" marR="72716" marT="0" marB="0" anchor="ctr"/>
                </a:tc>
                <a:tc>
                  <a:txBody>
                    <a:bodyPr/>
                    <a:lstStyle/>
                    <a:p>
                      <a:pPr marL="0" marR="0" algn="ctr">
                        <a:lnSpc>
                          <a:spcPct val="115000"/>
                        </a:lnSpc>
                        <a:spcBef>
                          <a:spcPts val="0"/>
                        </a:spcBef>
                        <a:spcAft>
                          <a:spcPts val="0"/>
                        </a:spcAft>
                      </a:pPr>
                      <a:r>
                        <a:rPr lang="en-US" sz="1800" dirty="0">
                          <a:effectLst/>
                          <a:latin typeface="+mn-lt"/>
                        </a:rPr>
                        <a:t>2,473,633</a:t>
                      </a:r>
                      <a:endParaRPr lang="en-US" sz="1800" dirty="0">
                        <a:effectLst/>
                        <a:latin typeface="+mn-lt"/>
                        <a:ea typeface="Calibri" panose="020F0502020204030204" pitchFamily="34" charset="0"/>
                        <a:cs typeface="Times New Roman" panose="02020603050405020304" pitchFamily="18" charset="0"/>
                      </a:endParaRPr>
                    </a:p>
                  </a:txBody>
                  <a:tcPr marL="72716" marR="72716" marT="0" marB="0" anchor="ctr"/>
                </a:tc>
                <a:tc>
                  <a:txBody>
                    <a:bodyPr/>
                    <a:lstStyle/>
                    <a:p>
                      <a:pPr marL="0" marR="0" algn="ctr">
                        <a:lnSpc>
                          <a:spcPct val="115000"/>
                        </a:lnSpc>
                        <a:spcBef>
                          <a:spcPts val="0"/>
                        </a:spcBef>
                        <a:spcAft>
                          <a:spcPts val="0"/>
                        </a:spcAft>
                      </a:pPr>
                      <a:r>
                        <a:rPr lang="en-US" sz="1800">
                          <a:effectLst/>
                          <a:latin typeface="+mn-lt"/>
                        </a:rPr>
                        <a:t>2,461,854</a:t>
                      </a:r>
                      <a:endParaRPr lang="en-US" sz="1800">
                        <a:effectLst/>
                        <a:latin typeface="+mn-lt"/>
                        <a:ea typeface="Calibri" panose="020F0502020204030204" pitchFamily="34" charset="0"/>
                        <a:cs typeface="Times New Roman" panose="02020603050405020304" pitchFamily="18" charset="0"/>
                      </a:endParaRPr>
                    </a:p>
                  </a:txBody>
                  <a:tcPr marL="72716" marR="72716" marT="0" marB="0" anchor="ctr"/>
                </a:tc>
                <a:tc>
                  <a:txBody>
                    <a:bodyPr/>
                    <a:lstStyle/>
                    <a:p>
                      <a:pPr marL="0" marR="0" algn="ctr">
                        <a:lnSpc>
                          <a:spcPct val="115000"/>
                        </a:lnSpc>
                        <a:spcBef>
                          <a:spcPts val="0"/>
                        </a:spcBef>
                        <a:spcAft>
                          <a:spcPts val="0"/>
                        </a:spcAft>
                      </a:pPr>
                      <a:r>
                        <a:rPr lang="en-US" sz="1800">
                          <a:effectLst/>
                          <a:latin typeface="+mn-lt"/>
                        </a:rPr>
                        <a:t>11,779</a:t>
                      </a:r>
                      <a:endParaRPr lang="en-US" sz="1800">
                        <a:effectLst/>
                        <a:latin typeface="+mn-lt"/>
                        <a:ea typeface="Calibri" panose="020F0502020204030204" pitchFamily="34" charset="0"/>
                        <a:cs typeface="Times New Roman" panose="02020603050405020304" pitchFamily="18" charset="0"/>
                      </a:endParaRPr>
                    </a:p>
                  </a:txBody>
                  <a:tcPr marL="72716" marR="72716" marT="0" marB="0" anchor="ctr"/>
                </a:tc>
                <a:tc>
                  <a:txBody>
                    <a:bodyPr/>
                    <a:lstStyle/>
                    <a:p>
                      <a:pPr marL="0" marR="0" algn="ctr">
                        <a:lnSpc>
                          <a:spcPct val="115000"/>
                        </a:lnSpc>
                        <a:spcBef>
                          <a:spcPts val="0"/>
                        </a:spcBef>
                        <a:spcAft>
                          <a:spcPts val="0"/>
                        </a:spcAft>
                      </a:pPr>
                      <a:r>
                        <a:rPr lang="en-US" sz="1800" dirty="0">
                          <a:effectLst/>
                          <a:latin typeface="+mn-lt"/>
                        </a:rPr>
                        <a:t>105,852</a:t>
                      </a:r>
                      <a:endParaRPr lang="en-US" sz="1800" dirty="0">
                        <a:effectLst/>
                        <a:latin typeface="+mn-lt"/>
                        <a:ea typeface="Calibri" panose="020F0502020204030204" pitchFamily="34" charset="0"/>
                        <a:cs typeface="Times New Roman" panose="02020603050405020304" pitchFamily="18" charset="0"/>
                      </a:endParaRPr>
                    </a:p>
                  </a:txBody>
                  <a:tcPr marL="72716" marR="72716" marT="0" marB="0" anchor="ctr"/>
                </a:tc>
                <a:tc>
                  <a:txBody>
                    <a:bodyPr/>
                    <a:lstStyle/>
                    <a:p>
                      <a:pPr marL="0" marR="0" algn="ctr">
                        <a:lnSpc>
                          <a:spcPct val="115000"/>
                        </a:lnSpc>
                        <a:spcBef>
                          <a:spcPts val="0"/>
                        </a:spcBef>
                        <a:spcAft>
                          <a:spcPts val="0"/>
                        </a:spcAft>
                      </a:pPr>
                      <a:r>
                        <a:rPr lang="en-US" sz="1800">
                          <a:effectLst/>
                          <a:latin typeface="+mn-lt"/>
                        </a:rPr>
                        <a:t>73,038</a:t>
                      </a:r>
                      <a:endParaRPr lang="en-US" sz="1800">
                        <a:effectLst/>
                        <a:latin typeface="+mn-lt"/>
                        <a:ea typeface="Calibri" panose="020F0502020204030204" pitchFamily="34" charset="0"/>
                        <a:cs typeface="Times New Roman" panose="02020603050405020304" pitchFamily="18" charset="0"/>
                      </a:endParaRPr>
                    </a:p>
                  </a:txBody>
                  <a:tcPr marL="72716" marR="72716" marT="0" marB="0" anchor="ctr"/>
                </a:tc>
                <a:tc>
                  <a:txBody>
                    <a:bodyPr/>
                    <a:lstStyle/>
                    <a:p>
                      <a:pPr marL="0" marR="0" algn="ctr">
                        <a:lnSpc>
                          <a:spcPct val="115000"/>
                        </a:lnSpc>
                        <a:spcBef>
                          <a:spcPts val="0"/>
                        </a:spcBef>
                        <a:spcAft>
                          <a:spcPts val="0"/>
                        </a:spcAft>
                      </a:pPr>
                      <a:r>
                        <a:rPr lang="en-US" sz="1800">
                          <a:effectLst/>
                          <a:latin typeface="+mn-lt"/>
                        </a:rPr>
                        <a:t>69%</a:t>
                      </a:r>
                      <a:endParaRPr lang="en-US" sz="1800">
                        <a:effectLst/>
                        <a:latin typeface="+mn-lt"/>
                        <a:ea typeface="Calibri" panose="020F0502020204030204" pitchFamily="34" charset="0"/>
                        <a:cs typeface="Times New Roman" panose="02020603050405020304" pitchFamily="18" charset="0"/>
                      </a:endParaRPr>
                    </a:p>
                  </a:txBody>
                  <a:tcPr marL="72716" marR="72716" marT="0" marB="0" anchor="ctr"/>
                </a:tc>
                <a:tc>
                  <a:txBody>
                    <a:bodyPr/>
                    <a:lstStyle/>
                    <a:p>
                      <a:pPr marL="0" marR="0" algn="ctr">
                        <a:lnSpc>
                          <a:spcPct val="115000"/>
                        </a:lnSpc>
                        <a:spcBef>
                          <a:spcPts val="0"/>
                        </a:spcBef>
                        <a:spcAft>
                          <a:spcPts val="0"/>
                        </a:spcAft>
                      </a:pPr>
                      <a:r>
                        <a:rPr lang="en-US" sz="1800">
                          <a:effectLst/>
                          <a:latin typeface="+mn-lt"/>
                        </a:rPr>
                        <a:t>28%</a:t>
                      </a:r>
                      <a:endParaRPr lang="en-US" sz="1800">
                        <a:effectLst/>
                        <a:latin typeface="+mn-lt"/>
                        <a:ea typeface="Calibri" panose="020F0502020204030204" pitchFamily="34" charset="0"/>
                        <a:cs typeface="Times New Roman" panose="02020603050405020304" pitchFamily="18" charset="0"/>
                      </a:endParaRPr>
                    </a:p>
                  </a:txBody>
                  <a:tcPr marL="72716" marR="72716" marT="0" marB="0" anchor="ctr"/>
                </a:tc>
                <a:extLst>
                  <a:ext uri="{0D108BD9-81ED-4DB2-BD59-A6C34878D82A}">
                    <a16:rowId xmlns:a16="http://schemas.microsoft.com/office/drawing/2014/main" val="3058180860"/>
                  </a:ext>
                </a:extLst>
              </a:tr>
              <a:tr h="427805">
                <a:tc>
                  <a:txBody>
                    <a:bodyPr/>
                    <a:lstStyle/>
                    <a:p>
                      <a:pPr marL="0" marR="0" algn="ctr">
                        <a:lnSpc>
                          <a:spcPct val="115000"/>
                        </a:lnSpc>
                        <a:spcBef>
                          <a:spcPts val="0"/>
                        </a:spcBef>
                        <a:spcAft>
                          <a:spcPts val="0"/>
                        </a:spcAft>
                      </a:pPr>
                      <a:r>
                        <a:rPr lang="en-US" sz="1600">
                          <a:effectLst/>
                        </a:rPr>
                        <a:t>Michigan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2716" marR="72716" marT="0" marB="0" anchor="ctr"/>
                </a:tc>
                <a:tc>
                  <a:txBody>
                    <a:bodyPr/>
                    <a:lstStyle/>
                    <a:p>
                      <a:pPr marL="0" marR="0" algn="ctr">
                        <a:lnSpc>
                          <a:spcPct val="115000"/>
                        </a:lnSpc>
                        <a:spcBef>
                          <a:spcPts val="0"/>
                        </a:spcBef>
                        <a:spcAft>
                          <a:spcPts val="0"/>
                        </a:spcAft>
                      </a:pPr>
                      <a:r>
                        <a:rPr lang="en-US" sz="1800" dirty="0">
                          <a:effectLst/>
                          <a:latin typeface="+mn-lt"/>
                        </a:rPr>
                        <a:t>16</a:t>
                      </a:r>
                      <a:endParaRPr lang="en-US" sz="1800" dirty="0">
                        <a:effectLst/>
                        <a:latin typeface="+mn-lt"/>
                        <a:ea typeface="Calibri" panose="020F0502020204030204" pitchFamily="34" charset="0"/>
                        <a:cs typeface="Times New Roman" panose="02020603050405020304" pitchFamily="18" charset="0"/>
                      </a:endParaRPr>
                    </a:p>
                  </a:txBody>
                  <a:tcPr marL="72716" marR="72716" marT="0" marB="0" anchor="ctr"/>
                </a:tc>
                <a:tc>
                  <a:txBody>
                    <a:bodyPr/>
                    <a:lstStyle/>
                    <a:p>
                      <a:pPr marL="0" marR="0" algn="ctr">
                        <a:lnSpc>
                          <a:spcPct val="115000"/>
                        </a:lnSpc>
                        <a:spcBef>
                          <a:spcPts val="0"/>
                        </a:spcBef>
                        <a:spcAft>
                          <a:spcPts val="0"/>
                        </a:spcAft>
                      </a:pPr>
                      <a:r>
                        <a:rPr lang="en-US" sz="1800" dirty="0">
                          <a:effectLst/>
                          <a:latin typeface="+mn-lt"/>
                        </a:rPr>
                        <a:t>2,804,040</a:t>
                      </a:r>
                      <a:endParaRPr lang="en-US" sz="1800" dirty="0">
                        <a:effectLst/>
                        <a:latin typeface="+mn-lt"/>
                        <a:ea typeface="Calibri" panose="020F0502020204030204" pitchFamily="34" charset="0"/>
                        <a:cs typeface="Times New Roman" panose="02020603050405020304" pitchFamily="18" charset="0"/>
                      </a:endParaRPr>
                    </a:p>
                  </a:txBody>
                  <a:tcPr marL="72716" marR="72716" marT="0" marB="0" anchor="ctr"/>
                </a:tc>
                <a:tc>
                  <a:txBody>
                    <a:bodyPr/>
                    <a:lstStyle/>
                    <a:p>
                      <a:pPr marL="0" marR="0" algn="ctr">
                        <a:lnSpc>
                          <a:spcPct val="115000"/>
                        </a:lnSpc>
                        <a:spcBef>
                          <a:spcPts val="0"/>
                        </a:spcBef>
                        <a:spcAft>
                          <a:spcPts val="0"/>
                        </a:spcAft>
                      </a:pPr>
                      <a:r>
                        <a:rPr lang="en-US" sz="1800">
                          <a:effectLst/>
                          <a:latin typeface="+mn-lt"/>
                        </a:rPr>
                        <a:t>2,649,852</a:t>
                      </a:r>
                      <a:endParaRPr lang="en-US" sz="1800">
                        <a:effectLst/>
                        <a:latin typeface="+mn-lt"/>
                        <a:ea typeface="Calibri" panose="020F0502020204030204" pitchFamily="34" charset="0"/>
                        <a:cs typeface="Times New Roman" panose="02020603050405020304" pitchFamily="18" charset="0"/>
                      </a:endParaRPr>
                    </a:p>
                  </a:txBody>
                  <a:tcPr marL="72716" marR="72716" marT="0" marB="0" anchor="ctr"/>
                </a:tc>
                <a:tc>
                  <a:txBody>
                    <a:bodyPr/>
                    <a:lstStyle/>
                    <a:p>
                      <a:pPr marL="0" marR="0" algn="ctr">
                        <a:lnSpc>
                          <a:spcPct val="115000"/>
                        </a:lnSpc>
                        <a:spcBef>
                          <a:spcPts val="0"/>
                        </a:spcBef>
                        <a:spcAft>
                          <a:spcPts val="0"/>
                        </a:spcAft>
                      </a:pPr>
                      <a:r>
                        <a:rPr lang="en-US" sz="1800">
                          <a:effectLst/>
                          <a:latin typeface="+mn-lt"/>
                        </a:rPr>
                        <a:t>154,188</a:t>
                      </a:r>
                      <a:endParaRPr lang="en-US" sz="1800">
                        <a:effectLst/>
                        <a:latin typeface="+mn-lt"/>
                        <a:ea typeface="Calibri" panose="020F0502020204030204" pitchFamily="34" charset="0"/>
                        <a:cs typeface="Times New Roman" panose="02020603050405020304" pitchFamily="18" charset="0"/>
                      </a:endParaRPr>
                    </a:p>
                  </a:txBody>
                  <a:tcPr marL="72716" marR="72716" marT="0" marB="0" anchor="ctr"/>
                </a:tc>
                <a:tc>
                  <a:txBody>
                    <a:bodyPr/>
                    <a:lstStyle/>
                    <a:p>
                      <a:pPr marL="0" marR="0" algn="ctr">
                        <a:lnSpc>
                          <a:spcPct val="115000"/>
                        </a:lnSpc>
                        <a:spcBef>
                          <a:spcPts val="0"/>
                        </a:spcBef>
                        <a:spcAft>
                          <a:spcPts val="0"/>
                        </a:spcAft>
                      </a:pPr>
                      <a:r>
                        <a:rPr lang="en-US" sz="1800">
                          <a:effectLst/>
                          <a:latin typeface="+mn-lt"/>
                        </a:rPr>
                        <a:t>112,698</a:t>
                      </a:r>
                      <a:endParaRPr lang="en-US" sz="1800">
                        <a:effectLst/>
                        <a:latin typeface="+mn-lt"/>
                        <a:ea typeface="Calibri" panose="020F0502020204030204" pitchFamily="34" charset="0"/>
                        <a:cs typeface="Times New Roman" panose="02020603050405020304" pitchFamily="18" charset="0"/>
                      </a:endParaRPr>
                    </a:p>
                  </a:txBody>
                  <a:tcPr marL="72716" marR="72716" marT="0" marB="0" anchor="ctr"/>
                </a:tc>
                <a:tc>
                  <a:txBody>
                    <a:bodyPr/>
                    <a:lstStyle/>
                    <a:p>
                      <a:pPr marL="0" marR="0" algn="ctr">
                        <a:lnSpc>
                          <a:spcPct val="115000"/>
                        </a:lnSpc>
                        <a:spcBef>
                          <a:spcPts val="0"/>
                        </a:spcBef>
                        <a:spcAft>
                          <a:spcPts val="0"/>
                        </a:spcAft>
                      </a:pPr>
                      <a:r>
                        <a:rPr lang="en-US" sz="1800" kern="1200" dirty="0">
                          <a:solidFill>
                            <a:schemeClr val="dk1"/>
                          </a:solidFill>
                          <a:effectLst/>
                          <a:latin typeface="+mn-lt"/>
                          <a:ea typeface="+mn-ea"/>
                          <a:cs typeface="+mn-cs"/>
                        </a:rPr>
                        <a:t>140,250</a:t>
                      </a:r>
                      <a:endParaRPr lang="en-US" sz="1800" dirty="0">
                        <a:effectLst/>
                        <a:latin typeface="+mn-lt"/>
                        <a:ea typeface="Calibri" panose="020F0502020204030204" pitchFamily="34" charset="0"/>
                        <a:cs typeface="Times New Roman" panose="02020603050405020304" pitchFamily="18" charset="0"/>
                      </a:endParaRPr>
                    </a:p>
                  </a:txBody>
                  <a:tcPr marL="72716" marR="72716" marT="0" marB="0" anchor="ctr"/>
                </a:tc>
                <a:tc>
                  <a:txBody>
                    <a:bodyPr/>
                    <a:lstStyle/>
                    <a:p>
                      <a:pPr marL="0" marR="0" algn="ctr">
                        <a:lnSpc>
                          <a:spcPct val="115000"/>
                        </a:lnSpc>
                        <a:spcBef>
                          <a:spcPts val="0"/>
                        </a:spcBef>
                        <a:spcAft>
                          <a:spcPts val="0"/>
                        </a:spcAft>
                      </a:pPr>
                      <a:r>
                        <a:rPr lang="en-US" sz="1800" dirty="0">
                          <a:effectLst/>
                          <a:latin typeface="+mn-lt"/>
                        </a:rPr>
                        <a:t>76%</a:t>
                      </a:r>
                      <a:endParaRPr lang="en-US" sz="1800" dirty="0">
                        <a:effectLst/>
                        <a:latin typeface="+mn-lt"/>
                        <a:ea typeface="Calibri" panose="020F0502020204030204" pitchFamily="34" charset="0"/>
                        <a:cs typeface="Times New Roman" panose="02020603050405020304" pitchFamily="18" charset="0"/>
                      </a:endParaRPr>
                    </a:p>
                  </a:txBody>
                  <a:tcPr marL="72716" marR="72716" marT="0" marB="0" anchor="ctr"/>
                </a:tc>
                <a:tc>
                  <a:txBody>
                    <a:bodyPr/>
                    <a:lstStyle/>
                    <a:p>
                      <a:pPr marL="0" marR="0" algn="ctr">
                        <a:lnSpc>
                          <a:spcPct val="115000"/>
                        </a:lnSpc>
                        <a:spcBef>
                          <a:spcPts val="0"/>
                        </a:spcBef>
                        <a:spcAft>
                          <a:spcPts val="0"/>
                        </a:spcAft>
                      </a:pPr>
                      <a:r>
                        <a:rPr lang="en-US" sz="1800">
                          <a:effectLst/>
                          <a:latin typeface="+mn-lt"/>
                        </a:rPr>
                        <a:t>22%</a:t>
                      </a:r>
                      <a:endParaRPr lang="en-US" sz="1800">
                        <a:effectLst/>
                        <a:latin typeface="+mn-lt"/>
                        <a:ea typeface="Calibri" panose="020F0502020204030204" pitchFamily="34" charset="0"/>
                        <a:cs typeface="Times New Roman" panose="02020603050405020304" pitchFamily="18" charset="0"/>
                      </a:endParaRPr>
                    </a:p>
                  </a:txBody>
                  <a:tcPr marL="72716" marR="72716" marT="0" marB="0" anchor="ctr"/>
                </a:tc>
                <a:extLst>
                  <a:ext uri="{0D108BD9-81ED-4DB2-BD59-A6C34878D82A}">
                    <a16:rowId xmlns:a16="http://schemas.microsoft.com/office/drawing/2014/main" val="1464713604"/>
                  </a:ext>
                </a:extLst>
              </a:tr>
              <a:tr h="427805">
                <a:tc>
                  <a:txBody>
                    <a:bodyPr/>
                    <a:lstStyle/>
                    <a:p>
                      <a:pPr marL="0" marR="0" algn="ctr">
                        <a:lnSpc>
                          <a:spcPct val="115000"/>
                        </a:lnSpc>
                        <a:spcBef>
                          <a:spcPts val="0"/>
                        </a:spcBef>
                        <a:spcAft>
                          <a:spcPts val="0"/>
                        </a:spcAft>
                      </a:pPr>
                      <a:r>
                        <a:rPr lang="en-US" sz="1600">
                          <a:effectLst/>
                        </a:rPr>
                        <a:t>Pennsylvania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2716" marR="72716" marT="0" marB="0" anchor="ctr"/>
                </a:tc>
                <a:tc>
                  <a:txBody>
                    <a:bodyPr/>
                    <a:lstStyle/>
                    <a:p>
                      <a:pPr marL="0" marR="0" algn="ctr">
                        <a:lnSpc>
                          <a:spcPct val="115000"/>
                        </a:lnSpc>
                        <a:spcBef>
                          <a:spcPts val="0"/>
                        </a:spcBef>
                        <a:spcAft>
                          <a:spcPts val="0"/>
                        </a:spcAft>
                      </a:pPr>
                      <a:r>
                        <a:rPr lang="en-US" sz="1800" dirty="0">
                          <a:effectLst/>
                          <a:latin typeface="+mn-lt"/>
                        </a:rPr>
                        <a:t>20</a:t>
                      </a:r>
                      <a:endParaRPr lang="en-US" sz="1800" dirty="0">
                        <a:effectLst/>
                        <a:latin typeface="+mn-lt"/>
                        <a:ea typeface="Calibri" panose="020F0502020204030204" pitchFamily="34" charset="0"/>
                        <a:cs typeface="Times New Roman" panose="02020603050405020304" pitchFamily="18" charset="0"/>
                      </a:endParaRPr>
                    </a:p>
                  </a:txBody>
                  <a:tcPr marL="72716" marR="72716" marT="0" marB="0" anchor="ctr"/>
                </a:tc>
                <a:tc>
                  <a:txBody>
                    <a:bodyPr/>
                    <a:lstStyle/>
                    <a:p>
                      <a:pPr marL="0" marR="0" algn="ctr">
                        <a:lnSpc>
                          <a:spcPct val="115000"/>
                        </a:lnSpc>
                        <a:spcBef>
                          <a:spcPts val="0"/>
                        </a:spcBef>
                        <a:spcAft>
                          <a:spcPts val="0"/>
                        </a:spcAft>
                      </a:pPr>
                      <a:r>
                        <a:rPr lang="en-US" sz="1800" dirty="0">
                          <a:effectLst/>
                          <a:latin typeface="+mn-lt"/>
                        </a:rPr>
                        <a:t>3,459,923</a:t>
                      </a:r>
                      <a:endParaRPr lang="en-US" sz="1800" dirty="0">
                        <a:effectLst/>
                        <a:latin typeface="+mn-lt"/>
                        <a:ea typeface="Calibri" panose="020F0502020204030204" pitchFamily="34" charset="0"/>
                        <a:cs typeface="Times New Roman" panose="02020603050405020304" pitchFamily="18" charset="0"/>
                      </a:endParaRPr>
                    </a:p>
                  </a:txBody>
                  <a:tcPr marL="72716" marR="72716" marT="0" marB="0" anchor="ctr"/>
                </a:tc>
                <a:tc>
                  <a:txBody>
                    <a:bodyPr/>
                    <a:lstStyle/>
                    <a:p>
                      <a:pPr marL="0" marR="0" algn="ctr">
                        <a:lnSpc>
                          <a:spcPct val="115000"/>
                        </a:lnSpc>
                        <a:spcBef>
                          <a:spcPts val="0"/>
                        </a:spcBef>
                        <a:spcAft>
                          <a:spcPts val="0"/>
                        </a:spcAft>
                      </a:pPr>
                      <a:r>
                        <a:rPr lang="en-US" sz="1800">
                          <a:effectLst/>
                          <a:latin typeface="+mn-lt"/>
                        </a:rPr>
                        <a:t>3,378,263</a:t>
                      </a:r>
                      <a:endParaRPr lang="en-US" sz="1800">
                        <a:effectLst/>
                        <a:latin typeface="+mn-lt"/>
                        <a:ea typeface="Calibri" panose="020F0502020204030204" pitchFamily="34" charset="0"/>
                        <a:cs typeface="Times New Roman" panose="02020603050405020304" pitchFamily="18" charset="0"/>
                      </a:endParaRPr>
                    </a:p>
                  </a:txBody>
                  <a:tcPr marL="72716" marR="72716" marT="0" marB="0" anchor="ctr"/>
                </a:tc>
                <a:tc>
                  <a:txBody>
                    <a:bodyPr/>
                    <a:lstStyle/>
                    <a:p>
                      <a:pPr marL="0" marR="0" algn="ctr">
                        <a:lnSpc>
                          <a:spcPct val="115000"/>
                        </a:lnSpc>
                        <a:spcBef>
                          <a:spcPts val="0"/>
                        </a:spcBef>
                        <a:spcAft>
                          <a:spcPts val="0"/>
                        </a:spcAft>
                      </a:pPr>
                      <a:r>
                        <a:rPr lang="en-US" sz="1800">
                          <a:effectLst/>
                          <a:latin typeface="+mn-lt"/>
                        </a:rPr>
                        <a:t>81,660</a:t>
                      </a:r>
                      <a:endParaRPr lang="en-US" sz="1800">
                        <a:effectLst/>
                        <a:latin typeface="+mn-lt"/>
                        <a:ea typeface="Calibri" panose="020F0502020204030204" pitchFamily="34" charset="0"/>
                        <a:cs typeface="Times New Roman" panose="02020603050405020304" pitchFamily="18" charset="0"/>
                      </a:endParaRPr>
                    </a:p>
                  </a:txBody>
                  <a:tcPr marL="72716" marR="72716" marT="0" marB="0" anchor="ctr"/>
                </a:tc>
                <a:tc>
                  <a:txBody>
                    <a:bodyPr/>
                    <a:lstStyle/>
                    <a:p>
                      <a:pPr marL="0" marR="0" algn="ctr">
                        <a:lnSpc>
                          <a:spcPct val="115000"/>
                        </a:lnSpc>
                        <a:spcBef>
                          <a:spcPts val="0"/>
                        </a:spcBef>
                        <a:spcAft>
                          <a:spcPts val="0"/>
                        </a:spcAft>
                      </a:pPr>
                      <a:r>
                        <a:rPr lang="en-US" sz="1800">
                          <a:effectLst/>
                          <a:latin typeface="+mn-lt"/>
                        </a:rPr>
                        <a:t>237,367</a:t>
                      </a:r>
                      <a:endParaRPr lang="en-US" sz="1800">
                        <a:effectLst/>
                        <a:latin typeface="+mn-lt"/>
                        <a:ea typeface="Calibri" panose="020F0502020204030204" pitchFamily="34" charset="0"/>
                        <a:cs typeface="Times New Roman" panose="02020603050405020304" pitchFamily="18" charset="0"/>
                      </a:endParaRPr>
                    </a:p>
                  </a:txBody>
                  <a:tcPr marL="72716" marR="72716" marT="0" marB="0" anchor="ctr"/>
                </a:tc>
                <a:tc>
                  <a:txBody>
                    <a:bodyPr/>
                    <a:lstStyle/>
                    <a:p>
                      <a:pPr marL="0" marR="0" algn="ctr">
                        <a:lnSpc>
                          <a:spcPct val="115000"/>
                        </a:lnSpc>
                        <a:spcBef>
                          <a:spcPts val="0"/>
                        </a:spcBef>
                        <a:spcAft>
                          <a:spcPts val="0"/>
                        </a:spcAft>
                      </a:pPr>
                      <a:r>
                        <a:rPr lang="en-US" sz="1800">
                          <a:effectLst/>
                          <a:latin typeface="+mn-lt"/>
                        </a:rPr>
                        <a:t>263,783</a:t>
                      </a:r>
                      <a:endParaRPr lang="en-US" sz="1800">
                        <a:effectLst/>
                        <a:latin typeface="+mn-lt"/>
                        <a:ea typeface="Calibri" panose="020F0502020204030204" pitchFamily="34" charset="0"/>
                        <a:cs typeface="Times New Roman" panose="02020603050405020304" pitchFamily="18" charset="0"/>
                      </a:endParaRPr>
                    </a:p>
                  </a:txBody>
                  <a:tcPr marL="72716" marR="72716" marT="0" marB="0" anchor="ctr"/>
                </a:tc>
                <a:tc>
                  <a:txBody>
                    <a:bodyPr/>
                    <a:lstStyle/>
                    <a:p>
                      <a:pPr marL="0" marR="0" algn="ctr">
                        <a:lnSpc>
                          <a:spcPct val="115000"/>
                        </a:lnSpc>
                        <a:spcBef>
                          <a:spcPts val="0"/>
                        </a:spcBef>
                        <a:spcAft>
                          <a:spcPts val="0"/>
                        </a:spcAft>
                      </a:pPr>
                      <a:r>
                        <a:rPr lang="en-US" sz="1800">
                          <a:effectLst/>
                          <a:latin typeface="+mn-lt"/>
                        </a:rPr>
                        <a:t>69%</a:t>
                      </a:r>
                      <a:endParaRPr lang="en-US" sz="1800">
                        <a:effectLst/>
                        <a:latin typeface="+mn-lt"/>
                        <a:ea typeface="Calibri" panose="020F0502020204030204" pitchFamily="34" charset="0"/>
                        <a:cs typeface="Times New Roman" panose="02020603050405020304" pitchFamily="18" charset="0"/>
                      </a:endParaRPr>
                    </a:p>
                  </a:txBody>
                  <a:tcPr marL="72716" marR="72716" marT="0" marB="0" anchor="ctr"/>
                </a:tc>
                <a:tc>
                  <a:txBody>
                    <a:bodyPr/>
                    <a:lstStyle/>
                    <a:p>
                      <a:pPr marL="0" marR="0" algn="ctr">
                        <a:lnSpc>
                          <a:spcPct val="115000"/>
                        </a:lnSpc>
                        <a:spcBef>
                          <a:spcPts val="0"/>
                        </a:spcBef>
                        <a:spcAft>
                          <a:spcPts val="0"/>
                        </a:spcAft>
                      </a:pPr>
                      <a:r>
                        <a:rPr lang="en-US" sz="1800">
                          <a:effectLst/>
                          <a:latin typeface="+mn-lt"/>
                        </a:rPr>
                        <a:t>26%</a:t>
                      </a:r>
                      <a:endParaRPr lang="en-US" sz="1800">
                        <a:effectLst/>
                        <a:latin typeface="+mn-lt"/>
                        <a:ea typeface="Calibri" panose="020F0502020204030204" pitchFamily="34" charset="0"/>
                        <a:cs typeface="Times New Roman" panose="02020603050405020304" pitchFamily="18" charset="0"/>
                      </a:endParaRPr>
                    </a:p>
                  </a:txBody>
                  <a:tcPr marL="72716" marR="72716" marT="0" marB="0" anchor="ctr"/>
                </a:tc>
                <a:extLst>
                  <a:ext uri="{0D108BD9-81ED-4DB2-BD59-A6C34878D82A}">
                    <a16:rowId xmlns:a16="http://schemas.microsoft.com/office/drawing/2014/main" val="2502032312"/>
                  </a:ext>
                </a:extLst>
              </a:tr>
              <a:tr h="427805">
                <a:tc>
                  <a:txBody>
                    <a:bodyPr/>
                    <a:lstStyle/>
                    <a:p>
                      <a:pPr marL="0" marR="0" algn="ctr">
                        <a:lnSpc>
                          <a:spcPct val="115000"/>
                        </a:lnSpc>
                        <a:spcBef>
                          <a:spcPts val="0"/>
                        </a:spcBef>
                        <a:spcAft>
                          <a:spcPts val="0"/>
                        </a:spcAft>
                      </a:pPr>
                      <a:r>
                        <a:rPr lang="en-US" sz="1600">
                          <a:effectLst/>
                        </a:rPr>
                        <a:t>Wisconsin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2716" marR="72716" marT="0" marB="0" anchor="ctr"/>
                </a:tc>
                <a:tc>
                  <a:txBody>
                    <a:bodyPr/>
                    <a:lstStyle/>
                    <a:p>
                      <a:pPr marL="0" marR="0" algn="ctr">
                        <a:lnSpc>
                          <a:spcPct val="115000"/>
                        </a:lnSpc>
                        <a:spcBef>
                          <a:spcPts val="0"/>
                        </a:spcBef>
                        <a:spcAft>
                          <a:spcPts val="0"/>
                        </a:spcAft>
                      </a:pPr>
                      <a:r>
                        <a:rPr lang="en-US" sz="1800">
                          <a:effectLst/>
                          <a:latin typeface="+mn-lt"/>
                        </a:rPr>
                        <a:t>10</a:t>
                      </a:r>
                      <a:endParaRPr lang="en-US" sz="1800">
                        <a:effectLst/>
                        <a:latin typeface="+mn-lt"/>
                        <a:ea typeface="Calibri" panose="020F0502020204030204" pitchFamily="34" charset="0"/>
                        <a:cs typeface="Times New Roman" panose="02020603050405020304" pitchFamily="18" charset="0"/>
                      </a:endParaRPr>
                    </a:p>
                  </a:txBody>
                  <a:tcPr marL="72716" marR="72716" marT="0" marB="0" anchor="ctr"/>
                </a:tc>
                <a:tc>
                  <a:txBody>
                    <a:bodyPr/>
                    <a:lstStyle/>
                    <a:p>
                      <a:pPr marL="0" marR="0" algn="ctr">
                        <a:lnSpc>
                          <a:spcPct val="115000"/>
                        </a:lnSpc>
                        <a:spcBef>
                          <a:spcPts val="0"/>
                        </a:spcBef>
                        <a:spcAft>
                          <a:spcPts val="0"/>
                        </a:spcAft>
                      </a:pPr>
                      <a:r>
                        <a:rPr lang="en-US" sz="1800" dirty="0">
                          <a:effectLst/>
                          <a:latin typeface="+mn-lt"/>
                        </a:rPr>
                        <a:t>1,630,866</a:t>
                      </a:r>
                      <a:endParaRPr lang="en-US" sz="1800" dirty="0">
                        <a:effectLst/>
                        <a:latin typeface="+mn-lt"/>
                        <a:ea typeface="Calibri" panose="020F0502020204030204" pitchFamily="34" charset="0"/>
                        <a:cs typeface="Times New Roman" panose="02020603050405020304" pitchFamily="18" charset="0"/>
                      </a:endParaRPr>
                    </a:p>
                  </a:txBody>
                  <a:tcPr marL="72716" marR="72716" marT="0" marB="0" anchor="ctr"/>
                </a:tc>
                <a:tc>
                  <a:txBody>
                    <a:bodyPr/>
                    <a:lstStyle/>
                    <a:p>
                      <a:pPr marL="0" marR="0" algn="ctr">
                        <a:lnSpc>
                          <a:spcPct val="115000"/>
                        </a:lnSpc>
                        <a:spcBef>
                          <a:spcPts val="0"/>
                        </a:spcBef>
                        <a:spcAft>
                          <a:spcPts val="0"/>
                        </a:spcAft>
                      </a:pPr>
                      <a:r>
                        <a:rPr lang="en-US" sz="1800" dirty="0">
                          <a:effectLst/>
                          <a:latin typeface="+mn-lt"/>
                        </a:rPr>
                        <a:t>1,610,184</a:t>
                      </a:r>
                      <a:endParaRPr lang="en-US" sz="1800" dirty="0">
                        <a:effectLst/>
                        <a:latin typeface="+mn-lt"/>
                        <a:ea typeface="Calibri" panose="020F0502020204030204" pitchFamily="34" charset="0"/>
                        <a:cs typeface="Times New Roman" panose="02020603050405020304" pitchFamily="18" charset="0"/>
                      </a:endParaRPr>
                    </a:p>
                  </a:txBody>
                  <a:tcPr marL="72716" marR="72716" marT="0" marB="0" anchor="ctr"/>
                </a:tc>
                <a:tc>
                  <a:txBody>
                    <a:bodyPr/>
                    <a:lstStyle/>
                    <a:p>
                      <a:pPr marL="0" marR="0" algn="ctr">
                        <a:lnSpc>
                          <a:spcPct val="115000"/>
                        </a:lnSpc>
                        <a:spcBef>
                          <a:spcPts val="0"/>
                        </a:spcBef>
                        <a:spcAft>
                          <a:spcPts val="0"/>
                        </a:spcAft>
                      </a:pPr>
                      <a:r>
                        <a:rPr lang="en-US" sz="1800" dirty="0">
                          <a:effectLst/>
                          <a:latin typeface="+mn-lt"/>
                        </a:rPr>
                        <a:t>20,682</a:t>
                      </a:r>
                      <a:endParaRPr lang="en-US" sz="1800" dirty="0">
                        <a:effectLst/>
                        <a:latin typeface="+mn-lt"/>
                        <a:ea typeface="Calibri" panose="020F0502020204030204" pitchFamily="34" charset="0"/>
                        <a:cs typeface="Times New Roman" panose="02020603050405020304" pitchFamily="18" charset="0"/>
                      </a:endParaRPr>
                    </a:p>
                  </a:txBody>
                  <a:tcPr marL="72716" marR="72716" marT="0" marB="0" anchor="ctr"/>
                </a:tc>
                <a:tc>
                  <a:txBody>
                    <a:bodyPr/>
                    <a:lstStyle/>
                    <a:p>
                      <a:pPr marL="0" marR="0" algn="ctr">
                        <a:lnSpc>
                          <a:spcPct val="115000"/>
                        </a:lnSpc>
                        <a:spcBef>
                          <a:spcPts val="0"/>
                        </a:spcBef>
                        <a:spcAft>
                          <a:spcPts val="0"/>
                        </a:spcAft>
                      </a:pPr>
                      <a:r>
                        <a:rPr lang="en-US" sz="1800" dirty="0">
                          <a:effectLst/>
                          <a:latin typeface="+mn-lt"/>
                        </a:rPr>
                        <a:t>57,645</a:t>
                      </a:r>
                      <a:endParaRPr lang="en-US" sz="1800" dirty="0">
                        <a:effectLst/>
                        <a:latin typeface="+mn-lt"/>
                        <a:ea typeface="Calibri" panose="020F0502020204030204" pitchFamily="34" charset="0"/>
                        <a:cs typeface="Times New Roman" panose="02020603050405020304" pitchFamily="18" charset="0"/>
                      </a:endParaRPr>
                    </a:p>
                  </a:txBody>
                  <a:tcPr marL="72716" marR="72716" marT="0" marB="0" anchor="ctr"/>
                </a:tc>
                <a:tc>
                  <a:txBody>
                    <a:bodyPr/>
                    <a:lstStyle/>
                    <a:p>
                      <a:pPr marL="0" marR="0" algn="ctr">
                        <a:lnSpc>
                          <a:spcPct val="115000"/>
                        </a:lnSpc>
                        <a:spcBef>
                          <a:spcPts val="0"/>
                        </a:spcBef>
                        <a:spcAft>
                          <a:spcPts val="0"/>
                        </a:spcAft>
                      </a:pPr>
                      <a:r>
                        <a:rPr lang="en-US" sz="1800" dirty="0">
                          <a:effectLst/>
                          <a:latin typeface="+mn-lt"/>
                        </a:rPr>
                        <a:t>40,356</a:t>
                      </a:r>
                      <a:endParaRPr lang="en-US" sz="1800" dirty="0">
                        <a:effectLst/>
                        <a:latin typeface="+mn-lt"/>
                        <a:ea typeface="Calibri" panose="020F0502020204030204" pitchFamily="34" charset="0"/>
                        <a:cs typeface="Times New Roman" panose="02020603050405020304" pitchFamily="18" charset="0"/>
                      </a:endParaRPr>
                    </a:p>
                  </a:txBody>
                  <a:tcPr marL="72716" marR="72716" marT="0" marB="0" anchor="ctr"/>
                </a:tc>
                <a:tc>
                  <a:txBody>
                    <a:bodyPr/>
                    <a:lstStyle/>
                    <a:p>
                      <a:pPr marL="0" marR="0" algn="ctr">
                        <a:lnSpc>
                          <a:spcPct val="115000"/>
                        </a:lnSpc>
                        <a:spcBef>
                          <a:spcPts val="0"/>
                        </a:spcBef>
                        <a:spcAft>
                          <a:spcPts val="0"/>
                        </a:spcAft>
                      </a:pPr>
                      <a:r>
                        <a:rPr lang="en-US" sz="1800">
                          <a:effectLst/>
                          <a:latin typeface="+mn-lt"/>
                        </a:rPr>
                        <a:t>70%</a:t>
                      </a:r>
                      <a:endParaRPr lang="en-US" sz="1800">
                        <a:effectLst/>
                        <a:latin typeface="+mn-lt"/>
                        <a:ea typeface="Calibri" panose="020F0502020204030204" pitchFamily="34" charset="0"/>
                        <a:cs typeface="Times New Roman" panose="02020603050405020304" pitchFamily="18" charset="0"/>
                      </a:endParaRPr>
                    </a:p>
                  </a:txBody>
                  <a:tcPr marL="72716" marR="72716" marT="0" marB="0" anchor="ctr"/>
                </a:tc>
                <a:tc>
                  <a:txBody>
                    <a:bodyPr/>
                    <a:lstStyle/>
                    <a:p>
                      <a:pPr marL="0" marR="0" algn="ctr">
                        <a:lnSpc>
                          <a:spcPct val="115000"/>
                        </a:lnSpc>
                        <a:spcBef>
                          <a:spcPts val="0"/>
                        </a:spcBef>
                        <a:spcAft>
                          <a:spcPts val="0"/>
                        </a:spcAft>
                      </a:pPr>
                      <a:r>
                        <a:rPr lang="en-US" sz="1800">
                          <a:effectLst/>
                          <a:latin typeface="+mn-lt"/>
                        </a:rPr>
                        <a:t>25%</a:t>
                      </a:r>
                      <a:endParaRPr lang="en-US" sz="1800">
                        <a:effectLst/>
                        <a:latin typeface="+mn-lt"/>
                        <a:ea typeface="Calibri" panose="020F0502020204030204" pitchFamily="34" charset="0"/>
                        <a:cs typeface="Times New Roman" panose="02020603050405020304" pitchFamily="18" charset="0"/>
                      </a:endParaRPr>
                    </a:p>
                  </a:txBody>
                  <a:tcPr marL="72716" marR="72716" marT="0" marB="0" anchor="ctr"/>
                </a:tc>
                <a:extLst>
                  <a:ext uri="{0D108BD9-81ED-4DB2-BD59-A6C34878D82A}">
                    <a16:rowId xmlns:a16="http://schemas.microsoft.com/office/drawing/2014/main" val="3205383400"/>
                  </a:ext>
                </a:extLst>
              </a:tr>
              <a:tr h="427805">
                <a:tc>
                  <a:txBody>
                    <a:bodyPr/>
                    <a:lstStyle/>
                    <a:p>
                      <a:pPr marL="0" marR="0" algn="ctr">
                        <a:lnSpc>
                          <a:spcPct val="115000"/>
                        </a:lnSpc>
                        <a:spcBef>
                          <a:spcPts val="0"/>
                        </a:spcBef>
                        <a:spcAft>
                          <a:spcPts val="0"/>
                        </a:spcAft>
                      </a:pPr>
                      <a:r>
                        <a:rPr lang="en-US" sz="1600">
                          <a:effectLst/>
                        </a:rPr>
                        <a:t>Totals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2716" marR="72716" marT="0" marB="0" anchor="ctr"/>
                </a:tc>
                <a:tc>
                  <a:txBody>
                    <a:bodyPr/>
                    <a:lstStyle/>
                    <a:p>
                      <a:pPr marL="0" marR="0" algn="ctr">
                        <a:lnSpc>
                          <a:spcPct val="115000"/>
                        </a:lnSpc>
                        <a:spcBef>
                          <a:spcPts val="0"/>
                        </a:spcBef>
                        <a:spcAft>
                          <a:spcPts val="0"/>
                        </a:spcAft>
                      </a:pPr>
                      <a:r>
                        <a:rPr lang="en-US" sz="1800">
                          <a:effectLst/>
                          <a:latin typeface="+mn-lt"/>
                        </a:rPr>
                        <a:t>73</a:t>
                      </a:r>
                      <a:endParaRPr lang="en-US" sz="1800">
                        <a:effectLst/>
                        <a:latin typeface="+mn-lt"/>
                        <a:ea typeface="Calibri" panose="020F0502020204030204" pitchFamily="34" charset="0"/>
                        <a:cs typeface="Times New Roman" panose="02020603050405020304" pitchFamily="18" charset="0"/>
                      </a:endParaRPr>
                    </a:p>
                  </a:txBody>
                  <a:tcPr marL="72716" marR="72716" marT="0" marB="0" anchor="ctr"/>
                </a:tc>
                <a:tc>
                  <a:txBody>
                    <a:bodyPr/>
                    <a:lstStyle/>
                    <a:p>
                      <a:pPr marL="0" marR="0" algn="ctr">
                        <a:lnSpc>
                          <a:spcPct val="115000"/>
                        </a:lnSpc>
                        <a:spcBef>
                          <a:spcPts val="0"/>
                        </a:spcBef>
                        <a:spcAft>
                          <a:spcPts val="0"/>
                        </a:spcAft>
                      </a:pPr>
                      <a:r>
                        <a:rPr lang="en-US" sz="1800" dirty="0">
                          <a:effectLst/>
                          <a:latin typeface="+mn-lt"/>
                        </a:rPr>
                        <a:t>12,040,605</a:t>
                      </a:r>
                      <a:endParaRPr lang="en-US" sz="1800" dirty="0">
                        <a:effectLst/>
                        <a:latin typeface="+mn-lt"/>
                        <a:ea typeface="Calibri" panose="020F0502020204030204" pitchFamily="34" charset="0"/>
                        <a:cs typeface="Times New Roman" panose="02020603050405020304" pitchFamily="18" charset="0"/>
                      </a:endParaRPr>
                    </a:p>
                  </a:txBody>
                  <a:tcPr marL="72716" marR="72716" marT="0" marB="0" anchor="ctr"/>
                </a:tc>
                <a:tc>
                  <a:txBody>
                    <a:bodyPr/>
                    <a:lstStyle/>
                    <a:p>
                      <a:pPr marL="0" marR="0" algn="ctr">
                        <a:lnSpc>
                          <a:spcPct val="115000"/>
                        </a:lnSpc>
                        <a:spcBef>
                          <a:spcPts val="0"/>
                        </a:spcBef>
                        <a:spcAft>
                          <a:spcPts val="0"/>
                        </a:spcAft>
                      </a:pPr>
                      <a:r>
                        <a:rPr lang="en-US" sz="1800" dirty="0">
                          <a:effectLst/>
                          <a:latin typeface="+mn-lt"/>
                        </a:rPr>
                        <a:t>11,761,839</a:t>
                      </a:r>
                      <a:endParaRPr lang="en-US" sz="1800" dirty="0">
                        <a:effectLst/>
                        <a:latin typeface="+mn-lt"/>
                        <a:ea typeface="Calibri" panose="020F0502020204030204" pitchFamily="34" charset="0"/>
                        <a:cs typeface="Times New Roman" panose="02020603050405020304" pitchFamily="18" charset="0"/>
                      </a:endParaRPr>
                    </a:p>
                  </a:txBody>
                  <a:tcPr marL="72716" marR="72716" marT="0" marB="0" anchor="ctr"/>
                </a:tc>
                <a:tc>
                  <a:txBody>
                    <a:bodyPr/>
                    <a:lstStyle/>
                    <a:p>
                      <a:pPr marL="0" marR="0" algn="ctr">
                        <a:lnSpc>
                          <a:spcPct val="115000"/>
                        </a:lnSpc>
                        <a:spcBef>
                          <a:spcPts val="0"/>
                        </a:spcBef>
                        <a:spcAft>
                          <a:spcPts val="0"/>
                        </a:spcAft>
                      </a:pPr>
                      <a:r>
                        <a:rPr lang="en-US" sz="1800" dirty="0">
                          <a:effectLst/>
                          <a:latin typeface="+mn-lt"/>
                        </a:rPr>
                        <a:t>278,766</a:t>
                      </a:r>
                      <a:endParaRPr lang="en-US" sz="1800" dirty="0">
                        <a:effectLst/>
                        <a:latin typeface="+mn-lt"/>
                        <a:ea typeface="Calibri" panose="020F0502020204030204" pitchFamily="34" charset="0"/>
                        <a:cs typeface="Times New Roman" panose="02020603050405020304" pitchFamily="18" charset="0"/>
                      </a:endParaRPr>
                    </a:p>
                  </a:txBody>
                  <a:tcPr marL="72716" marR="72716" marT="0" marB="0" anchor="ctr"/>
                </a:tc>
                <a:tc>
                  <a:txBody>
                    <a:bodyPr/>
                    <a:lstStyle/>
                    <a:p>
                      <a:pPr marL="0" marR="0" algn="ctr">
                        <a:lnSpc>
                          <a:spcPct val="115000"/>
                        </a:lnSpc>
                        <a:spcBef>
                          <a:spcPts val="0"/>
                        </a:spcBef>
                        <a:spcAft>
                          <a:spcPts val="0"/>
                        </a:spcAft>
                      </a:pPr>
                      <a:r>
                        <a:rPr lang="en-US" sz="1800" dirty="0">
                          <a:effectLst/>
                          <a:latin typeface="+mn-lt"/>
                        </a:rPr>
                        <a:t>1,359,886</a:t>
                      </a:r>
                      <a:endParaRPr lang="en-US" sz="1800" dirty="0">
                        <a:effectLst/>
                        <a:latin typeface="+mn-lt"/>
                        <a:ea typeface="Calibri" panose="020F0502020204030204" pitchFamily="34" charset="0"/>
                        <a:cs typeface="Times New Roman" panose="02020603050405020304" pitchFamily="18" charset="0"/>
                      </a:endParaRPr>
                    </a:p>
                  </a:txBody>
                  <a:tcPr marL="72716" marR="72716" marT="0" marB="0" anchor="ctr"/>
                </a:tc>
                <a:tc>
                  <a:txBody>
                    <a:bodyPr/>
                    <a:lstStyle/>
                    <a:p>
                      <a:pPr marL="0" marR="0" algn="ctr">
                        <a:lnSpc>
                          <a:spcPct val="115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1,118,317</a:t>
                      </a:r>
                    </a:p>
                  </a:txBody>
                  <a:tcPr marL="72716" marR="72716" marT="0" marB="0" anchor="ctr"/>
                </a:tc>
                <a:tc>
                  <a:txBody>
                    <a:bodyPr/>
                    <a:lstStyle/>
                    <a:p>
                      <a:pPr marL="0" marR="0" algn="ctr">
                        <a:lnSpc>
                          <a:spcPct val="115000"/>
                        </a:lnSpc>
                        <a:spcBef>
                          <a:spcPts val="0"/>
                        </a:spcBef>
                        <a:spcAft>
                          <a:spcPts val="0"/>
                        </a:spcAft>
                      </a:pPr>
                      <a:r>
                        <a:rPr lang="en-US" sz="1800" dirty="0">
                          <a:effectLst/>
                          <a:latin typeface="+mn-lt"/>
                        </a:rPr>
                        <a:t> </a:t>
                      </a:r>
                      <a:endParaRPr lang="en-US" sz="1800" dirty="0">
                        <a:effectLst/>
                        <a:latin typeface="+mn-lt"/>
                        <a:ea typeface="Calibri" panose="020F0502020204030204" pitchFamily="34" charset="0"/>
                        <a:cs typeface="Times New Roman" panose="02020603050405020304" pitchFamily="18" charset="0"/>
                      </a:endParaRPr>
                    </a:p>
                  </a:txBody>
                  <a:tcPr marL="72716" marR="72716" marT="0" marB="0" anchor="ctr"/>
                </a:tc>
                <a:tc>
                  <a:txBody>
                    <a:bodyPr/>
                    <a:lstStyle/>
                    <a:p>
                      <a:pPr marL="0" marR="0" algn="ctr">
                        <a:lnSpc>
                          <a:spcPct val="115000"/>
                        </a:lnSpc>
                        <a:spcBef>
                          <a:spcPts val="0"/>
                        </a:spcBef>
                        <a:spcAft>
                          <a:spcPts val="0"/>
                        </a:spcAft>
                      </a:pPr>
                      <a:r>
                        <a:rPr lang="en-US" sz="1800" dirty="0">
                          <a:effectLst/>
                          <a:latin typeface="+mn-lt"/>
                        </a:rPr>
                        <a:t> </a:t>
                      </a:r>
                      <a:endParaRPr lang="en-US" sz="1800" dirty="0">
                        <a:effectLst/>
                        <a:latin typeface="+mn-lt"/>
                        <a:ea typeface="Calibri" panose="020F0502020204030204" pitchFamily="34" charset="0"/>
                        <a:cs typeface="Times New Roman" panose="02020603050405020304" pitchFamily="18" charset="0"/>
                      </a:endParaRPr>
                    </a:p>
                  </a:txBody>
                  <a:tcPr marL="72716" marR="72716" marT="0" marB="0" anchor="ctr"/>
                </a:tc>
                <a:extLst>
                  <a:ext uri="{0D108BD9-81ED-4DB2-BD59-A6C34878D82A}">
                    <a16:rowId xmlns:a16="http://schemas.microsoft.com/office/drawing/2014/main" val="2451046191"/>
                  </a:ext>
                </a:extLst>
              </a:tr>
            </a:tbl>
          </a:graphicData>
        </a:graphic>
      </p:graphicFrame>
      <p:pic>
        <p:nvPicPr>
          <p:cNvPr id="5" name="Picture 3">
            <a:extLst>
              <a:ext uri="{FF2B5EF4-FFF2-40B4-BE49-F238E27FC236}">
                <a16:creationId xmlns:a16="http://schemas.microsoft.com/office/drawing/2014/main" id="{D3EC0F86-1548-446C-A9E3-83155F02D1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24154" y="149148"/>
            <a:ext cx="1284343" cy="947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84618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32700</TotalTime>
  <Words>798</Words>
  <Application>Microsoft Office PowerPoint</Application>
  <PresentationFormat>Widescreen</PresentationFormat>
  <Paragraphs>242</Paragraphs>
  <Slides>21</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9" baseType="lpstr">
      <vt:lpstr>Arial</vt:lpstr>
      <vt:lpstr>Calibri</vt:lpstr>
      <vt:lpstr>Century Gothic</vt:lpstr>
      <vt:lpstr>Helvetica Neue</vt:lpstr>
      <vt:lpstr>Times New Roman</vt:lpstr>
      <vt:lpstr>Wingdings 3</vt:lpstr>
      <vt:lpstr>Ion Boardroom</vt:lpstr>
      <vt:lpstr>Chart</vt:lpstr>
      <vt:lpstr>PowerPoint Presentation</vt:lpstr>
      <vt:lpstr>Latino Vote </vt:lpstr>
      <vt:lpstr>LATINO VOTE</vt:lpstr>
      <vt:lpstr>Latino Vote </vt:lpstr>
      <vt:lpstr>Latino Vote</vt:lpstr>
      <vt:lpstr>National Latino Vote Presidential and Midterm Elections 1994 to 2020 </vt:lpstr>
      <vt:lpstr>Latino Vote  Every Year 800,000 to 1 million Latinos turn 18 years old who are US citizens and can register to vote.   By 2024, an estimated 14.6 Million Latinos Latino will be voters eligible to vote if we register them to vote!  </vt:lpstr>
      <vt:lpstr>Latino Vote</vt:lpstr>
      <vt:lpstr>Latino Vote</vt:lpstr>
      <vt:lpstr>Latino Vote</vt:lpstr>
      <vt:lpstr>PowerPoint Presentation</vt:lpstr>
      <vt:lpstr>Texas  Latino and Black Voting, 1980-2016 Numbers in Thousands</vt:lpstr>
      <vt:lpstr>PowerPoint Presentation</vt:lpstr>
      <vt:lpstr>PowerPoint Presentation</vt:lpstr>
      <vt:lpstr>Latino Vote</vt:lpstr>
      <vt:lpstr>PowerPoint Presentation</vt:lpstr>
      <vt:lpstr>PowerPoint Presentation</vt:lpstr>
      <vt:lpstr>PowerPoint Presentation</vt:lpstr>
      <vt:lpstr>PowerPoint Presentation</vt:lpstr>
      <vt:lpstr>LATINO VOTE</vt:lpstr>
      <vt:lpstr>Latino Vote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Lydia Camarillo</dc:creator>
  <cp:lastModifiedBy>Lydia Camarillo</cp:lastModifiedBy>
  <cp:revision>96</cp:revision>
  <dcterms:created xsi:type="dcterms:W3CDTF">2019-08-13T17:48:44Z</dcterms:created>
  <dcterms:modified xsi:type="dcterms:W3CDTF">2021-12-02T18:33:47Z</dcterms:modified>
</cp:coreProperties>
</file>