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9" r:id="rId3"/>
    <p:sldId id="290" r:id="rId4"/>
    <p:sldId id="287" r:id="rId5"/>
    <p:sldId id="291" r:id="rId6"/>
    <p:sldId id="292" r:id="rId7"/>
    <p:sldId id="293" r:id="rId8"/>
    <p:sldId id="294" r:id="rId9"/>
    <p:sldId id="263" r:id="rId10"/>
    <p:sldId id="337" r:id="rId11"/>
    <p:sldId id="338" r:id="rId12"/>
    <p:sldId id="295" r:id="rId13"/>
    <p:sldId id="296" r:id="rId14"/>
    <p:sldId id="297" r:id="rId15"/>
    <p:sldId id="298" r:id="rId16"/>
    <p:sldId id="288" r:id="rId17"/>
    <p:sldId id="273" r:id="rId18"/>
    <p:sldId id="271" r:id="rId19"/>
    <p:sldId id="272" r:id="rId20"/>
    <p:sldId id="313" r:id="rId21"/>
    <p:sldId id="317" r:id="rId22"/>
    <p:sldId id="318" r:id="rId23"/>
    <p:sldId id="319" r:id="rId24"/>
    <p:sldId id="320" r:id="rId25"/>
    <p:sldId id="321" r:id="rId26"/>
    <p:sldId id="323" r:id="rId27"/>
    <p:sldId id="322" r:id="rId28"/>
    <p:sldId id="316" r:id="rId29"/>
    <p:sldId id="326" r:id="rId30"/>
    <p:sldId id="324" r:id="rId3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0033CC"/>
    <a:srgbClr val="FF0066"/>
    <a:srgbClr val="DCED0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Latino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cat>
            <c:strRef>
              <c:f>Sheet1!$A$5:$A$18</c:f>
              <c:strCache>
                <c:ptCount val="14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65+</c:v>
                </c:pt>
              </c:strCache>
            </c:strRef>
          </c:cat>
          <c:val>
            <c:numRef>
              <c:f>Sheet1!$B$5:$B$18</c:f>
              <c:numCache>
                <c:formatCode>0.0</c:formatCode>
                <c:ptCount val="14"/>
                <c:pt idx="0">
                  <c:v>50.3</c:v>
                </c:pt>
                <c:pt idx="1">
                  <c:v>49.5</c:v>
                </c:pt>
                <c:pt idx="2">
                  <c:v>49.6</c:v>
                </c:pt>
                <c:pt idx="3">
                  <c:v>47.8</c:v>
                </c:pt>
                <c:pt idx="4">
                  <c:v>45.4</c:v>
                </c:pt>
                <c:pt idx="5">
                  <c:v>42.1</c:v>
                </c:pt>
                <c:pt idx="6">
                  <c:v>40.799999999999997</c:v>
                </c:pt>
                <c:pt idx="7">
                  <c:v>40.799999999999997</c:v>
                </c:pt>
                <c:pt idx="8">
                  <c:v>41.7</c:v>
                </c:pt>
                <c:pt idx="9">
                  <c:v>37.4</c:v>
                </c:pt>
                <c:pt idx="10">
                  <c:v>33.700000000000003</c:v>
                </c:pt>
                <c:pt idx="11">
                  <c:v>29.4</c:v>
                </c:pt>
                <c:pt idx="12">
                  <c:v>26.6</c:v>
                </c:pt>
                <c:pt idx="13">
                  <c:v>22.8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AA-48D3-82EF-62CBF6A861DB}"/>
            </c:ext>
          </c:extLst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FF00"/>
              </a:solidFill>
            </a:ln>
            <a:effectLst/>
          </c:spPr>
          <c:invertIfNegative val="0"/>
          <c:cat>
            <c:strRef>
              <c:f>Sheet1!$A$5:$A$18</c:f>
              <c:strCache>
                <c:ptCount val="14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65+</c:v>
                </c:pt>
              </c:strCache>
            </c:strRef>
          </c:cat>
          <c:val>
            <c:numRef>
              <c:f>Sheet1!$C$5:$C$18</c:f>
              <c:numCache>
                <c:formatCode>0.0</c:formatCode>
                <c:ptCount val="14"/>
                <c:pt idx="0">
                  <c:v>31</c:v>
                </c:pt>
                <c:pt idx="1">
                  <c:v>31.4</c:v>
                </c:pt>
                <c:pt idx="2">
                  <c:v>31.3</c:v>
                </c:pt>
                <c:pt idx="3">
                  <c:v>33.1</c:v>
                </c:pt>
                <c:pt idx="4">
                  <c:v>34.5</c:v>
                </c:pt>
                <c:pt idx="5">
                  <c:v>37.700000000000003</c:v>
                </c:pt>
                <c:pt idx="6">
                  <c:v>38.700000000000003</c:v>
                </c:pt>
                <c:pt idx="7">
                  <c:v>38.9</c:v>
                </c:pt>
                <c:pt idx="8">
                  <c:v>37.9</c:v>
                </c:pt>
                <c:pt idx="9">
                  <c:v>43.2</c:v>
                </c:pt>
                <c:pt idx="10">
                  <c:v>47.3</c:v>
                </c:pt>
                <c:pt idx="11">
                  <c:v>52.5</c:v>
                </c:pt>
                <c:pt idx="12">
                  <c:v>56.7</c:v>
                </c:pt>
                <c:pt idx="13">
                  <c:v>63.4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AA-48D3-82EF-62CBF6A861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4377808"/>
        <c:axId val="434377416"/>
      </c:barChart>
      <c:catAx>
        <c:axId val="4343778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Source: 2017 1-Year Estimates Public Use File (IPUMS).</a:t>
                </a:r>
              </a:p>
            </c:rich>
          </c:tx>
          <c:layout>
            <c:manualLayout>
              <c:xMode val="edge"/>
              <c:yMode val="edge"/>
              <c:x val="0.23738779527559056"/>
              <c:y val="0.911665937591134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377416"/>
        <c:crosses val="autoZero"/>
        <c:auto val="1"/>
        <c:lblAlgn val="ctr"/>
        <c:lblOffset val="100"/>
        <c:noMultiLvlLbl val="0"/>
      </c:catAx>
      <c:valAx>
        <c:axId val="434377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Pct. of Age Group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4377808"/>
        <c:crosses val="autoZero"/>
        <c:crossBetween val="between"/>
      </c:valAx>
      <c:spPr>
        <a:solidFill>
          <a:srgbClr val="00B0F0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588027121609799"/>
          <c:y val="0.83391149023038769"/>
          <c:w val="0.21572769028871394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0033CC"/>
              </a:solidFill>
              <a:ln>
                <a:solidFill>
                  <a:srgbClr val="0033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8D-4817-9B12-F71C5FAE5269}"/>
              </c:ext>
            </c:extLst>
          </c:dPt>
          <c:dPt>
            <c:idx val="13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8D-4817-9B12-F71C5FAE526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'[Table 7_work.xlsx]Sheet1'!$A$27:$A$40</c:f>
              <c:strCache>
                <c:ptCount val="14"/>
                <c:pt idx="0">
                  <c:v>Southeast Texas</c:v>
                </c:pt>
                <c:pt idx="1">
                  <c:v>Upper East Texas</c:v>
                </c:pt>
                <c:pt idx="2">
                  <c:v>Metroplex</c:v>
                </c:pt>
                <c:pt idx="3">
                  <c:v>Gulf Coast</c:v>
                </c:pt>
                <c:pt idx="4">
                  <c:v>South Texas</c:v>
                </c:pt>
                <c:pt idx="5">
                  <c:v>LATINOS IN TEXAS</c:v>
                </c:pt>
                <c:pt idx="6">
                  <c:v>High Plains</c:v>
                </c:pt>
                <c:pt idx="7">
                  <c:v>West Texas</c:v>
                </c:pt>
                <c:pt idx="8">
                  <c:v>Central Texas</c:v>
                </c:pt>
                <c:pt idx="9">
                  <c:v>Upper Rio Grande</c:v>
                </c:pt>
                <c:pt idx="10">
                  <c:v>Capital</c:v>
                </c:pt>
                <c:pt idx="11">
                  <c:v>Northwest Texas</c:v>
                </c:pt>
                <c:pt idx="12">
                  <c:v>Alamo</c:v>
                </c:pt>
                <c:pt idx="13">
                  <c:v>WHITES IN TEXAS</c:v>
                </c:pt>
              </c:strCache>
            </c:strRef>
          </c:cat>
          <c:val>
            <c:numRef>
              <c:f>'[Table 7_work.xlsx]Sheet1'!$B$27:$B$40</c:f>
              <c:numCache>
                <c:formatCode>0.0</c:formatCode>
                <c:ptCount val="14"/>
                <c:pt idx="0">
                  <c:v>37.164099999999998</c:v>
                </c:pt>
                <c:pt idx="1">
                  <c:v>36.551600000000001</c:v>
                </c:pt>
                <c:pt idx="2">
                  <c:v>34.092300000000002</c:v>
                </c:pt>
                <c:pt idx="3">
                  <c:v>33.441400000000002</c:v>
                </c:pt>
                <c:pt idx="4">
                  <c:v>32.298200000000001</c:v>
                </c:pt>
                <c:pt idx="5">
                  <c:v>30.1</c:v>
                </c:pt>
                <c:pt idx="6">
                  <c:v>27.796900000000001</c:v>
                </c:pt>
                <c:pt idx="7">
                  <c:v>27.654399999999999</c:v>
                </c:pt>
                <c:pt idx="8">
                  <c:v>26.8812</c:v>
                </c:pt>
                <c:pt idx="9">
                  <c:v>26.483499999999999</c:v>
                </c:pt>
                <c:pt idx="10">
                  <c:v>26.171900000000001</c:v>
                </c:pt>
                <c:pt idx="11">
                  <c:v>23.221900000000002</c:v>
                </c:pt>
                <c:pt idx="12">
                  <c:v>21.447399999999998</c:v>
                </c:pt>
                <c:pt idx="1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8D-4817-9B12-F71C5FAE526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29248080"/>
        <c:axId val="429236712"/>
      </c:barChart>
      <c:catAx>
        <c:axId val="42924808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ECONOMIC</a:t>
                </a:r>
                <a:r>
                  <a:rPr lang="en-US" sz="1600" b="1" baseline="0" dirty="0"/>
                  <a:t> REGION</a:t>
                </a:r>
                <a:endParaRPr lang="en-US" sz="1600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236712"/>
        <c:crosses val="autoZero"/>
        <c:auto val="1"/>
        <c:lblAlgn val="ctr"/>
        <c:lblOffset val="100"/>
        <c:noMultiLvlLbl val="0"/>
      </c:catAx>
      <c:valAx>
        <c:axId val="429236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/>
                  <a:t>Source:</a:t>
                </a:r>
                <a:r>
                  <a:rPr lang="en-US" sz="1400" b="1" baseline="0" dirty="0"/>
                  <a:t> 2012-2016 ACS 5-Year Estimates.</a:t>
                </a:r>
                <a:endParaRPr lang="en-US" sz="1400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248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accent1">
          <a:lumMod val="20000"/>
          <a:lumOff val="8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0033CC"/>
              </a:solidFill>
              <a:ln>
                <a:solidFill>
                  <a:srgbClr val="0033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870-4C64-9228-E3CE4E89D29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'[Table 2_work.xlsx]Sheet1'!$A$30:$A$43</c:f>
              <c:strCache>
                <c:ptCount val="14"/>
                <c:pt idx="0">
                  <c:v>Upper East Texas</c:v>
                </c:pt>
                <c:pt idx="1">
                  <c:v>Southeast Texas</c:v>
                </c:pt>
                <c:pt idx="2">
                  <c:v>Central Texas</c:v>
                </c:pt>
                <c:pt idx="3">
                  <c:v>Metroplex</c:v>
                </c:pt>
                <c:pt idx="4">
                  <c:v>Capital</c:v>
                </c:pt>
                <c:pt idx="5">
                  <c:v>Gulf Coast</c:v>
                </c:pt>
                <c:pt idx="6">
                  <c:v>High Plains</c:v>
                </c:pt>
                <c:pt idx="7">
                  <c:v>LATINOS IN TEXAS</c:v>
                </c:pt>
                <c:pt idx="8">
                  <c:v>Northwest Texas</c:v>
                </c:pt>
                <c:pt idx="9">
                  <c:v>West Texas</c:v>
                </c:pt>
                <c:pt idx="10">
                  <c:v>Alamo</c:v>
                </c:pt>
                <c:pt idx="11">
                  <c:v>WHITES IN TEXAS</c:v>
                </c:pt>
                <c:pt idx="12">
                  <c:v>Upper Rio Grande</c:v>
                </c:pt>
                <c:pt idx="13">
                  <c:v>South Texas</c:v>
                </c:pt>
              </c:strCache>
            </c:strRef>
          </c:cat>
          <c:val>
            <c:numRef>
              <c:f>'[Table 2_work.xlsx]Sheet1'!$B$30:$B$43</c:f>
              <c:numCache>
                <c:formatCode>0.0</c:formatCode>
                <c:ptCount val="14"/>
                <c:pt idx="0">
                  <c:v>7.1539999999999999</c:v>
                </c:pt>
                <c:pt idx="1">
                  <c:v>8.0002999999999993</c:v>
                </c:pt>
                <c:pt idx="2">
                  <c:v>15.6328</c:v>
                </c:pt>
                <c:pt idx="3">
                  <c:v>16.157800000000002</c:v>
                </c:pt>
                <c:pt idx="4">
                  <c:v>22.4819</c:v>
                </c:pt>
                <c:pt idx="5">
                  <c:v>23.7042</c:v>
                </c:pt>
                <c:pt idx="6">
                  <c:v>28.046600000000002</c:v>
                </c:pt>
                <c:pt idx="7">
                  <c:v>28.3</c:v>
                </c:pt>
                <c:pt idx="8">
                  <c:v>32.283299999999997</c:v>
                </c:pt>
                <c:pt idx="9">
                  <c:v>38.7941</c:v>
                </c:pt>
                <c:pt idx="10">
                  <c:v>46.735799999999998</c:v>
                </c:pt>
                <c:pt idx="11">
                  <c:v>53.7</c:v>
                </c:pt>
                <c:pt idx="12">
                  <c:v>75.645899999999997</c:v>
                </c:pt>
                <c:pt idx="13">
                  <c:v>81.389899999999997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70-4C64-9228-E3CE4E89D2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09336928"/>
        <c:axId val="309337320"/>
      </c:barChart>
      <c:catAx>
        <c:axId val="3093369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ECONOMIC REGIONS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9337320"/>
        <c:crosses val="autoZero"/>
        <c:auto val="1"/>
        <c:lblAlgn val="ctr"/>
        <c:lblOffset val="100"/>
        <c:noMultiLvlLbl val="0"/>
      </c:catAx>
      <c:valAx>
        <c:axId val="309337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/>
                  <a:t>Source: 2012-2106 ACS 5-Year Estimates.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9336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accent1">
          <a:lumMod val="20000"/>
          <a:lumOff val="80000"/>
        </a:schemeClr>
      </a:solidFill>
      <a:round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Latino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Sheet1!$A$4:$A$12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Sheet1!$B$4:$B$12</c:f>
              <c:numCache>
                <c:formatCode>#,##0</c:formatCode>
                <c:ptCount val="9"/>
                <c:pt idx="0">
                  <c:v>9460921</c:v>
                </c:pt>
                <c:pt idx="1">
                  <c:v>9751912</c:v>
                </c:pt>
                <c:pt idx="2">
                  <c:v>9982360</c:v>
                </c:pt>
                <c:pt idx="3">
                  <c:v>10201678</c:v>
                </c:pt>
                <c:pt idx="4">
                  <c:v>10440593</c:v>
                </c:pt>
                <c:pt idx="5">
                  <c:v>10695910</c:v>
                </c:pt>
                <c:pt idx="6">
                  <c:v>10939338</c:v>
                </c:pt>
                <c:pt idx="7">
                  <c:v>11154113</c:v>
                </c:pt>
                <c:pt idx="8">
                  <c:v>11368849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9D1-4802-89D2-1989605E028E}"/>
            </c:ext>
          </c:extLst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White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Sheet1!$A$4:$A$12</c:f>
              <c:numCache>
                <c:formatCode>General</c:formatCode>
                <c:ptCount val="9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</c:numCache>
            </c:numRef>
          </c:cat>
          <c:val>
            <c:numRef>
              <c:f>Sheet1!$C$4:$C$12</c:f>
              <c:numCache>
                <c:formatCode>#,##0</c:formatCode>
                <c:ptCount val="9"/>
                <c:pt idx="0">
                  <c:v>11428638</c:v>
                </c:pt>
                <c:pt idx="1">
                  <c:v>11505548</c:v>
                </c:pt>
                <c:pt idx="2">
                  <c:v>11587520</c:v>
                </c:pt>
                <c:pt idx="3">
                  <c:v>11637505</c:v>
                </c:pt>
                <c:pt idx="4">
                  <c:v>11727514</c:v>
                </c:pt>
                <c:pt idx="5">
                  <c:v>11813221</c:v>
                </c:pt>
                <c:pt idx="6">
                  <c:v>11863205</c:v>
                </c:pt>
                <c:pt idx="7">
                  <c:v>11888774</c:v>
                </c:pt>
                <c:pt idx="8">
                  <c:v>11912849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9D1-4802-89D2-1989605E02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8743656"/>
        <c:axId val="329189120"/>
      </c:lineChart>
      <c:catAx>
        <c:axId val="3287436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Source: 2018 U.S. Census Bureau Population Estimates.</a:t>
                </a:r>
              </a:p>
            </c:rich>
          </c:tx>
          <c:layout>
            <c:manualLayout>
              <c:xMode val="edge"/>
              <c:yMode val="edge"/>
              <c:x val="0.34993635170603676"/>
              <c:y val="0.9308137807695173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solidFill>
            <a:schemeClr val="bg1">
              <a:lumMod val="75000"/>
            </a:schemeClr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9189120"/>
        <c:crosses val="autoZero"/>
        <c:auto val="1"/>
        <c:lblAlgn val="ctr"/>
        <c:lblOffset val="100"/>
        <c:noMultiLvlLbl val="0"/>
      </c:catAx>
      <c:valAx>
        <c:axId val="329189120"/>
        <c:scaling>
          <c:orientation val="minMax"/>
        </c:scaling>
        <c:delete val="0"/>
        <c:axPos val="l"/>
        <c:majorGridlines>
          <c:spPr>
            <a:ln w="15875" cap="flat" cmpd="sng" algn="ctr">
              <a:solidFill>
                <a:schemeClr val="bg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/>
                  <a:t>Population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solidFill>
            <a:schemeClr val="bg1">
              <a:lumMod val="75000"/>
            </a:schemeClr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8743656"/>
        <c:crosses val="autoZero"/>
        <c:crossBetween val="between"/>
      </c:valAx>
      <c:spPr>
        <a:solidFill>
          <a:schemeClr val="accent1">
            <a:lumMod val="60000"/>
            <a:lumOff val="40000"/>
          </a:schemeClr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536901246719157"/>
          <c:y val="0.84947107479073003"/>
          <c:w val="0.30981758530183728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75000"/>
      </a:schemeClr>
    </a:solidFill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89A-4DF8-BF1F-5772445685C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89A-4DF8-BF1F-5772445685C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89A-4DF8-BF1F-5772445685C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89A-4DF8-BF1F-5772445685C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89A-4DF8-BF1F-5772445685C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Sheet1!$L$5:$L$9</c:f>
              <c:strCache>
                <c:ptCount val="5"/>
                <c:pt idx="0">
                  <c:v>Latino</c:v>
                </c:pt>
                <c:pt idx="1">
                  <c:v>White</c:v>
                </c:pt>
                <c:pt idx="2">
                  <c:v>Black</c:v>
                </c:pt>
                <c:pt idx="3">
                  <c:v>Asian</c:v>
                </c:pt>
                <c:pt idx="4">
                  <c:v>Other</c:v>
                </c:pt>
              </c:strCache>
            </c:strRef>
          </c:cat>
          <c:val>
            <c:numRef>
              <c:f>Sheet1!$M$5:$M$9</c:f>
              <c:numCache>
                <c:formatCode>General</c:formatCode>
                <c:ptCount val="5"/>
                <c:pt idx="0">
                  <c:v>47.7</c:v>
                </c:pt>
                <c:pt idx="1">
                  <c:v>12.7</c:v>
                </c:pt>
                <c:pt idx="2" formatCode="0.0">
                  <c:v>14</c:v>
                </c:pt>
                <c:pt idx="3">
                  <c:v>23.6</c:v>
                </c:pt>
                <c:pt idx="4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89A-4DF8-BF1F-5772445685C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0033CC"/>
              </a:solidFill>
              <a:ln>
                <a:solidFill>
                  <a:srgbClr val="0033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FF6-4E27-BECC-04E90D162716}"/>
              </c:ext>
            </c:extLst>
          </c:dPt>
          <c:dPt>
            <c:idx val="13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FF6-4E27-BECC-04E90D16271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'[Table 3_work.xlsx]Sheet1'!$A$33:$A$46</c:f>
              <c:strCache>
                <c:ptCount val="14"/>
                <c:pt idx="0">
                  <c:v>Upper East Texas</c:v>
                </c:pt>
                <c:pt idx="1">
                  <c:v>High Plains</c:v>
                </c:pt>
                <c:pt idx="2">
                  <c:v>West Texas</c:v>
                </c:pt>
                <c:pt idx="3">
                  <c:v>Southeast Texas</c:v>
                </c:pt>
                <c:pt idx="4">
                  <c:v>Central Texas</c:v>
                </c:pt>
                <c:pt idx="5">
                  <c:v>Northwest Texas</c:v>
                </c:pt>
                <c:pt idx="6">
                  <c:v>Metroplex</c:v>
                </c:pt>
                <c:pt idx="7">
                  <c:v>Gulf Coast</c:v>
                </c:pt>
                <c:pt idx="8">
                  <c:v>LATINOS IN TEXAS</c:v>
                </c:pt>
                <c:pt idx="9">
                  <c:v>South Texas</c:v>
                </c:pt>
                <c:pt idx="10">
                  <c:v>Alamo</c:v>
                </c:pt>
                <c:pt idx="11">
                  <c:v>Upper Rio Grande</c:v>
                </c:pt>
                <c:pt idx="12">
                  <c:v>Capital</c:v>
                </c:pt>
                <c:pt idx="13">
                  <c:v>WHITES IN TEXAS</c:v>
                </c:pt>
              </c:strCache>
            </c:strRef>
          </c:cat>
          <c:val>
            <c:numRef>
              <c:f>'[Table 3_work.xlsx]Sheet1'!$B$33:$B$46</c:f>
              <c:numCache>
                <c:formatCode>0.0</c:formatCode>
                <c:ptCount val="14"/>
                <c:pt idx="0">
                  <c:v>5.7526000000000002</c:v>
                </c:pt>
                <c:pt idx="1">
                  <c:v>7.2849000000000004</c:v>
                </c:pt>
                <c:pt idx="2">
                  <c:v>7.3215000000000003</c:v>
                </c:pt>
                <c:pt idx="3">
                  <c:v>7.5419999999999998</c:v>
                </c:pt>
                <c:pt idx="4">
                  <c:v>10.2888</c:v>
                </c:pt>
                <c:pt idx="5">
                  <c:v>10.3558</c:v>
                </c:pt>
                <c:pt idx="6">
                  <c:v>11.8925</c:v>
                </c:pt>
                <c:pt idx="7">
                  <c:v>12.905799999999999</c:v>
                </c:pt>
                <c:pt idx="8">
                  <c:v>13.3</c:v>
                </c:pt>
                <c:pt idx="9">
                  <c:v>13.57</c:v>
                </c:pt>
                <c:pt idx="10">
                  <c:v>15.002700000000001</c:v>
                </c:pt>
                <c:pt idx="11">
                  <c:v>17.653199999999998</c:v>
                </c:pt>
                <c:pt idx="12">
                  <c:v>19.813700000000001</c:v>
                </c:pt>
                <c:pt idx="13">
                  <c:v>36.6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F6-4E27-BECC-04E90D16271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09338104"/>
        <c:axId val="308918992"/>
      </c:barChart>
      <c:catAx>
        <c:axId val="3093381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ECONOMIC</a:t>
                </a:r>
                <a:r>
                  <a:rPr lang="en-US" sz="1600" b="1" baseline="0" dirty="0"/>
                  <a:t> REGIONS</a:t>
                </a:r>
                <a:endParaRPr lang="en-US" sz="1600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918992"/>
        <c:crosses val="autoZero"/>
        <c:auto val="1"/>
        <c:lblAlgn val="ctr"/>
        <c:lblOffset val="100"/>
        <c:noMultiLvlLbl val="0"/>
      </c:catAx>
      <c:valAx>
        <c:axId val="3089189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/>
                  <a:t>Source: 2012-2016</a:t>
                </a:r>
                <a:r>
                  <a:rPr lang="en-US" sz="1400" b="1" baseline="0" dirty="0"/>
                  <a:t> ACS 5-Year Estimates.</a:t>
                </a:r>
                <a:endParaRPr lang="en-US" sz="1400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9338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accent1">
          <a:lumMod val="20000"/>
          <a:lumOff val="8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0033CC"/>
              </a:solidFill>
              <a:ln>
                <a:solidFill>
                  <a:srgbClr val="0033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F82-40AF-B9D1-36CB59EDA007}"/>
              </c:ext>
            </c:extLst>
          </c:dPt>
          <c:dPt>
            <c:idx val="13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F82-40AF-B9D1-36CB59EDA0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'[Table 3_work.xlsx]Sheet1'!$A$48:$A$61</c:f>
              <c:strCache>
                <c:ptCount val="14"/>
                <c:pt idx="0">
                  <c:v>Upper East Texas</c:v>
                </c:pt>
                <c:pt idx="1">
                  <c:v>High Plains</c:v>
                </c:pt>
                <c:pt idx="2">
                  <c:v>West Texas</c:v>
                </c:pt>
                <c:pt idx="3">
                  <c:v>Southeast Texas</c:v>
                </c:pt>
                <c:pt idx="4">
                  <c:v>Northwest Texas</c:v>
                </c:pt>
                <c:pt idx="5">
                  <c:v>Central Texas</c:v>
                </c:pt>
                <c:pt idx="6">
                  <c:v>Metroplex</c:v>
                </c:pt>
                <c:pt idx="7">
                  <c:v>LATINOS IN TEXAS</c:v>
                </c:pt>
                <c:pt idx="8">
                  <c:v>South Texas</c:v>
                </c:pt>
                <c:pt idx="9">
                  <c:v>Gulf Coast</c:v>
                </c:pt>
                <c:pt idx="10">
                  <c:v>Alamo</c:v>
                </c:pt>
                <c:pt idx="11">
                  <c:v>Upper Rio Grande</c:v>
                </c:pt>
                <c:pt idx="12">
                  <c:v>Capital</c:v>
                </c:pt>
                <c:pt idx="13">
                  <c:v>WHITES IN TEXAS</c:v>
                </c:pt>
              </c:strCache>
            </c:strRef>
          </c:cat>
          <c:val>
            <c:numRef>
              <c:f>'[Table 3_work.xlsx]Sheet1'!$B$48:$B$61</c:f>
              <c:numCache>
                <c:formatCode>0.0</c:formatCode>
                <c:ptCount val="14"/>
                <c:pt idx="0">
                  <c:v>23.8</c:v>
                </c:pt>
                <c:pt idx="1">
                  <c:v>25</c:v>
                </c:pt>
                <c:pt idx="2">
                  <c:v>29.1</c:v>
                </c:pt>
                <c:pt idx="3">
                  <c:v>37.1</c:v>
                </c:pt>
                <c:pt idx="4">
                  <c:v>42.2</c:v>
                </c:pt>
                <c:pt idx="5">
                  <c:v>45.5</c:v>
                </c:pt>
                <c:pt idx="6">
                  <c:v>45.7</c:v>
                </c:pt>
                <c:pt idx="7">
                  <c:v>54.4</c:v>
                </c:pt>
                <c:pt idx="8">
                  <c:v>56.3</c:v>
                </c:pt>
                <c:pt idx="9">
                  <c:v>59.1</c:v>
                </c:pt>
                <c:pt idx="10">
                  <c:v>62</c:v>
                </c:pt>
                <c:pt idx="11">
                  <c:v>76.2</c:v>
                </c:pt>
                <c:pt idx="12">
                  <c:v>85.1</c:v>
                </c:pt>
                <c:pt idx="13">
                  <c:v>175.4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82-40AF-B9D1-36CB59EDA00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08919776"/>
        <c:axId val="308920168"/>
      </c:barChart>
      <c:catAx>
        <c:axId val="30891977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ECONOMIC</a:t>
                </a:r>
                <a:r>
                  <a:rPr lang="en-US" sz="1600" b="1" baseline="0" dirty="0"/>
                  <a:t> REGIONS</a:t>
                </a:r>
                <a:endParaRPr lang="en-US" sz="1600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920168"/>
        <c:crosses val="autoZero"/>
        <c:auto val="1"/>
        <c:lblAlgn val="ctr"/>
        <c:lblOffset val="100"/>
        <c:noMultiLvlLbl val="0"/>
      </c:catAx>
      <c:valAx>
        <c:axId val="308920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/>
                  <a:t>Source:</a:t>
                </a:r>
                <a:r>
                  <a:rPr lang="en-US" sz="1400" b="1" baseline="0" dirty="0"/>
                  <a:t> 2012-2016 ACS 5-Year Estimates.</a:t>
                </a:r>
                <a:endParaRPr lang="en-US" sz="1400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919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accent1">
          <a:lumMod val="20000"/>
          <a:lumOff val="8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0033CC"/>
              </a:solidFill>
              <a:ln>
                <a:solidFill>
                  <a:srgbClr val="0033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975-4375-9B57-EEA0709DFDDC}"/>
              </c:ext>
            </c:extLst>
          </c:dPt>
          <c:dPt>
            <c:idx val="13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975-4375-9B57-EEA0709DFDD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'[Table 4_work.xlsx]Sheet1'!$A$30:$A$43</c:f>
              <c:strCache>
                <c:ptCount val="14"/>
                <c:pt idx="0">
                  <c:v>Upper East Texas</c:v>
                </c:pt>
                <c:pt idx="1">
                  <c:v>Southeast Texas</c:v>
                </c:pt>
                <c:pt idx="2">
                  <c:v>West Texas</c:v>
                </c:pt>
                <c:pt idx="3">
                  <c:v>High Plains</c:v>
                </c:pt>
                <c:pt idx="4">
                  <c:v>Central Texas</c:v>
                </c:pt>
                <c:pt idx="5">
                  <c:v>Metroplex</c:v>
                </c:pt>
                <c:pt idx="6">
                  <c:v>Gulf Coast</c:v>
                </c:pt>
                <c:pt idx="7">
                  <c:v>Northwest Texas</c:v>
                </c:pt>
                <c:pt idx="8">
                  <c:v>LATINOS IN TEXAS</c:v>
                </c:pt>
                <c:pt idx="9">
                  <c:v>South Texas</c:v>
                </c:pt>
                <c:pt idx="10">
                  <c:v>Alamo</c:v>
                </c:pt>
                <c:pt idx="11">
                  <c:v>Capital</c:v>
                </c:pt>
                <c:pt idx="12">
                  <c:v>Upper Rio Grande</c:v>
                </c:pt>
                <c:pt idx="13">
                  <c:v>WHITES IN TEXAS</c:v>
                </c:pt>
              </c:strCache>
            </c:strRef>
          </c:cat>
          <c:val>
            <c:numRef>
              <c:f>'[Table 4_work.xlsx]Sheet1'!$B$30:$B$43</c:f>
              <c:numCache>
                <c:formatCode>0.0</c:formatCode>
                <c:ptCount val="14"/>
                <c:pt idx="0">
                  <c:v>12.7818</c:v>
                </c:pt>
                <c:pt idx="1">
                  <c:v>14.292</c:v>
                </c:pt>
                <c:pt idx="2">
                  <c:v>17.284400000000002</c:v>
                </c:pt>
                <c:pt idx="3">
                  <c:v>17.304099999999998</c:v>
                </c:pt>
                <c:pt idx="4">
                  <c:v>17.4131</c:v>
                </c:pt>
                <c:pt idx="5">
                  <c:v>17.483000000000001</c:v>
                </c:pt>
                <c:pt idx="6">
                  <c:v>18.982099999999999</c:v>
                </c:pt>
                <c:pt idx="7">
                  <c:v>20.514299999999999</c:v>
                </c:pt>
                <c:pt idx="8">
                  <c:v>20.8</c:v>
                </c:pt>
                <c:pt idx="9">
                  <c:v>24.0383</c:v>
                </c:pt>
                <c:pt idx="10">
                  <c:v>24.3825</c:v>
                </c:pt>
                <c:pt idx="11">
                  <c:v>25.630400000000002</c:v>
                </c:pt>
                <c:pt idx="12">
                  <c:v>25.7333</c:v>
                </c:pt>
                <c:pt idx="13">
                  <c:v>45.4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975-4375-9B57-EEA0709DFDD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08920952"/>
        <c:axId val="308921344"/>
      </c:barChart>
      <c:catAx>
        <c:axId val="30892095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ECONOMIC</a:t>
                </a:r>
                <a:r>
                  <a:rPr lang="en-US" sz="1600" b="1" baseline="0" dirty="0"/>
                  <a:t> REGION</a:t>
                </a:r>
                <a:endParaRPr lang="en-US" sz="1600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921344"/>
        <c:crosses val="autoZero"/>
        <c:auto val="1"/>
        <c:lblAlgn val="ctr"/>
        <c:lblOffset val="100"/>
        <c:noMultiLvlLbl val="0"/>
      </c:catAx>
      <c:valAx>
        <c:axId val="308921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/>
                  <a:t>Source:</a:t>
                </a:r>
                <a:r>
                  <a:rPr lang="en-US" sz="1400" b="1" baseline="0" dirty="0"/>
                  <a:t> 2012-2016 ACS 5-Year Estimates.</a:t>
                </a:r>
              </a:p>
              <a:p>
                <a:pPr>
                  <a:defRPr sz="1400" b="1"/>
                </a:pPr>
                <a:r>
                  <a:rPr lang="en-US" sz="1400" b="1" baseline="0" dirty="0"/>
                  <a:t>High Level Occupations include Management, Business, Science, and Arts Occupations.</a:t>
                </a:r>
                <a:endParaRPr lang="en-US" sz="1400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8920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accent1">
          <a:lumMod val="20000"/>
          <a:lumOff val="8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0033CC"/>
              </a:solidFill>
              <a:ln>
                <a:solidFill>
                  <a:srgbClr val="0033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C9B-4576-A348-FB56FAF47F23}"/>
              </c:ext>
            </c:extLst>
          </c:dPt>
          <c:dPt>
            <c:idx val="13"/>
            <c:invertIfNegative val="0"/>
            <c:bubble3D val="0"/>
            <c:spPr>
              <a:solidFill>
                <a:schemeClr val="tx1"/>
              </a:solidFill>
              <a:ln>
                <a:solidFill>
                  <a:srgbClr val="7030A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C9B-4576-A348-FB56FAF47F2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'[Table 5_work.xlsx]Sheet1'!$A$27:$A$40</c:f>
              <c:strCache>
                <c:ptCount val="14"/>
                <c:pt idx="0">
                  <c:v>South Texas</c:v>
                </c:pt>
                <c:pt idx="1">
                  <c:v>Upper Rio Grande</c:v>
                </c:pt>
                <c:pt idx="2">
                  <c:v>High Plains</c:v>
                </c:pt>
                <c:pt idx="3">
                  <c:v>Southeast Texas</c:v>
                </c:pt>
                <c:pt idx="4">
                  <c:v>Central Texas</c:v>
                </c:pt>
                <c:pt idx="5">
                  <c:v>LATINOS IN TEXAS</c:v>
                </c:pt>
                <c:pt idx="6">
                  <c:v>Metroplex</c:v>
                </c:pt>
                <c:pt idx="7">
                  <c:v>Upper East Texas</c:v>
                </c:pt>
                <c:pt idx="8">
                  <c:v>Gulf Coast</c:v>
                </c:pt>
                <c:pt idx="9">
                  <c:v>Alamo</c:v>
                </c:pt>
                <c:pt idx="10">
                  <c:v>Northwest Texas</c:v>
                </c:pt>
                <c:pt idx="11">
                  <c:v>Capital</c:v>
                </c:pt>
                <c:pt idx="12">
                  <c:v>West Texas</c:v>
                </c:pt>
                <c:pt idx="13">
                  <c:v>WHITES IN TEXAS</c:v>
                </c:pt>
              </c:strCache>
            </c:strRef>
          </c:cat>
          <c:val>
            <c:numRef>
              <c:f>'[Table 5_work.xlsx]Sheet1'!$B$27:$B$40</c:f>
              <c:numCache>
                <c:formatCode>"$"#,##0</c:formatCode>
                <c:ptCount val="14"/>
                <c:pt idx="0">
                  <c:v>37777.519999999997</c:v>
                </c:pt>
                <c:pt idx="1">
                  <c:v>42157.57</c:v>
                </c:pt>
                <c:pt idx="2">
                  <c:v>43014.36</c:v>
                </c:pt>
                <c:pt idx="3">
                  <c:v>44638.16</c:v>
                </c:pt>
                <c:pt idx="4">
                  <c:v>45168.31</c:v>
                </c:pt>
                <c:pt idx="5">
                  <c:v>45174</c:v>
                </c:pt>
                <c:pt idx="6">
                  <c:v>45497.16</c:v>
                </c:pt>
                <c:pt idx="7">
                  <c:v>47670.89</c:v>
                </c:pt>
                <c:pt idx="8">
                  <c:v>48036.53</c:v>
                </c:pt>
                <c:pt idx="9">
                  <c:v>49576.92</c:v>
                </c:pt>
                <c:pt idx="10">
                  <c:v>49635.53</c:v>
                </c:pt>
                <c:pt idx="11">
                  <c:v>54261.64</c:v>
                </c:pt>
                <c:pt idx="12">
                  <c:v>56521.279999999999</c:v>
                </c:pt>
                <c:pt idx="13" formatCode="&quot;$&quot;#,##0_);[Red]\(&quot;$&quot;#,##0\)">
                  <c:v>84943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C9B-4576-A348-FB56FAF47F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2510976"/>
        <c:axId val="143263240"/>
      </c:barChart>
      <c:catAx>
        <c:axId val="14251097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ECONOMIC</a:t>
                </a:r>
                <a:r>
                  <a:rPr lang="en-US" sz="1600" b="1" baseline="0" dirty="0"/>
                  <a:t> REGION</a:t>
                </a:r>
                <a:endParaRPr lang="en-US" sz="1600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263240"/>
        <c:crosses val="autoZero"/>
        <c:auto val="1"/>
        <c:lblAlgn val="ctr"/>
        <c:lblOffset val="100"/>
        <c:noMultiLvlLbl val="0"/>
      </c:catAx>
      <c:valAx>
        <c:axId val="143263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/>
                  <a:t>Source:</a:t>
                </a:r>
                <a:r>
                  <a:rPr lang="en-US" sz="1400" b="1" baseline="0" dirty="0"/>
                  <a:t> 2012-2016 ACS 5-Year Estimates.</a:t>
                </a:r>
                <a:endParaRPr lang="en-US" sz="1400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510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accent2">
          <a:lumMod val="40000"/>
          <a:lumOff val="6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0033CC"/>
              </a:solidFill>
              <a:ln>
                <a:solidFill>
                  <a:srgbClr val="0033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9A4-4FC4-906A-7B425F34B9F6}"/>
              </c:ext>
            </c:extLst>
          </c:dPt>
          <c:dPt>
            <c:idx val="13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9A4-4FC4-906A-7B425F34B9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Sheet1!$A$27:$A$40</c:f>
              <c:strCache>
                <c:ptCount val="14"/>
                <c:pt idx="0">
                  <c:v>South Texas</c:v>
                </c:pt>
                <c:pt idx="1">
                  <c:v>Southeast Texas</c:v>
                </c:pt>
                <c:pt idx="2">
                  <c:v>Upper East Texas</c:v>
                </c:pt>
                <c:pt idx="3">
                  <c:v>Upper Rio Grande</c:v>
                </c:pt>
                <c:pt idx="4">
                  <c:v>LATINOS IN TEXAS</c:v>
                </c:pt>
                <c:pt idx="5">
                  <c:v>High Plains</c:v>
                </c:pt>
                <c:pt idx="6">
                  <c:v>Metroplex</c:v>
                </c:pt>
                <c:pt idx="7">
                  <c:v>Gulf Coast</c:v>
                </c:pt>
                <c:pt idx="8">
                  <c:v>Central Texas</c:v>
                </c:pt>
                <c:pt idx="9">
                  <c:v>Northwest Texas</c:v>
                </c:pt>
                <c:pt idx="10">
                  <c:v>Capital</c:v>
                </c:pt>
                <c:pt idx="11">
                  <c:v>Alamo</c:v>
                </c:pt>
                <c:pt idx="12">
                  <c:v>West Texas</c:v>
                </c:pt>
                <c:pt idx="13">
                  <c:v>WHITES IN TEXAS</c:v>
                </c:pt>
              </c:strCache>
            </c:strRef>
          </c:cat>
          <c:val>
            <c:numRef>
              <c:f>Sheet1!$B$27:$B$40</c:f>
              <c:numCache>
                <c:formatCode>0.0</c:formatCode>
                <c:ptCount val="14"/>
                <c:pt idx="0">
                  <c:v>29.653700000000001</c:v>
                </c:pt>
                <c:pt idx="1">
                  <c:v>26.001000000000001</c:v>
                </c:pt>
                <c:pt idx="2">
                  <c:v>25.791799999999999</c:v>
                </c:pt>
                <c:pt idx="3">
                  <c:v>22.363600000000002</c:v>
                </c:pt>
                <c:pt idx="4">
                  <c:v>21.7</c:v>
                </c:pt>
                <c:pt idx="5">
                  <c:v>21.242100000000001</c:v>
                </c:pt>
                <c:pt idx="6">
                  <c:v>20.742799999999999</c:v>
                </c:pt>
                <c:pt idx="7">
                  <c:v>20.729900000000001</c:v>
                </c:pt>
                <c:pt idx="8">
                  <c:v>20.517299999999999</c:v>
                </c:pt>
                <c:pt idx="9">
                  <c:v>18.406099999999999</c:v>
                </c:pt>
                <c:pt idx="10">
                  <c:v>18.104099999999999</c:v>
                </c:pt>
                <c:pt idx="11">
                  <c:v>17.932600000000001</c:v>
                </c:pt>
                <c:pt idx="12">
                  <c:v>13.646699999999999</c:v>
                </c:pt>
                <c:pt idx="13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A4-4FC4-906A-7B425F34B9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9248472"/>
        <c:axId val="429247296"/>
      </c:barChart>
      <c:valAx>
        <c:axId val="429247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/>
                  <a:t>Source:</a:t>
                </a:r>
                <a:r>
                  <a:rPr lang="en-US" sz="1400" b="1" baseline="0" dirty="0"/>
                  <a:t> 2012-2016 ACS 5-Year Estimates.</a:t>
                </a:r>
                <a:endParaRPr lang="en-US" sz="1400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248472"/>
        <c:crosses val="autoZero"/>
        <c:crossBetween val="between"/>
      </c:valAx>
      <c:catAx>
        <c:axId val="42924847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ECONOMIC</a:t>
                </a:r>
                <a:r>
                  <a:rPr lang="en-US" sz="1600" b="1" baseline="0" dirty="0"/>
                  <a:t> REGION</a:t>
                </a:r>
                <a:endParaRPr lang="en-US" sz="1600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2472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accent1">
          <a:lumMod val="20000"/>
          <a:lumOff val="8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0033CC"/>
              </a:solidFill>
              <a:ln>
                <a:solidFill>
                  <a:srgbClr val="0033CC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2FA-4256-A8C3-2B167D7E7033}"/>
              </c:ext>
            </c:extLst>
          </c:dPt>
          <c:dPt>
            <c:idx val="13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2FA-4256-A8C3-2B167D7E70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'[Table 8_work.xlsx]Sheet1'!$A$27:$A$40</c:f>
              <c:strCache>
                <c:ptCount val="14"/>
                <c:pt idx="0">
                  <c:v>Capital</c:v>
                </c:pt>
                <c:pt idx="1">
                  <c:v>Central Texas</c:v>
                </c:pt>
                <c:pt idx="2">
                  <c:v>Metroplex</c:v>
                </c:pt>
                <c:pt idx="3">
                  <c:v>Gulf Coast</c:v>
                </c:pt>
                <c:pt idx="4">
                  <c:v>High Plains</c:v>
                </c:pt>
                <c:pt idx="5">
                  <c:v>LATINOS IN TEXAS</c:v>
                </c:pt>
                <c:pt idx="6">
                  <c:v>Northwest Texas</c:v>
                </c:pt>
                <c:pt idx="7">
                  <c:v>Alamo</c:v>
                </c:pt>
                <c:pt idx="8">
                  <c:v>Upper Rio Grande</c:v>
                </c:pt>
                <c:pt idx="9">
                  <c:v>West Texas</c:v>
                </c:pt>
                <c:pt idx="10">
                  <c:v>Upper East Texas</c:v>
                </c:pt>
                <c:pt idx="11">
                  <c:v>Southeast Texas</c:v>
                </c:pt>
                <c:pt idx="12">
                  <c:v>South Texas</c:v>
                </c:pt>
                <c:pt idx="13">
                  <c:v>WHITES IN TEXAS</c:v>
                </c:pt>
              </c:strCache>
            </c:strRef>
          </c:cat>
          <c:val>
            <c:numRef>
              <c:f>'[Table 8_work.xlsx]Sheet1'!$B$27:$B$40</c:f>
              <c:numCache>
                <c:formatCode>0.0</c:formatCode>
                <c:ptCount val="14"/>
                <c:pt idx="0">
                  <c:v>46.956899999999997</c:v>
                </c:pt>
                <c:pt idx="1">
                  <c:v>50.727499999999999</c:v>
                </c:pt>
                <c:pt idx="2">
                  <c:v>51.5565</c:v>
                </c:pt>
                <c:pt idx="3">
                  <c:v>52.274500000000003</c:v>
                </c:pt>
                <c:pt idx="4">
                  <c:v>54.793100000000003</c:v>
                </c:pt>
                <c:pt idx="5">
                  <c:v>56.5</c:v>
                </c:pt>
                <c:pt idx="6">
                  <c:v>57.554499999999997</c:v>
                </c:pt>
                <c:pt idx="7">
                  <c:v>57.977600000000002</c:v>
                </c:pt>
                <c:pt idx="8">
                  <c:v>63.090899999999998</c:v>
                </c:pt>
                <c:pt idx="9">
                  <c:v>63.1325</c:v>
                </c:pt>
                <c:pt idx="10">
                  <c:v>63.635100000000001</c:v>
                </c:pt>
                <c:pt idx="11">
                  <c:v>63.890900000000002</c:v>
                </c:pt>
                <c:pt idx="12">
                  <c:v>65.924300000000002</c:v>
                </c:pt>
                <c:pt idx="13">
                  <c:v>70.3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FA-4256-A8C3-2B167D7E703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44168704"/>
        <c:axId val="344172232"/>
      </c:barChart>
      <c:catAx>
        <c:axId val="3441687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/>
                  <a:t>ECONOMIC</a:t>
                </a:r>
                <a:r>
                  <a:rPr lang="en-US" sz="1600" b="1" baseline="0" dirty="0"/>
                  <a:t> REGION</a:t>
                </a:r>
                <a:endParaRPr lang="en-US" sz="1600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172232"/>
        <c:crosses val="autoZero"/>
        <c:auto val="1"/>
        <c:lblAlgn val="ctr"/>
        <c:lblOffset val="100"/>
        <c:noMultiLvlLbl val="0"/>
      </c:catAx>
      <c:valAx>
        <c:axId val="3441722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dirty="0"/>
                  <a:t>Source:</a:t>
                </a:r>
                <a:r>
                  <a:rPr lang="en-US" sz="1400" b="1" baseline="0" dirty="0"/>
                  <a:t> 2012-2016 ACS 5-Year Estimates.</a:t>
                </a:r>
                <a:endParaRPr lang="en-US" sz="1400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168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accent1">
          <a:lumMod val="20000"/>
          <a:lumOff val="80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AA677-3845-4D19-BD99-8DC74F965338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F951F-F629-47D1-AE77-CCA4454F1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244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E51517-5BC5-480A-9FA5-CC31C5D6F90C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F4E1001-EF29-46FB-9E32-3BC8A83651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856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9418-2BA1-4550-AFAC-19ECEFD46AA3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7B6A-5927-419C-8E79-DB4BFF1D4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234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9418-2BA1-4550-AFAC-19ECEFD46AA3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7B6A-5927-419C-8E79-DB4BFF1D4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05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9418-2BA1-4550-AFAC-19ECEFD46AA3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7B6A-5927-419C-8E79-DB4BFF1D46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1502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9418-2BA1-4550-AFAC-19ECEFD46AA3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7B6A-5927-419C-8E79-DB4BFF1D4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42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9418-2BA1-4550-AFAC-19ECEFD46AA3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7B6A-5927-419C-8E79-DB4BFF1D46C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1994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9418-2BA1-4550-AFAC-19ECEFD46AA3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7B6A-5927-419C-8E79-DB4BFF1D4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726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9418-2BA1-4550-AFAC-19ECEFD46AA3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7B6A-5927-419C-8E79-DB4BFF1D4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915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9418-2BA1-4550-AFAC-19ECEFD46AA3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7B6A-5927-419C-8E79-DB4BFF1D4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3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9418-2BA1-4550-AFAC-19ECEFD46AA3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7B6A-5927-419C-8E79-DB4BFF1D4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61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9418-2BA1-4550-AFAC-19ECEFD46AA3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7B6A-5927-419C-8E79-DB4BFF1D4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012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9418-2BA1-4550-AFAC-19ECEFD46AA3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7B6A-5927-419C-8E79-DB4BFF1D4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052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9418-2BA1-4550-AFAC-19ECEFD46AA3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7B6A-5927-419C-8E79-DB4BFF1D4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30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9418-2BA1-4550-AFAC-19ECEFD46AA3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7B6A-5927-419C-8E79-DB4BFF1D4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152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9418-2BA1-4550-AFAC-19ECEFD46AA3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7B6A-5927-419C-8E79-DB4BFF1D4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383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9418-2BA1-4550-AFAC-19ECEFD46AA3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7B6A-5927-419C-8E79-DB4BFF1D4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60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E9418-2BA1-4550-AFAC-19ECEFD46AA3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F7B6A-5927-419C-8E79-DB4BFF1D4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51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E9418-2BA1-4550-AFAC-19ECEFD46AA3}" type="datetimeFigureOut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6F7B6A-5927-419C-8E79-DB4BFF1D46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76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4" y="609600"/>
            <a:ext cx="3843375" cy="5175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Latino Family </a:t>
            </a:r>
            <a:r>
              <a:rPr lang="en-US" sz="3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Bienestar</a:t>
            </a:r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(Well-Being): Demographic, Political, and Socio-Economic Standing Across Texas Regions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6084" y="609601"/>
            <a:ext cx="5511296" cy="5175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Rogelio </a:t>
            </a:r>
            <a:r>
              <a:rPr lang="en-US" b="1" dirty="0" err="1">
                <a:solidFill>
                  <a:srgbClr val="FFFFFF"/>
                </a:solidFill>
              </a:rPr>
              <a:t>Sáenz</a:t>
            </a:r>
            <a:endParaRPr lang="en-US" b="1" dirty="0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University of Texas at San Antonio</a:t>
            </a:r>
          </a:p>
          <a:p>
            <a:pPr algn="l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rogelio.saenz@utsa.edu</a:t>
            </a: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dirty="0">
                <a:solidFill>
                  <a:srgbClr val="FFFFFF"/>
                </a:solidFill>
              </a:rPr>
              <a:t>Select Highlights from the Texas Latino Policy Symposiums ( 2017,2018) San Antonio</a:t>
            </a: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521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Texas Population Projections by Race/Ethnic Group for Selected Periods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" y="1825623"/>
          <a:ext cx="12191998" cy="5032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5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7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39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733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233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58468">
                <a:tc>
                  <a:txBody>
                    <a:bodyPr/>
                    <a:lstStyle/>
                    <a:p>
                      <a:r>
                        <a:rPr lang="en-US" sz="2000" dirty="0"/>
                        <a:t>Race/Ethnic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2018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2030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2050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2018-2050 Absolute Change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2018-2050 Percent Change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430">
                <a:tc>
                  <a:txBody>
                    <a:bodyPr/>
                    <a:lstStyle/>
                    <a:p>
                      <a:r>
                        <a:rPr lang="en-US" sz="2000" dirty="0"/>
                        <a:t>Latino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11,311,352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14,452,949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20,191,750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8,880,398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78.5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430">
                <a:tc>
                  <a:txBody>
                    <a:bodyPr/>
                    <a:lstStyle/>
                    <a:p>
                      <a:r>
                        <a:rPr lang="en-US" sz="2000" dirty="0"/>
                        <a:t>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11,994,710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12,774,056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13,523,839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1,529,129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12.7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430">
                <a:tc>
                  <a:txBody>
                    <a:bodyPr/>
                    <a:lstStyle/>
                    <a:p>
                      <a:r>
                        <a:rPr lang="en-US" sz="2000" dirty="0"/>
                        <a:t>Black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3,414,806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4,322,983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6,030,795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2,615,989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76.6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430">
                <a:tc>
                  <a:txBody>
                    <a:bodyPr/>
                    <a:lstStyle/>
                    <a:p>
                      <a:r>
                        <a:rPr lang="en-US" sz="2000" dirty="0"/>
                        <a:t>Asian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1,389,935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2,414,732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5,782,908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4,392,973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316.1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430">
                <a:tc>
                  <a:txBody>
                    <a:bodyPr/>
                    <a:lstStyle/>
                    <a:p>
                      <a:r>
                        <a:rPr lang="en-US" sz="2000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605,410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929,709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1,813,125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1,207,715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199.5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43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430">
                <a:tc>
                  <a:txBody>
                    <a:bodyPr/>
                    <a:lstStyle/>
                    <a:p>
                      <a:r>
                        <a:rPr lang="en-US" sz="20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28,716,213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34,894,429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47,342,417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18,626,204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64.9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94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58468">
                <a:tc gridSpan="6">
                  <a:txBody>
                    <a:bodyPr/>
                    <a:lstStyle/>
                    <a:p>
                      <a:r>
                        <a:rPr lang="en-US" dirty="0"/>
                        <a:t>Source: Texas Demographic</a:t>
                      </a:r>
                      <a:r>
                        <a:rPr lang="en-US" baseline="0" dirty="0"/>
                        <a:t> Center, 2018 Population Projections, https://demographics.texas.gov/Data/TPEPP/Projections/Index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564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669" y="114649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Percentage Distribution of Projected Texas Population Change between 2018 and 2050 Attributed to Race/Ethnic Groups</a:t>
            </a:r>
            <a:br>
              <a:rPr lang="en-US" sz="3300" b="1" dirty="0"/>
            </a:br>
            <a:r>
              <a:rPr lang="en-US" sz="2000" b="1" dirty="0"/>
              <a:t>[Source: Texas Demographic Center, 2018 Population Projections]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148920"/>
              </p:ext>
            </p:extLst>
          </p:nvPr>
        </p:nvGraphicFramePr>
        <p:xfrm>
          <a:off x="0" y="1825625"/>
          <a:ext cx="1219200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5035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b="1" dirty="0"/>
              <a:t>The Political Reality of Texas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09179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dirty="0"/>
              <a:t>The Political Reality of Texas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4852"/>
            <a:ext cx="10515600" cy="526072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Historical background</a:t>
            </a:r>
          </a:p>
          <a:p>
            <a:pPr lvl="1"/>
            <a:r>
              <a:rPr lang="en-US" dirty="0"/>
              <a:t>Loss of land and making of a proletariat workforce</a:t>
            </a:r>
          </a:p>
          <a:p>
            <a:pPr lvl="1"/>
            <a:r>
              <a:rPr lang="en-US" dirty="0"/>
              <a:t>Second-class citizens</a:t>
            </a:r>
          </a:p>
          <a:p>
            <a:pPr lvl="1"/>
            <a:r>
              <a:rPr lang="en-US" dirty="0"/>
              <a:t>Violence, including lynching, against Mexicans</a:t>
            </a:r>
          </a:p>
          <a:p>
            <a:pPr lvl="1"/>
            <a:r>
              <a:rPr lang="en-US" dirty="0"/>
              <a:t>Separate and unequal schools</a:t>
            </a:r>
          </a:p>
          <a:p>
            <a:pPr lvl="1"/>
            <a:r>
              <a:rPr lang="en-US" dirty="0"/>
              <a:t>Disenfranchisement and the poll tax</a:t>
            </a:r>
          </a:p>
          <a:p>
            <a:r>
              <a:rPr lang="en-US" dirty="0"/>
              <a:t>Civil Rights era</a:t>
            </a:r>
          </a:p>
          <a:p>
            <a:pPr lvl="1"/>
            <a:r>
              <a:rPr lang="en-US" dirty="0"/>
              <a:t>Some temporary social, economic, and political gains in the 1960s-1970s</a:t>
            </a:r>
          </a:p>
          <a:p>
            <a:pPr lvl="1"/>
            <a:r>
              <a:rPr lang="en-US" dirty="0"/>
              <a:t>Undoing of Civil Rights gains beginning with Reagan presidency</a:t>
            </a:r>
          </a:p>
          <a:p>
            <a:r>
              <a:rPr lang="en-US" dirty="0"/>
              <a:t>Texas continuing ‘minimalist’ policy-making approach regarding ‘equitable’ capital investment in its people</a:t>
            </a:r>
          </a:p>
          <a:p>
            <a:r>
              <a:rPr lang="en-US" dirty="0"/>
              <a:t>Contemporary Latino impending majority population era</a:t>
            </a:r>
          </a:p>
          <a:p>
            <a:pPr lvl="1"/>
            <a:r>
              <a:rPr lang="en-US" dirty="0"/>
              <a:t>Systemic efforts to minimize Latino political power and socioeconomic standing</a:t>
            </a:r>
          </a:p>
          <a:p>
            <a:pPr lvl="1"/>
            <a:r>
              <a:rPr lang="en-US" dirty="0"/>
              <a:t>Barriers to Latino family economic mobility and wealth building</a:t>
            </a:r>
          </a:p>
          <a:p>
            <a:pPr lvl="1"/>
            <a:r>
              <a:rPr lang="en-US" dirty="0"/>
              <a:t>Implications for state and local economies</a:t>
            </a:r>
          </a:p>
        </p:txBody>
      </p:sp>
    </p:spTree>
    <p:extLst>
      <p:ext uri="{BB962C8B-B14F-4D97-AF65-F5344CB8AC3E}">
        <p14:creationId xmlns:p14="http://schemas.microsoft.com/office/powerpoint/2010/main" val="3474003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501" y="131428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Voting-Related Demographics of Latinos and Whites, 2017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7906631"/>
              </p:ext>
            </p:extLst>
          </p:nvPr>
        </p:nvGraphicFramePr>
        <p:xfrm>
          <a:off x="-151002" y="1393174"/>
          <a:ext cx="12192000" cy="5464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6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5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0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71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558">
                <a:tc>
                  <a:txBody>
                    <a:bodyPr/>
                    <a:lstStyle/>
                    <a:p>
                      <a:r>
                        <a:rPr lang="en-US" sz="2400" dirty="0"/>
                        <a:t>Race/Ethnic Group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Total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Citizen Voting Age Pop.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0-17</a:t>
                      </a:r>
                      <a:r>
                        <a:rPr lang="en-US" sz="2400" baseline="0" dirty="0"/>
                        <a:t> Population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18+</a:t>
                      </a:r>
                      <a:r>
                        <a:rPr lang="en-US" sz="2400" baseline="0" dirty="0"/>
                        <a:t> Adult Non-Citizens</a:t>
                      </a:r>
                      <a:endParaRPr lang="en-US" sz="24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558">
                <a:tc>
                  <a:txBody>
                    <a:bodyPr/>
                    <a:lstStyle/>
                    <a:p>
                      <a:r>
                        <a:rPr lang="en-US" sz="2400" dirty="0"/>
                        <a:t>Latino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11,158,751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5,424,880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3,647,003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2,086,868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5558">
                <a:tc>
                  <a:txBody>
                    <a:bodyPr/>
                    <a:lstStyle/>
                    <a:p>
                      <a:r>
                        <a:rPr lang="en-US" sz="2400" dirty="0"/>
                        <a:t>White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11,855,092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9,359,397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2,319,181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176,514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55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558">
                <a:tc>
                  <a:txBody>
                    <a:bodyPr/>
                    <a:lstStyle/>
                    <a:p>
                      <a:r>
                        <a:rPr lang="en-US" sz="2400" dirty="0"/>
                        <a:t>Pct. Distribution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just"/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just"/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just"/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just"/>
                      <a:endParaRPr lang="en-US" sz="24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5558">
                <a:tc>
                  <a:txBody>
                    <a:bodyPr/>
                    <a:lstStyle/>
                    <a:p>
                      <a:r>
                        <a:rPr lang="en-US" sz="2400" dirty="0"/>
                        <a:t>Latino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100.0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48.6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32.7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18.7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5558">
                <a:tc>
                  <a:txBody>
                    <a:bodyPr/>
                    <a:lstStyle/>
                    <a:p>
                      <a:r>
                        <a:rPr lang="en-US" sz="2400" dirty="0"/>
                        <a:t>White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100.0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78.9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19.6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1.5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55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5558">
                <a:tc gridSpan="5">
                  <a:txBody>
                    <a:bodyPr/>
                    <a:lstStyle/>
                    <a:p>
                      <a:r>
                        <a:rPr lang="en-US" dirty="0"/>
                        <a:t>Source: 2017 American Community Survey 1-Year Estimates [American FactFinder].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567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45" y="0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Latino and White Children Turning 18 Years of Age in Texas, 2017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5543331"/>
              </p:ext>
            </p:extLst>
          </p:nvPr>
        </p:nvGraphicFramePr>
        <p:xfrm>
          <a:off x="-67111" y="1394763"/>
          <a:ext cx="12192000" cy="4933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4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4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2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5510">
                <a:tc>
                  <a:txBody>
                    <a:bodyPr/>
                    <a:lstStyle/>
                    <a:p>
                      <a:r>
                        <a:rPr lang="en-US" sz="2000" dirty="0"/>
                        <a:t>Segment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Latino</a:t>
                      </a:r>
                      <a:r>
                        <a:rPr lang="en-US" sz="2000" baseline="0" dirty="0"/>
                        <a:t> Children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White Children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63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Total number children in 2017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3,647,003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2,319,181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091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Total number of children turning 18 every….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634">
                <a:tc>
                  <a:txBody>
                    <a:bodyPr/>
                    <a:lstStyle/>
                    <a:p>
                      <a:r>
                        <a:rPr lang="en-US" sz="2000" dirty="0"/>
                        <a:t>         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Year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202,611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128,843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634">
                <a:tc>
                  <a:txBody>
                    <a:bodyPr/>
                    <a:lstStyle/>
                    <a:p>
                      <a:r>
                        <a:rPr lang="en-US" sz="2000" dirty="0"/>
                        <a:t>         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Month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16,884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10,737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6634">
                <a:tc>
                  <a:txBody>
                    <a:bodyPr/>
                    <a:lstStyle/>
                    <a:p>
                      <a:r>
                        <a:rPr lang="en-US" sz="2000" dirty="0"/>
                        <a:t>         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Week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4,221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2,684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6634">
                <a:tc>
                  <a:txBody>
                    <a:bodyPr/>
                    <a:lstStyle/>
                    <a:p>
                      <a:r>
                        <a:rPr lang="en-US" sz="2000" dirty="0"/>
                        <a:t>         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Day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603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383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6634">
                <a:tc>
                  <a:txBody>
                    <a:bodyPr/>
                    <a:lstStyle/>
                    <a:p>
                      <a:r>
                        <a:rPr lang="en-US" sz="2000" dirty="0"/>
                        <a:t>         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Hour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6634">
                <a:tc>
                  <a:txBody>
                    <a:bodyPr/>
                    <a:lstStyle/>
                    <a:p>
                      <a:r>
                        <a:rPr lang="en-US" sz="2000" dirty="0"/>
                        <a:t>         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sz="2000" baseline="0" dirty="0">
                          <a:solidFill>
                            <a:srgbClr val="FF0000"/>
                          </a:solidFill>
                        </a:rPr>
                        <a:t> minutes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4.19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2.67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3572"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Source: 2017 American Community Survey 1-Year Estimates [American</a:t>
                      </a:r>
                      <a:r>
                        <a:rPr lang="en-US" sz="1800" baseline="0" dirty="0"/>
                        <a:t> FactFinder].</a:t>
                      </a:r>
                      <a:endParaRPr lang="en-US" sz="1800" dirty="0"/>
                    </a:p>
                  </a:txBody>
                  <a:tcPr marL="68580" marR="68580" marT="34290" marB="34290" anchor="b"/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24710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/>
              <a:t>Challenges to Voting Rights and Political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7147"/>
          </a:xfrm>
        </p:spPr>
        <p:txBody>
          <a:bodyPr>
            <a:normAutofit/>
          </a:bodyPr>
          <a:lstStyle/>
          <a:p>
            <a:r>
              <a:rPr lang="en-US" dirty="0"/>
              <a:t>The Texas Civil Rights Project’s 2017 Impact Report notes: “For more than a decade, certain politicians have manipulated the rules to keep themselves in power by advancing a dangerous agenda designed to prevent millions of Americans, particularly people of color and low-income communities, from exercising their constitutional right to vote.  From a complex of rules for voter registration to strict voter identification rules that prevent people from casting a ballot; this agenda has gained traction in Texas” (p. 4).</a:t>
            </a:r>
          </a:p>
          <a:p>
            <a:r>
              <a:rPr lang="en-US" dirty="0"/>
              <a:t>Redistricting – Gerrymandering </a:t>
            </a:r>
          </a:p>
          <a:p>
            <a:r>
              <a:rPr lang="en-US" dirty="0"/>
              <a:t>Voter ID</a:t>
            </a:r>
          </a:p>
          <a:p>
            <a:r>
              <a:rPr lang="en-US" dirty="0"/>
              <a:t>High school voter registration</a:t>
            </a:r>
          </a:p>
          <a:p>
            <a:r>
              <a:rPr lang="en-US" dirty="0"/>
              <a:t>Focus on political representation based on adult and citizenship status</a:t>
            </a:r>
          </a:p>
          <a:p>
            <a:pPr lvl="1"/>
            <a:r>
              <a:rPr lang="en-US" i="1" dirty="0"/>
              <a:t>Evenwel v. Abbott </a:t>
            </a:r>
            <a:r>
              <a:rPr lang="en-US" dirty="0"/>
              <a:t>(2016 Supreme Court decision)</a:t>
            </a:r>
          </a:p>
          <a:p>
            <a:r>
              <a:rPr lang="en-US" dirty="0"/>
              <a:t>Underfunding of Census 2020 and 2020 citizenship question</a:t>
            </a:r>
          </a:p>
          <a:p>
            <a:r>
              <a:rPr lang="en-US" dirty="0"/>
              <a:t>The specter of voting fraud</a:t>
            </a:r>
          </a:p>
        </p:txBody>
      </p:sp>
    </p:spTree>
    <p:extLst>
      <p:ext uri="{BB962C8B-B14F-4D97-AF65-F5344CB8AC3E}">
        <p14:creationId xmlns:p14="http://schemas.microsoft.com/office/powerpoint/2010/main" val="155949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b="1" dirty="0"/>
              <a:t>Socioeconomic Standing of Latino Population in Texas</a:t>
            </a:r>
          </a:p>
        </p:txBody>
      </p:sp>
    </p:spTree>
    <p:extLst>
      <p:ext uri="{BB962C8B-B14F-4D97-AF65-F5344CB8AC3E}">
        <p14:creationId xmlns:p14="http://schemas.microsoft.com/office/powerpoint/2010/main" val="416114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718" y="109057"/>
            <a:ext cx="9810856" cy="1320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Texas Children Socioeconomic Measures for Latinos, Whites, </a:t>
            </a:r>
            <a:r>
              <a:rPr lang="en-US" sz="4800" b="1" dirty="0"/>
              <a:t>and </a:t>
            </a:r>
            <a:r>
              <a:rPr lang="en-US" sz="4000" b="1" dirty="0"/>
              <a:t>Blacks, 2016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007706"/>
              </p:ext>
            </p:extLst>
          </p:nvPr>
        </p:nvGraphicFramePr>
        <p:xfrm>
          <a:off x="52465" y="1463931"/>
          <a:ext cx="12087070" cy="5394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0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8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3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3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18654">
                <a:tc>
                  <a:txBody>
                    <a:bodyPr/>
                    <a:lstStyle/>
                    <a:p>
                      <a:r>
                        <a:rPr lang="en-US" sz="2400" b="1" dirty="0"/>
                        <a:t>Socioeconomic Measures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LATINO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WHITE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BLACK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899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899">
                <a:tc>
                  <a:txBody>
                    <a:bodyPr/>
                    <a:lstStyle/>
                    <a:p>
                      <a:r>
                        <a:rPr lang="en-US" sz="2400" b="1" dirty="0"/>
                        <a:t>Pct. of</a:t>
                      </a:r>
                      <a:r>
                        <a:rPr lang="en-US" sz="2400" b="1" baseline="0" dirty="0"/>
                        <a:t> 3 and 4 year olds in preschool</a:t>
                      </a:r>
                      <a:endParaRPr lang="en-US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39.1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48.5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44.2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899">
                <a:tc>
                  <a:txBody>
                    <a:bodyPr/>
                    <a:lstStyle/>
                    <a:p>
                      <a:r>
                        <a:rPr lang="en-US" sz="2400" b="1" dirty="0"/>
                        <a:t>Pct.</a:t>
                      </a:r>
                      <a:r>
                        <a:rPr lang="en-US" sz="2400" b="1" baseline="0" dirty="0"/>
                        <a:t> of 14-17 year olds in high school or high school graduates</a:t>
                      </a:r>
                      <a:endParaRPr lang="en-US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97.1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97.6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98.1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899">
                <a:tc>
                  <a:txBody>
                    <a:bodyPr/>
                    <a:lstStyle/>
                    <a:p>
                      <a:r>
                        <a:rPr lang="en-US" sz="2400" b="1" dirty="0"/>
                        <a:t>Pct. of</a:t>
                      </a:r>
                      <a:r>
                        <a:rPr lang="en-US" sz="2400" b="1" baseline="0" dirty="0"/>
                        <a:t> children 0-17 with health insurance coverage</a:t>
                      </a:r>
                      <a:endParaRPr lang="en-US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87.4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94.1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94.0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899">
                <a:tc>
                  <a:txBody>
                    <a:bodyPr/>
                    <a:lstStyle/>
                    <a:p>
                      <a:r>
                        <a:rPr lang="en-US" sz="2400" b="1" dirty="0"/>
                        <a:t>Pct. of</a:t>
                      </a:r>
                      <a:r>
                        <a:rPr lang="en-US" sz="2400" b="1" baseline="0" dirty="0"/>
                        <a:t> children 0-17 at or above poverty level</a:t>
                      </a:r>
                      <a:endParaRPr lang="en-US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69.5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89.7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71.1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58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5899">
                <a:tc gridSpan="4">
                  <a:txBody>
                    <a:bodyPr/>
                    <a:lstStyle/>
                    <a:p>
                      <a:r>
                        <a:rPr lang="en-US" sz="2000" dirty="0"/>
                        <a:t>Source:</a:t>
                      </a:r>
                      <a:r>
                        <a:rPr lang="en-US" sz="2000" baseline="0" dirty="0"/>
                        <a:t> 2016 American Community Survey Public Use Microdata Sample.</a:t>
                      </a:r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1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/>
              <a:t>Texas Ranking on Adult Socioeconomic Measures for Latinos, Whites, and Blacks, 2016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0" y="1825623"/>
          <a:ext cx="12191999" cy="5400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7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1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4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78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796">
                <a:tc>
                  <a:txBody>
                    <a:bodyPr/>
                    <a:lstStyle/>
                    <a:p>
                      <a:r>
                        <a:rPr lang="en-US" sz="2400" b="1" dirty="0"/>
                        <a:t>Adult</a:t>
                      </a:r>
                      <a:r>
                        <a:rPr lang="en-US" sz="2400" b="1" baseline="0" dirty="0"/>
                        <a:t> Socioeconomic</a:t>
                      </a:r>
                      <a:endParaRPr lang="en-US" sz="2400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LATINO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WHITE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BLACK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796"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796">
                <a:tc>
                  <a:txBody>
                    <a:bodyPr/>
                    <a:lstStyle/>
                    <a:p>
                      <a:r>
                        <a:rPr lang="en-US" sz="2400" b="1" dirty="0"/>
                        <a:t>Pct. of</a:t>
                      </a:r>
                      <a:r>
                        <a:rPr lang="en-US" sz="2400" b="1" baseline="0" dirty="0"/>
                        <a:t> householders homeowners</a:t>
                      </a:r>
                      <a:endParaRPr lang="en-US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55.9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69.9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40.3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796">
                <a:tc>
                  <a:txBody>
                    <a:bodyPr/>
                    <a:lstStyle/>
                    <a:p>
                      <a:r>
                        <a:rPr lang="en-US" sz="2400" b="1" dirty="0"/>
                        <a:t>Pct.</a:t>
                      </a:r>
                      <a:r>
                        <a:rPr lang="en-US" sz="2400" b="1" baseline="0" dirty="0"/>
                        <a:t> of persons 25+ with bachelor’s degree or higher</a:t>
                      </a:r>
                      <a:endParaRPr lang="en-US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14.2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37.5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23.2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796">
                <a:tc>
                  <a:txBody>
                    <a:bodyPr/>
                    <a:lstStyle/>
                    <a:p>
                      <a:r>
                        <a:rPr lang="en-US" sz="2400" b="1" dirty="0"/>
                        <a:t>Number</a:t>
                      </a:r>
                      <a:r>
                        <a:rPr lang="en-US" sz="2400" b="1" baseline="0" dirty="0"/>
                        <a:t> STEM majors per 1,000 persons in labor force</a:t>
                      </a:r>
                      <a:endParaRPr lang="en-US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31.0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91.3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47.5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416">
                <a:tc>
                  <a:txBody>
                    <a:bodyPr/>
                    <a:lstStyle/>
                    <a:p>
                      <a:r>
                        <a:rPr lang="en-US" sz="2400" b="1" dirty="0"/>
                        <a:t>Pct. of</a:t>
                      </a:r>
                      <a:r>
                        <a:rPr lang="en-US" sz="2400" b="1" baseline="0" dirty="0"/>
                        <a:t> persons 25-64 years of age employed</a:t>
                      </a:r>
                      <a:endParaRPr lang="en-US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72.6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75.2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70.9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796">
                <a:tc>
                  <a:txBody>
                    <a:bodyPr/>
                    <a:lstStyle/>
                    <a:p>
                      <a:r>
                        <a:rPr lang="en-US" sz="2400" b="1" dirty="0"/>
                        <a:t>Median household income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$44,535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$69,866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$42,419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796">
                <a:tc>
                  <a:txBody>
                    <a:bodyPr/>
                    <a:lstStyle/>
                    <a:p>
                      <a:r>
                        <a:rPr lang="en-US" sz="2400" b="1" dirty="0"/>
                        <a:t>Pct. of</a:t>
                      </a:r>
                      <a:r>
                        <a:rPr lang="en-US" sz="2400" b="1" baseline="0" dirty="0"/>
                        <a:t> persons 18-64 with health insurance coverage</a:t>
                      </a:r>
                      <a:endParaRPr lang="en-US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62.9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86.4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79.0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796">
                <a:tc>
                  <a:txBody>
                    <a:bodyPr/>
                    <a:lstStyle/>
                    <a:p>
                      <a:r>
                        <a:rPr lang="en-US" sz="2400" b="1" dirty="0"/>
                        <a:t>Pct.</a:t>
                      </a:r>
                      <a:r>
                        <a:rPr lang="en-US" sz="2400" b="1" baseline="0" dirty="0"/>
                        <a:t> of persons 18 and older at or above poverty level</a:t>
                      </a:r>
                      <a:endParaRPr lang="en-US" sz="2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81.8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91.4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/>
                        <a:t>82.7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796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96">
                <a:tc gridSpan="4">
                  <a:txBody>
                    <a:bodyPr/>
                    <a:lstStyle/>
                    <a:p>
                      <a:r>
                        <a:rPr lang="en-US" sz="2400" dirty="0"/>
                        <a:t>Source:</a:t>
                      </a:r>
                      <a:r>
                        <a:rPr lang="en-US" sz="2400" baseline="0" dirty="0"/>
                        <a:t> 2016 American Community Survey Public Use Microdata Sample.</a:t>
                      </a:r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898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6854"/>
            <a:ext cx="10515600" cy="461394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5400" b="1" dirty="0"/>
              <a:t>The Demographic Reality of Latinos in Texas Today</a:t>
            </a:r>
          </a:p>
        </p:txBody>
      </p:sp>
    </p:spTree>
    <p:extLst>
      <p:ext uri="{BB962C8B-B14F-4D97-AF65-F5344CB8AC3E}">
        <p14:creationId xmlns:p14="http://schemas.microsoft.com/office/powerpoint/2010/main" val="2163377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solidFill>
                  <a:srgbClr val="66FF33"/>
                </a:solidFill>
              </a:rPr>
              <a:t>Texas 12 Economic Regions</a:t>
            </a:r>
            <a:br>
              <a:rPr lang="en-US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[Source: Texas Comptroller’s Office]</a:t>
            </a:r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298" y="1552073"/>
            <a:ext cx="6955436" cy="52217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3583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33CC"/>
                </a:solidFill>
              </a:rPr>
              <a:t>Ranking of Economic Regions by Percent of Latinos 25 and Older with College Degree</a:t>
            </a:r>
            <a:br>
              <a:rPr lang="en-US" b="1" dirty="0">
                <a:solidFill>
                  <a:srgbClr val="66FF33"/>
                </a:solidFill>
              </a:rPr>
            </a:br>
            <a:r>
              <a:rPr lang="en-US" sz="2400" b="1" dirty="0"/>
              <a:t>[Comparison to Whites in Texas]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799364"/>
              </p:ext>
            </p:extLst>
          </p:nvPr>
        </p:nvGraphicFramePr>
        <p:xfrm>
          <a:off x="0" y="2086881"/>
          <a:ext cx="1219200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06573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33CC"/>
                </a:solidFill>
              </a:rPr>
              <a:t>Ranking of Economic Regions by Number of Latino STEM Majors Per 1,000 Workers</a:t>
            </a:r>
            <a:br>
              <a:rPr lang="en-US" b="1" dirty="0">
                <a:solidFill>
                  <a:srgbClr val="0033CC"/>
                </a:solidFill>
              </a:rPr>
            </a:br>
            <a:r>
              <a:rPr lang="en-US" sz="2400" b="1" dirty="0"/>
              <a:t>[Comparison to Whites in Texas]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413152"/>
              </p:ext>
            </p:extLst>
          </p:nvPr>
        </p:nvGraphicFramePr>
        <p:xfrm>
          <a:off x="0" y="2411413"/>
          <a:ext cx="1219200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69499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33CC"/>
                </a:solidFill>
              </a:rPr>
              <a:t>Ranking of Economic Regions by Percentage of Latino Workers in Highest Level Occupations</a:t>
            </a:r>
            <a:br>
              <a:rPr lang="en-US" b="1" dirty="0">
                <a:solidFill>
                  <a:srgbClr val="0033CC"/>
                </a:solidFill>
              </a:rPr>
            </a:br>
            <a:r>
              <a:rPr lang="en-US" sz="2400" b="1" dirty="0"/>
              <a:t>[Comparison to Whites in Texas]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503689"/>
              </p:ext>
            </p:extLst>
          </p:nvPr>
        </p:nvGraphicFramePr>
        <p:xfrm>
          <a:off x="0" y="2716273"/>
          <a:ext cx="1219200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22963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33CC"/>
                </a:solidFill>
              </a:rPr>
              <a:t>Ranking of Economic Regions by Latino Median Family Income</a:t>
            </a:r>
            <a:br>
              <a:rPr lang="en-US" b="1" dirty="0"/>
            </a:b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[Comparison to Whites in Texas]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809944"/>
              </p:ext>
            </p:extLst>
          </p:nvPr>
        </p:nvGraphicFramePr>
        <p:xfrm>
          <a:off x="0" y="2411413"/>
          <a:ext cx="1219200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67149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33CC"/>
                </a:solidFill>
              </a:rPr>
              <a:t>Ranking of Economic Regions by Percentage of Latino Families in Poverty</a:t>
            </a:r>
            <a:br>
              <a:rPr lang="en-US" b="1" dirty="0">
                <a:solidFill>
                  <a:srgbClr val="66FF33"/>
                </a:solidFill>
              </a:rPr>
            </a:br>
            <a:r>
              <a:rPr lang="en-US" b="1" dirty="0"/>
              <a:t>[</a:t>
            </a:r>
            <a:r>
              <a:rPr lang="en-US" sz="2400" b="1" dirty="0"/>
              <a:t>Comparison to Whites in Texas]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492927"/>
              </p:ext>
            </p:extLst>
          </p:nvPr>
        </p:nvGraphicFramePr>
        <p:xfrm>
          <a:off x="0" y="2609395"/>
          <a:ext cx="1219200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26556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33CC"/>
                </a:solidFill>
              </a:rPr>
              <a:t>Ranking of Economic Regions by Percentage of Latino Housing Units Owner-Occupied</a:t>
            </a:r>
            <a:br>
              <a:rPr lang="en-US" b="1" dirty="0">
                <a:solidFill>
                  <a:srgbClr val="0033CC"/>
                </a:solidFill>
              </a:rPr>
            </a:br>
            <a:r>
              <a:rPr lang="en-US" sz="2400" b="1" dirty="0"/>
              <a:t>[Comparison to Whites in Texas]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56941"/>
              </p:ext>
            </p:extLst>
          </p:nvPr>
        </p:nvGraphicFramePr>
        <p:xfrm>
          <a:off x="0" y="2656897"/>
          <a:ext cx="1219200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64220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33CC"/>
                </a:solidFill>
              </a:rPr>
              <a:t>Ranking of Economic Regions by Percentage of Latinos Without Health Insurance Coverage</a:t>
            </a:r>
            <a:br>
              <a:rPr lang="en-US" b="1" dirty="0">
                <a:solidFill>
                  <a:srgbClr val="0033CC"/>
                </a:solidFill>
              </a:rPr>
            </a:br>
            <a:r>
              <a:rPr lang="en-US" sz="2400" b="1" dirty="0"/>
              <a:t>[Comparison to Whites in Texas]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365435"/>
              </p:ext>
            </p:extLst>
          </p:nvPr>
        </p:nvGraphicFramePr>
        <p:xfrm>
          <a:off x="0" y="2811276"/>
          <a:ext cx="1219200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75714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800" b="1" dirty="0"/>
              <a:t>Ranking of Economic Regions by Percentage of Citizen Voting-Age Population that is Latino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5795015"/>
              </p:ext>
            </p:extLst>
          </p:nvPr>
        </p:nvGraphicFramePr>
        <p:xfrm>
          <a:off x="0" y="2882528"/>
          <a:ext cx="12191999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64479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332" y="146462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66FF33"/>
                </a:solidFill>
              </a:rPr>
              <a:t>Latino and White Children Turning 18 Years of Age in Texas, 2016</a:t>
            </a:r>
            <a:endParaRPr lang="en-US" sz="4800" b="1" dirty="0">
              <a:solidFill>
                <a:srgbClr val="66FF33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279097"/>
              </p:ext>
            </p:extLst>
          </p:nvPr>
        </p:nvGraphicFramePr>
        <p:xfrm>
          <a:off x="0" y="2850078"/>
          <a:ext cx="12192000" cy="5132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4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4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2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7226">
                <a:tc>
                  <a:txBody>
                    <a:bodyPr/>
                    <a:lstStyle/>
                    <a:p>
                      <a:r>
                        <a:rPr lang="en-US" sz="2200" b="1" dirty="0"/>
                        <a:t>Segment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200" b="1" dirty="0"/>
                        <a:t>Latino</a:t>
                      </a:r>
                      <a:r>
                        <a:rPr lang="en-US" sz="2200" b="1" baseline="0" dirty="0"/>
                        <a:t> Children</a:t>
                      </a:r>
                      <a:endParaRPr lang="en-US" sz="22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200" b="1" dirty="0"/>
                        <a:t>White Children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581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Total number children in 2016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3,597,069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2,325,338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9366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Total number of children turning 18 every….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4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581">
                <a:tc>
                  <a:txBody>
                    <a:bodyPr/>
                    <a:lstStyle/>
                    <a:p>
                      <a:r>
                        <a:rPr lang="en-US" sz="2400" b="1" dirty="0"/>
                        <a:t>         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Year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199,837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129,185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581">
                <a:tc>
                  <a:txBody>
                    <a:bodyPr/>
                    <a:lstStyle/>
                    <a:p>
                      <a:r>
                        <a:rPr lang="en-US" sz="2400" b="1" dirty="0"/>
                        <a:t>         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Month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16,653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10,765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581">
                <a:tc>
                  <a:txBody>
                    <a:bodyPr/>
                    <a:lstStyle/>
                    <a:p>
                      <a:r>
                        <a:rPr lang="en-US" sz="2400" b="1" dirty="0"/>
                        <a:t>         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Week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4,163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2,691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581">
                <a:tc>
                  <a:txBody>
                    <a:bodyPr/>
                    <a:lstStyle/>
                    <a:p>
                      <a:r>
                        <a:rPr lang="en-US" sz="2400" b="1" dirty="0"/>
                        <a:t>         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Day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595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384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581">
                <a:tc>
                  <a:txBody>
                    <a:bodyPr/>
                    <a:lstStyle/>
                    <a:p>
                      <a:r>
                        <a:rPr lang="en-US" sz="2400" b="1" dirty="0"/>
                        <a:t>         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Hour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25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16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581">
                <a:tc>
                  <a:txBody>
                    <a:bodyPr/>
                    <a:lstStyle/>
                    <a:p>
                      <a:r>
                        <a:rPr lang="en-US" sz="2400" b="1" dirty="0"/>
                        <a:t>         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sz="2400" b="1" baseline="0" dirty="0">
                          <a:solidFill>
                            <a:srgbClr val="FF0000"/>
                          </a:solidFill>
                        </a:rPr>
                        <a:t> minutes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4.13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2.67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522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2434"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Source: 2016 American Community Survey 1-Year Estimates [American</a:t>
                      </a:r>
                      <a:r>
                        <a:rPr lang="en-US" sz="1400" baseline="0" dirty="0"/>
                        <a:t> FactFinder].</a:t>
                      </a:r>
                      <a:endParaRPr lang="en-US" sz="1400" dirty="0"/>
                    </a:p>
                  </a:txBody>
                  <a:tcPr marL="68580" marR="68580" marT="34290" marB="34290" anchor="b"/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301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172" y="131428"/>
            <a:ext cx="9030721" cy="1361812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Texas Population Estimates by Race/Ethnic Group, 2016 and 2017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921805"/>
              </p:ext>
            </p:extLst>
          </p:nvPr>
        </p:nvGraphicFramePr>
        <p:xfrm>
          <a:off x="-394284" y="1204838"/>
          <a:ext cx="12192002" cy="5054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3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9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551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267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9047">
                <a:tc>
                  <a:txBody>
                    <a:bodyPr/>
                    <a:lstStyle/>
                    <a:p>
                      <a:r>
                        <a:rPr lang="en-US" sz="2400" dirty="0"/>
                        <a:t>Race/Ethnic</a:t>
                      </a:r>
                      <a:r>
                        <a:rPr lang="en-US" sz="2400" baseline="0" dirty="0"/>
                        <a:t> Group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2016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2017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Abs. Chg. 2016-2017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Pct. Chg. 2016-2017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Pct.</a:t>
                      </a:r>
                      <a:r>
                        <a:rPr lang="en-US" sz="2400" baseline="0" dirty="0"/>
                        <a:t> of Texas Change</a:t>
                      </a:r>
                      <a:endParaRPr lang="en-US" sz="24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047">
                <a:tc>
                  <a:txBody>
                    <a:bodyPr/>
                    <a:lstStyle/>
                    <a:p>
                      <a:r>
                        <a:rPr lang="en-US" sz="2400" dirty="0"/>
                        <a:t>Latinos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10,922,506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11,156,514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234,008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2.1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58.5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047">
                <a:tc>
                  <a:txBody>
                    <a:bodyPr/>
                    <a:lstStyle/>
                    <a:p>
                      <a:r>
                        <a:rPr lang="en-US" sz="2400" dirty="0"/>
                        <a:t>Whites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11,862,697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11,886,381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23,684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0.2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5.9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047">
                <a:tc>
                  <a:txBody>
                    <a:bodyPr/>
                    <a:lstStyle/>
                    <a:p>
                      <a:r>
                        <a:rPr lang="en-US" sz="2400" dirty="0"/>
                        <a:t>Others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5,119,659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5,261,701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142,042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2.8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35.5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904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9047">
                <a:tc>
                  <a:txBody>
                    <a:bodyPr/>
                    <a:lstStyle/>
                    <a:p>
                      <a:r>
                        <a:rPr lang="en-US" sz="2400" dirty="0"/>
                        <a:t>Total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27,904,862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28,304,596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399,734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1.4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100.0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80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9047">
                <a:tc gridSpan="6">
                  <a:txBody>
                    <a:bodyPr/>
                    <a:lstStyle/>
                    <a:p>
                      <a:r>
                        <a:rPr lang="en-US" dirty="0"/>
                        <a:t>Source: 2016 and 2017 U.S. Bureau of the Census Population Estimates</a:t>
                      </a:r>
                      <a:r>
                        <a:rPr lang="en-US" baseline="0" dirty="0"/>
                        <a:t> for Texas. [American FactFinder]</a:t>
                      </a:r>
                      <a:endParaRPr lang="en-U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7632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solidFill>
                  <a:srgbClr val="66FF33"/>
                </a:solidFill>
              </a:rPr>
              <a:t>Overall Ranking of Economic Regions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7114105"/>
              </p:ext>
            </p:extLst>
          </p:nvPr>
        </p:nvGraphicFramePr>
        <p:xfrm>
          <a:off x="0" y="1319128"/>
          <a:ext cx="12191999" cy="5486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7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20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8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50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318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2031">
                <a:tc>
                  <a:txBody>
                    <a:bodyPr/>
                    <a:lstStyle/>
                    <a:p>
                      <a:r>
                        <a:rPr lang="en-US" sz="2000" b="1" dirty="0"/>
                        <a:t>Ranking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Economic 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Average Ranking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Pct.</a:t>
                      </a:r>
                      <a:r>
                        <a:rPr lang="en-US" sz="2000" b="1" baseline="0" dirty="0"/>
                        <a:t> Latino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Pct.</a:t>
                      </a:r>
                      <a:r>
                        <a:rPr lang="en-US" sz="2000" b="1" baseline="0" dirty="0"/>
                        <a:t> Foreign-Born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Pct. CVAC Latino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r>
                        <a:rPr lang="en-US" sz="20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Alamo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53.0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15.7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46.7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r>
                        <a:rPr lang="en-US" sz="20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31.2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26.4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22.5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r>
                        <a:rPr lang="en-US" sz="20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Upper Rio Grande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81.2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28.8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75.6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r>
                        <a:rPr lang="en-US" sz="20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Northwest Texas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37.6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11.7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32.3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r>
                        <a:rPr lang="en-US" sz="20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West Texas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47.6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20.0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38.8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r>
                        <a:rPr lang="en-US" sz="20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Gulf Coast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36.1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38.8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23.7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r>
                        <a:rPr lang="en-US" sz="20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South Texas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6.6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87.5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25.9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81.4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r>
                        <a:rPr lang="en-US" sz="20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Central Texas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7.4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22.6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24.1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15.6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r>
                        <a:rPr lang="en-US" sz="20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Metroplex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7.6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27.7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37.6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16.2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r>
                        <a:rPr lang="en-US" sz="20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Southeast Texas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14.4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34.7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  8.0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r>
                        <a:rPr lang="en-US" sz="20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High Plains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9.1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36.5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18.9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28.0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r>
                        <a:rPr lang="en-US" sz="2000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Upper East Texas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9.4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14.5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36.7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  7.2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591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87229" y="156238"/>
            <a:ext cx="868677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300" b="1" dirty="0"/>
              <a:t>Texas Counties with Majority Latino Total Population and Children Population, 2013-2017</a:t>
            </a:r>
            <a:br>
              <a:rPr lang="en-US" b="1" dirty="0"/>
            </a:br>
            <a:r>
              <a:rPr lang="en-US" sz="1800" b="1" dirty="0"/>
              <a:t>[Source: 2017 American Community Survey 5-Year Estimates (American FactFinder)]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93658" y="1732749"/>
            <a:ext cx="4184035" cy="388077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Total Population [69 counties]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80539" y="1732748"/>
            <a:ext cx="4184034" cy="388077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Children Population [104 counties]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5927" y="2102279"/>
            <a:ext cx="4733333" cy="42523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740" y="2235592"/>
            <a:ext cx="4695238" cy="429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158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800" b="1" dirty="0"/>
              <a:t>Age Structure Differences between Texas Latino and White Populations and Implications for Future of Texas, 2017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825625"/>
          <a:ext cx="12192000" cy="4386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1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5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3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3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71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4030">
                <a:tc>
                  <a:txBody>
                    <a:bodyPr/>
                    <a:lstStyle/>
                    <a:p>
                      <a:r>
                        <a:rPr lang="en-US" sz="2400" dirty="0"/>
                        <a:t>Race/Ethnic</a:t>
                      </a:r>
                      <a:r>
                        <a:rPr lang="en-US" sz="2400" baseline="0" dirty="0"/>
                        <a:t> Group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Median</a:t>
                      </a:r>
                      <a:r>
                        <a:rPr lang="en-US" sz="2400" baseline="0" dirty="0"/>
                        <a:t> Age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Pct. 0-17</a:t>
                      </a:r>
                      <a:r>
                        <a:rPr lang="en-US" sz="2400" baseline="0" dirty="0"/>
                        <a:t> of Age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Pct. 65 and Older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Ratio Children: Elderly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030">
                <a:tc>
                  <a:txBody>
                    <a:bodyPr/>
                    <a:lstStyle/>
                    <a:p>
                      <a:r>
                        <a:rPr lang="en-US" sz="2800" dirty="0"/>
                        <a:t>Latino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28.7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32.7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7.1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4.60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030">
                <a:tc>
                  <a:txBody>
                    <a:bodyPr/>
                    <a:lstStyle/>
                    <a:p>
                      <a:r>
                        <a:rPr lang="en-US" sz="2800" dirty="0"/>
                        <a:t>White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42.2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19.6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18.5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1.06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0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1478"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Source: 2017 U.S. Bureau of the Census Population Estimates</a:t>
                      </a:r>
                      <a:r>
                        <a:rPr lang="en-US" baseline="0" dirty="0"/>
                        <a:t> for Texas. [American FactFinder]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8762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Percentage of Latinos and Whites in Texas Population by Age Group, 2017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0" y="1825624"/>
          <a:ext cx="1219200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3716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/>
              <a:t>Latino and White Population by Age Groups, 2017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825625"/>
          <a:ext cx="121920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Age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Latino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Latino-to-White</a:t>
                      </a:r>
                      <a:r>
                        <a:rPr lang="en-US" sz="2400" baseline="0" dirty="0"/>
                        <a:t> Ratio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Under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3,645,511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2,330,125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1.56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18 to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1,274,642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953,289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1.34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25 to 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3,283,154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3,061,141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1.07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45</a:t>
                      </a:r>
                      <a:r>
                        <a:rPr lang="en-US" sz="2400" baseline="0" dirty="0"/>
                        <a:t> to 64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2,160,399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3,345,782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0.65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65 and older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83,844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2,196,044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0.04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11,156,514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11,886,381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0.94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Source: 2017 U.S. Bureau of the Census Population Estimates</a:t>
                      </a:r>
                      <a:r>
                        <a:rPr lang="en-US" baseline="0" dirty="0"/>
                        <a:t> for Texas. [American FactFinder]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810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/>
              <a:t>Modal Age for Latinos and Whites in Texas,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	________________________________</a:t>
            </a:r>
          </a:p>
          <a:p>
            <a:pPr marL="0" indent="0">
              <a:buNone/>
            </a:pPr>
            <a:r>
              <a:rPr lang="en-US" dirty="0"/>
              <a:t>		Group		Modal Age		Number</a:t>
            </a:r>
          </a:p>
          <a:p>
            <a:pPr marL="0" indent="0">
              <a:buNone/>
            </a:pPr>
            <a:r>
              <a:rPr lang="en-US" dirty="0"/>
              <a:t>		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Latino		10			227,216</a:t>
            </a:r>
          </a:p>
          <a:p>
            <a:pPr marL="0" indent="0">
              <a:buNone/>
            </a:pPr>
            <a:r>
              <a:rPr lang="en-US" dirty="0"/>
              <a:t>		White		60			184,349</a:t>
            </a:r>
          </a:p>
          <a:p>
            <a:pPr marL="0" indent="0">
              <a:buNone/>
            </a:pPr>
            <a:r>
              <a:rPr lang="en-US" dirty="0"/>
              <a:t>		________________________________</a:t>
            </a:r>
          </a:p>
          <a:p>
            <a:pPr marL="0" indent="0">
              <a:buNone/>
            </a:pPr>
            <a:r>
              <a:rPr lang="en-US" sz="2000" dirty="0"/>
              <a:t>		Source: 2017 American Community Survey Public-Use File</a:t>
            </a:r>
          </a:p>
        </p:txBody>
      </p:sp>
    </p:spTree>
    <p:extLst>
      <p:ext uri="{BB962C8B-B14F-4D97-AF65-F5344CB8AC3E}">
        <p14:creationId xmlns:p14="http://schemas.microsoft.com/office/powerpoint/2010/main" val="748356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Population Transformation in the Texas Latino and White Populations, 2010-2018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0" y="1825624"/>
          <a:ext cx="1219200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14117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1397</Words>
  <Application>Microsoft Office PowerPoint</Application>
  <PresentationFormat>Widescreen</PresentationFormat>
  <Paragraphs>424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Trebuchet MS</vt:lpstr>
      <vt:lpstr>Wingdings 3</vt:lpstr>
      <vt:lpstr>Facet</vt:lpstr>
      <vt:lpstr>Latino Family Bienestar (Well-Being): Demographic, Political, and Socio-Economic Standing Across Texas Regions</vt:lpstr>
      <vt:lpstr>PowerPoint Presentation</vt:lpstr>
      <vt:lpstr>Texas Population Estimates by Race/Ethnic Group, 2016 and 2017</vt:lpstr>
      <vt:lpstr>Texas Counties with Majority Latino Total Population and Children Population, 2013-2017 [Source: 2017 American Community Survey 5-Year Estimates (American FactFinder)]</vt:lpstr>
      <vt:lpstr>Age Structure Differences between Texas Latino and White Populations and Implications for Future of Texas, 2017</vt:lpstr>
      <vt:lpstr>Percentage of Latinos and Whites in Texas Population by Age Group, 2017 </vt:lpstr>
      <vt:lpstr>Latino and White Population by Age Groups, 2017</vt:lpstr>
      <vt:lpstr>Modal Age for Latinos and Whites in Texas, 2017</vt:lpstr>
      <vt:lpstr>Population Transformation in the Texas Latino and White Populations, 2010-2018</vt:lpstr>
      <vt:lpstr>Texas Population Projections by Race/Ethnic Group for Selected Periods</vt:lpstr>
      <vt:lpstr>Percentage Distribution of Projected Texas Population Change between 2018 and 2050 Attributed to Race/Ethnic Groups [Source: Texas Demographic Center, 2018 Population Projections]</vt:lpstr>
      <vt:lpstr>PowerPoint Presentation</vt:lpstr>
      <vt:lpstr>The Political Reality of Texas</vt:lpstr>
      <vt:lpstr>Voting-Related Demographics of Latinos and Whites, 2017</vt:lpstr>
      <vt:lpstr>Latino and White Children Turning 18 Years of Age in Texas, 2017</vt:lpstr>
      <vt:lpstr>Challenges to Voting Rights and Political Representation</vt:lpstr>
      <vt:lpstr>PowerPoint Presentation</vt:lpstr>
      <vt:lpstr>Texas Children Socioeconomic Measures for Latinos, Whites, and Blacks, 2016</vt:lpstr>
      <vt:lpstr>Texas Ranking on Adult Socioeconomic Measures for Latinos, Whites, and Blacks, 2016</vt:lpstr>
      <vt:lpstr>Texas 12 Economic Regions [Source: Texas Comptroller’s Office]</vt:lpstr>
      <vt:lpstr>Ranking of Economic Regions by Percent of Latinos 25 and Older with College Degree [Comparison to Whites in Texas]</vt:lpstr>
      <vt:lpstr>Ranking of Economic Regions by Number of Latino STEM Majors Per 1,000 Workers [Comparison to Whites in Texas]</vt:lpstr>
      <vt:lpstr>Ranking of Economic Regions by Percentage of Latino Workers in Highest Level Occupations [Comparison to Whites in Texas]</vt:lpstr>
      <vt:lpstr>Ranking of Economic Regions by Latino Median Family Income [Comparison to Whites in Texas]</vt:lpstr>
      <vt:lpstr>Ranking of Economic Regions by Percentage of Latino Families in Poverty [Comparison to Whites in Texas]</vt:lpstr>
      <vt:lpstr>Ranking of Economic Regions by Percentage of Latino Housing Units Owner-Occupied [Comparison to Whites in Texas]</vt:lpstr>
      <vt:lpstr>Ranking of Economic Regions by Percentage of Latinos Without Health Insurance Coverage [Comparison to Whites in Texas]</vt:lpstr>
      <vt:lpstr>Ranking of Economic Regions by Percentage of Citizen Voting-Age Population that is Latino</vt:lpstr>
      <vt:lpstr>Latino and White Children Turning 18 Years of Age in Texas, 2016</vt:lpstr>
      <vt:lpstr>Overall Ranking of Economic Regions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Latino Family Bienestar among Texas’ 12 Economic Regions</dc:title>
  <dc:creator>Juan Flores</dc:creator>
  <cp:lastModifiedBy>Juan Flores</cp:lastModifiedBy>
  <cp:revision>13</cp:revision>
  <dcterms:created xsi:type="dcterms:W3CDTF">2019-09-22T16:19:00Z</dcterms:created>
  <dcterms:modified xsi:type="dcterms:W3CDTF">2019-10-18T15:34:50Z</dcterms:modified>
</cp:coreProperties>
</file>