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3"/>
  </p:notesMasterIdLst>
  <p:handoutMasterIdLst>
    <p:handoutMasterId r:id="rId14"/>
  </p:handoutMasterIdLst>
  <p:sldIdLst>
    <p:sldId id="2905" r:id="rId5"/>
    <p:sldId id="2910" r:id="rId6"/>
    <p:sldId id="2950" r:id="rId7"/>
    <p:sldId id="2923" r:id="rId8"/>
    <p:sldId id="2948" r:id="rId9"/>
    <p:sldId id="2949" r:id="rId10"/>
    <p:sldId id="2947" r:id="rId11"/>
    <p:sldId id="2926" r:id="rId12"/>
  </p:sldIdLst>
  <p:sldSz cx="12192000" cy="6858000"/>
  <p:notesSz cx="7315200" cy="9601200"/>
  <p:defaultTextStyle>
    <a:defPPr>
      <a:defRPr lang="en-US"/>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stina Tate (OMB)" initials="JT(" lastIdx="7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4C5F"/>
    <a:srgbClr val="6F578F"/>
    <a:srgbClr val="6F577B"/>
    <a:srgbClr val="3795AF"/>
    <a:srgbClr val="99CC00"/>
    <a:srgbClr val="F8A45E"/>
    <a:srgbClr val="B7CE88"/>
    <a:srgbClr val="3DA5C1"/>
    <a:srgbClr val="D7A151"/>
    <a:srgbClr val="7CB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515" autoAdjust="0"/>
    <p:restoredTop sz="85584" autoAdjust="0"/>
  </p:normalViewPr>
  <p:slideViewPr>
    <p:cSldViewPr snapToGrid="0">
      <p:cViewPr varScale="1">
        <p:scale>
          <a:sx n="65" d="100"/>
          <a:sy n="65" d="100"/>
        </p:scale>
        <p:origin x="528" y="-82"/>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4C6455-8AAB-445B-8F61-5DF6A97A63BF}" type="doc">
      <dgm:prSet loTypeId="urn:microsoft.com/office/officeart/2005/8/layout/venn2" loCatId="relationship" qsTypeId="urn:microsoft.com/office/officeart/2005/8/quickstyle/simple1" qsCatId="simple" csTypeId="urn:microsoft.com/office/officeart/2005/8/colors/colorful2" csCatId="colorful" phldr="1"/>
      <dgm:spPr/>
      <dgm:t>
        <a:bodyPr/>
        <a:lstStyle/>
        <a:p>
          <a:endParaRPr lang="en-US"/>
        </a:p>
      </dgm:t>
    </dgm:pt>
    <dgm:pt modelId="{15DAF43D-2899-4193-AEF0-9F6FC89E446B}">
      <dgm:prSet phldrT="[Text]" custT="1"/>
      <dgm:spPr/>
      <dgm:t>
        <a:bodyPr/>
        <a:lstStyle/>
        <a:p>
          <a:r>
            <a:rPr lang="en-US" sz="1100" b="1" dirty="0"/>
            <a:t>Total Households</a:t>
          </a:r>
          <a:br>
            <a:rPr lang="en-US" sz="1100" dirty="0"/>
          </a:br>
          <a:r>
            <a:rPr lang="en-US" sz="1100" dirty="0"/>
            <a:t>500,000 </a:t>
          </a:r>
        </a:p>
      </dgm:t>
    </dgm:pt>
    <dgm:pt modelId="{8059C3F4-66BF-4056-A38F-8C5EB931CBD9}" type="parTrans" cxnId="{3F0AF7AD-95CC-4B2A-851C-861B5F3342B7}">
      <dgm:prSet/>
      <dgm:spPr/>
      <dgm:t>
        <a:bodyPr/>
        <a:lstStyle/>
        <a:p>
          <a:endParaRPr lang="en-US"/>
        </a:p>
      </dgm:t>
    </dgm:pt>
    <dgm:pt modelId="{843AD0AE-892A-4243-9867-161823227C1E}" type="sibTrans" cxnId="{3F0AF7AD-95CC-4B2A-851C-861B5F3342B7}">
      <dgm:prSet/>
      <dgm:spPr/>
      <dgm:t>
        <a:bodyPr/>
        <a:lstStyle/>
        <a:p>
          <a:endParaRPr lang="en-US"/>
        </a:p>
      </dgm:t>
    </dgm:pt>
    <dgm:pt modelId="{06DAECE6-6F82-478E-87BB-89E157B3C9D7}">
      <dgm:prSet phldrT="[Text]" custT="1"/>
      <dgm:spPr/>
      <dgm:t>
        <a:bodyPr/>
        <a:lstStyle/>
        <a:p>
          <a:r>
            <a:rPr lang="en-US" sz="1100" b="1" dirty="0"/>
            <a:t>Cost-burdened households</a:t>
          </a:r>
          <a:br>
            <a:rPr lang="en-US" sz="1100" dirty="0"/>
          </a:br>
          <a:r>
            <a:rPr lang="en-US" sz="1100" dirty="0"/>
            <a:t>170,000</a:t>
          </a:r>
        </a:p>
      </dgm:t>
    </dgm:pt>
    <dgm:pt modelId="{EC4F5FA5-9BE3-408E-918E-B0F86D65C14D}" type="parTrans" cxnId="{9F28A71F-64AD-488D-90E4-E51E2875F36D}">
      <dgm:prSet/>
      <dgm:spPr/>
      <dgm:t>
        <a:bodyPr/>
        <a:lstStyle/>
        <a:p>
          <a:endParaRPr lang="en-US"/>
        </a:p>
      </dgm:t>
    </dgm:pt>
    <dgm:pt modelId="{015F56DC-8B66-4681-A40C-F64DF23F20AA}" type="sibTrans" cxnId="{9F28A71F-64AD-488D-90E4-E51E2875F36D}">
      <dgm:prSet/>
      <dgm:spPr/>
      <dgm:t>
        <a:bodyPr/>
        <a:lstStyle/>
        <a:p>
          <a:endParaRPr lang="en-US"/>
        </a:p>
      </dgm:t>
    </dgm:pt>
    <dgm:pt modelId="{95938F0E-01B9-47F5-970A-AAADC3F68241}">
      <dgm:prSet phldrT="[Text]" custT="1"/>
      <dgm:spPr/>
      <dgm:t>
        <a:bodyPr/>
        <a:lstStyle/>
        <a:p>
          <a:r>
            <a:rPr lang="en-US" sz="1050" b="1" dirty="0"/>
            <a:t>Housing Policy Framework</a:t>
          </a:r>
          <a:br>
            <a:rPr lang="en-US" sz="1100" dirty="0"/>
          </a:br>
          <a:r>
            <a:rPr lang="en-US" sz="1100" dirty="0"/>
            <a:t>18,681</a:t>
          </a:r>
        </a:p>
      </dgm:t>
    </dgm:pt>
    <dgm:pt modelId="{876EC7FD-9E49-4B37-B523-710A9CCB4000}" type="parTrans" cxnId="{1944C4B2-E613-452B-A815-B92ED55999C5}">
      <dgm:prSet/>
      <dgm:spPr/>
      <dgm:t>
        <a:bodyPr/>
        <a:lstStyle/>
        <a:p>
          <a:endParaRPr lang="en-US"/>
        </a:p>
      </dgm:t>
    </dgm:pt>
    <dgm:pt modelId="{8CCD22AC-5F66-49FC-A647-5B4527F36103}" type="sibTrans" cxnId="{1944C4B2-E613-452B-A815-B92ED55999C5}">
      <dgm:prSet/>
      <dgm:spPr/>
      <dgm:t>
        <a:bodyPr/>
        <a:lstStyle/>
        <a:p>
          <a:endParaRPr lang="en-US"/>
        </a:p>
      </dgm:t>
    </dgm:pt>
    <dgm:pt modelId="{F252F3DA-64C9-4A81-AF89-7BAD3B6202BD}">
      <dgm:prSet phldrT="[Text]" custT="1"/>
      <dgm:spPr/>
      <dgm:t>
        <a:bodyPr/>
        <a:lstStyle/>
        <a:p>
          <a:br>
            <a:rPr lang="en-US" sz="1100" b="1" dirty="0"/>
          </a:br>
          <a:br>
            <a:rPr lang="en-US" sz="1100" b="1" dirty="0"/>
          </a:br>
          <a:r>
            <a:rPr lang="en-US" sz="1100" b="1" dirty="0"/>
            <a:t>Most vulnerable households</a:t>
          </a:r>
          <a:br>
            <a:rPr lang="en-US" sz="1100" dirty="0"/>
          </a:br>
          <a:r>
            <a:rPr lang="en-US" sz="1100" dirty="0"/>
            <a:t>95,667</a:t>
          </a:r>
        </a:p>
      </dgm:t>
    </dgm:pt>
    <dgm:pt modelId="{F39F88BE-0A32-4946-BFB5-439BEF2A5B3A}" type="sibTrans" cxnId="{3DBBB531-8FA0-4828-AD11-F7EFCA9D1B73}">
      <dgm:prSet/>
      <dgm:spPr/>
      <dgm:t>
        <a:bodyPr/>
        <a:lstStyle/>
        <a:p>
          <a:endParaRPr lang="en-US"/>
        </a:p>
      </dgm:t>
    </dgm:pt>
    <dgm:pt modelId="{558C8F15-0D06-4F14-B1EE-F24A5A808B59}" type="parTrans" cxnId="{3DBBB531-8FA0-4828-AD11-F7EFCA9D1B73}">
      <dgm:prSet/>
      <dgm:spPr/>
      <dgm:t>
        <a:bodyPr/>
        <a:lstStyle/>
        <a:p>
          <a:endParaRPr lang="en-US"/>
        </a:p>
      </dgm:t>
    </dgm:pt>
    <dgm:pt modelId="{16389971-ABBA-4E20-A40C-EA19DD2B52F6}" type="pres">
      <dgm:prSet presAssocID="{734C6455-8AAB-445B-8F61-5DF6A97A63BF}" presName="Name0" presStyleCnt="0">
        <dgm:presLayoutVars>
          <dgm:chMax val="7"/>
          <dgm:resizeHandles val="exact"/>
        </dgm:presLayoutVars>
      </dgm:prSet>
      <dgm:spPr/>
    </dgm:pt>
    <dgm:pt modelId="{8459F40C-9C71-4911-A2AB-10A835C06EA4}" type="pres">
      <dgm:prSet presAssocID="{734C6455-8AAB-445B-8F61-5DF6A97A63BF}" presName="comp1" presStyleCnt="0"/>
      <dgm:spPr/>
    </dgm:pt>
    <dgm:pt modelId="{686885FA-0B09-4DDC-AFF2-3BB088A2D28C}" type="pres">
      <dgm:prSet presAssocID="{734C6455-8AAB-445B-8F61-5DF6A97A63BF}" presName="circle1" presStyleLbl="node1" presStyleIdx="0" presStyleCnt="4"/>
      <dgm:spPr/>
    </dgm:pt>
    <dgm:pt modelId="{E56FCCD4-481F-4F41-BBD0-FDE653F0F703}" type="pres">
      <dgm:prSet presAssocID="{734C6455-8AAB-445B-8F61-5DF6A97A63BF}" presName="c1text" presStyleLbl="node1" presStyleIdx="0" presStyleCnt="4">
        <dgm:presLayoutVars>
          <dgm:bulletEnabled val="1"/>
        </dgm:presLayoutVars>
      </dgm:prSet>
      <dgm:spPr/>
    </dgm:pt>
    <dgm:pt modelId="{87ECDA39-CA7B-47D6-A96A-3E1AB55F0964}" type="pres">
      <dgm:prSet presAssocID="{734C6455-8AAB-445B-8F61-5DF6A97A63BF}" presName="comp2" presStyleCnt="0"/>
      <dgm:spPr/>
    </dgm:pt>
    <dgm:pt modelId="{58C78645-879E-46A0-A7D0-B310B7FC5C19}" type="pres">
      <dgm:prSet presAssocID="{734C6455-8AAB-445B-8F61-5DF6A97A63BF}" presName="circle2" presStyleLbl="node1" presStyleIdx="1" presStyleCnt="4"/>
      <dgm:spPr/>
    </dgm:pt>
    <dgm:pt modelId="{0EA14E96-3335-476A-B329-D1BDF1AE678C}" type="pres">
      <dgm:prSet presAssocID="{734C6455-8AAB-445B-8F61-5DF6A97A63BF}" presName="c2text" presStyleLbl="node1" presStyleIdx="1" presStyleCnt="4">
        <dgm:presLayoutVars>
          <dgm:bulletEnabled val="1"/>
        </dgm:presLayoutVars>
      </dgm:prSet>
      <dgm:spPr/>
    </dgm:pt>
    <dgm:pt modelId="{E6FF8746-A165-4FE4-933E-AE48022828E0}" type="pres">
      <dgm:prSet presAssocID="{734C6455-8AAB-445B-8F61-5DF6A97A63BF}" presName="comp3" presStyleCnt="0"/>
      <dgm:spPr/>
    </dgm:pt>
    <dgm:pt modelId="{585C7DF4-DEC2-41D6-8009-08B7F3522741}" type="pres">
      <dgm:prSet presAssocID="{734C6455-8AAB-445B-8F61-5DF6A97A63BF}" presName="circle3" presStyleLbl="node1" presStyleIdx="2" presStyleCnt="4"/>
      <dgm:spPr/>
    </dgm:pt>
    <dgm:pt modelId="{E35E8FFA-5587-4F7E-BDB5-A6EA1D5EBD67}" type="pres">
      <dgm:prSet presAssocID="{734C6455-8AAB-445B-8F61-5DF6A97A63BF}" presName="c3text" presStyleLbl="node1" presStyleIdx="2" presStyleCnt="4">
        <dgm:presLayoutVars>
          <dgm:bulletEnabled val="1"/>
        </dgm:presLayoutVars>
      </dgm:prSet>
      <dgm:spPr/>
    </dgm:pt>
    <dgm:pt modelId="{E14F23D4-3F1B-4885-BFF3-6F4B83D27E6C}" type="pres">
      <dgm:prSet presAssocID="{734C6455-8AAB-445B-8F61-5DF6A97A63BF}" presName="comp4" presStyleCnt="0"/>
      <dgm:spPr/>
    </dgm:pt>
    <dgm:pt modelId="{EE0A3542-2818-425D-9DB9-6B908BF6E976}" type="pres">
      <dgm:prSet presAssocID="{734C6455-8AAB-445B-8F61-5DF6A97A63BF}" presName="circle4" presStyleLbl="node1" presStyleIdx="3" presStyleCnt="4" custScaleX="82826" custScaleY="80777" custLinFactNeighborY="8210"/>
      <dgm:spPr/>
    </dgm:pt>
    <dgm:pt modelId="{AB4BBA25-685A-4931-9281-4EA7F7051936}" type="pres">
      <dgm:prSet presAssocID="{734C6455-8AAB-445B-8F61-5DF6A97A63BF}" presName="c4text" presStyleLbl="node1" presStyleIdx="3" presStyleCnt="4">
        <dgm:presLayoutVars>
          <dgm:bulletEnabled val="1"/>
        </dgm:presLayoutVars>
      </dgm:prSet>
      <dgm:spPr/>
    </dgm:pt>
  </dgm:ptLst>
  <dgm:cxnLst>
    <dgm:cxn modelId="{F17FBF04-F2FE-4021-8DBB-F3FBF12DF112}" type="presOf" srcId="{15DAF43D-2899-4193-AEF0-9F6FC89E446B}" destId="{E56FCCD4-481F-4F41-BBD0-FDE653F0F703}" srcOrd="1" destOrd="0" presId="urn:microsoft.com/office/officeart/2005/8/layout/venn2"/>
    <dgm:cxn modelId="{9F28A71F-64AD-488D-90E4-E51E2875F36D}" srcId="{734C6455-8AAB-445B-8F61-5DF6A97A63BF}" destId="{06DAECE6-6F82-478E-87BB-89E157B3C9D7}" srcOrd="1" destOrd="0" parTransId="{EC4F5FA5-9BE3-408E-918E-B0F86D65C14D}" sibTransId="{015F56DC-8B66-4681-A40C-F64DF23F20AA}"/>
    <dgm:cxn modelId="{3DBBB531-8FA0-4828-AD11-F7EFCA9D1B73}" srcId="{734C6455-8AAB-445B-8F61-5DF6A97A63BF}" destId="{F252F3DA-64C9-4A81-AF89-7BAD3B6202BD}" srcOrd="2" destOrd="0" parTransId="{558C8F15-0D06-4F14-B1EE-F24A5A808B59}" sibTransId="{F39F88BE-0A32-4946-BFB5-439BEF2A5B3A}"/>
    <dgm:cxn modelId="{3A6D9E40-854C-4BCD-B443-4EDBF13BAC38}" type="presOf" srcId="{F252F3DA-64C9-4A81-AF89-7BAD3B6202BD}" destId="{E35E8FFA-5587-4F7E-BDB5-A6EA1D5EBD67}" srcOrd="1" destOrd="0" presId="urn:microsoft.com/office/officeart/2005/8/layout/venn2"/>
    <dgm:cxn modelId="{82881C61-26A4-45EB-8955-AD9F01897EC8}" type="presOf" srcId="{06DAECE6-6F82-478E-87BB-89E157B3C9D7}" destId="{0EA14E96-3335-476A-B329-D1BDF1AE678C}" srcOrd="1" destOrd="0" presId="urn:microsoft.com/office/officeart/2005/8/layout/venn2"/>
    <dgm:cxn modelId="{15958389-05B8-46F2-A11D-14CA4413A5FC}" type="presOf" srcId="{95938F0E-01B9-47F5-970A-AAADC3F68241}" destId="{AB4BBA25-685A-4931-9281-4EA7F7051936}" srcOrd="1" destOrd="0" presId="urn:microsoft.com/office/officeart/2005/8/layout/venn2"/>
    <dgm:cxn modelId="{3F0AF7AD-95CC-4B2A-851C-861B5F3342B7}" srcId="{734C6455-8AAB-445B-8F61-5DF6A97A63BF}" destId="{15DAF43D-2899-4193-AEF0-9F6FC89E446B}" srcOrd="0" destOrd="0" parTransId="{8059C3F4-66BF-4056-A38F-8C5EB931CBD9}" sibTransId="{843AD0AE-892A-4243-9867-161823227C1E}"/>
    <dgm:cxn modelId="{56C91FAE-61BA-4FF7-A43A-D2975F4EF61F}" type="presOf" srcId="{15DAF43D-2899-4193-AEF0-9F6FC89E446B}" destId="{686885FA-0B09-4DDC-AFF2-3BB088A2D28C}" srcOrd="0" destOrd="0" presId="urn:microsoft.com/office/officeart/2005/8/layout/venn2"/>
    <dgm:cxn modelId="{1944C4B2-E613-452B-A815-B92ED55999C5}" srcId="{734C6455-8AAB-445B-8F61-5DF6A97A63BF}" destId="{95938F0E-01B9-47F5-970A-AAADC3F68241}" srcOrd="3" destOrd="0" parTransId="{876EC7FD-9E49-4B37-B523-710A9CCB4000}" sibTransId="{8CCD22AC-5F66-49FC-A647-5B4527F36103}"/>
    <dgm:cxn modelId="{8055EDCD-8AE8-4D06-93BC-EDF99F612049}" type="presOf" srcId="{06DAECE6-6F82-478E-87BB-89E157B3C9D7}" destId="{58C78645-879E-46A0-A7D0-B310B7FC5C19}" srcOrd="0" destOrd="0" presId="urn:microsoft.com/office/officeart/2005/8/layout/venn2"/>
    <dgm:cxn modelId="{725730D7-F0B9-41BD-A7A6-B7D791C39F40}" type="presOf" srcId="{734C6455-8AAB-445B-8F61-5DF6A97A63BF}" destId="{16389971-ABBA-4E20-A40C-EA19DD2B52F6}" srcOrd="0" destOrd="0" presId="urn:microsoft.com/office/officeart/2005/8/layout/venn2"/>
    <dgm:cxn modelId="{FC8694E3-41CD-4C23-A1DF-92645981F52A}" type="presOf" srcId="{95938F0E-01B9-47F5-970A-AAADC3F68241}" destId="{EE0A3542-2818-425D-9DB9-6B908BF6E976}" srcOrd="0" destOrd="0" presId="urn:microsoft.com/office/officeart/2005/8/layout/venn2"/>
    <dgm:cxn modelId="{E6813CED-D120-453D-9FE7-C8D6633A8405}" type="presOf" srcId="{F252F3DA-64C9-4A81-AF89-7BAD3B6202BD}" destId="{585C7DF4-DEC2-41D6-8009-08B7F3522741}" srcOrd="0" destOrd="0" presId="urn:microsoft.com/office/officeart/2005/8/layout/venn2"/>
    <dgm:cxn modelId="{5DA62E32-18F0-41D2-90E4-6303AE425A51}" type="presParOf" srcId="{16389971-ABBA-4E20-A40C-EA19DD2B52F6}" destId="{8459F40C-9C71-4911-A2AB-10A835C06EA4}" srcOrd="0" destOrd="0" presId="urn:microsoft.com/office/officeart/2005/8/layout/venn2"/>
    <dgm:cxn modelId="{059BEAE9-7556-4348-8464-A97D19BDFE80}" type="presParOf" srcId="{8459F40C-9C71-4911-A2AB-10A835C06EA4}" destId="{686885FA-0B09-4DDC-AFF2-3BB088A2D28C}" srcOrd="0" destOrd="0" presId="urn:microsoft.com/office/officeart/2005/8/layout/venn2"/>
    <dgm:cxn modelId="{F5383E7A-57D6-4C7D-B508-9ABC9607F146}" type="presParOf" srcId="{8459F40C-9C71-4911-A2AB-10A835C06EA4}" destId="{E56FCCD4-481F-4F41-BBD0-FDE653F0F703}" srcOrd="1" destOrd="0" presId="urn:microsoft.com/office/officeart/2005/8/layout/venn2"/>
    <dgm:cxn modelId="{EA334248-63D9-404C-90AE-E83D305F6F22}" type="presParOf" srcId="{16389971-ABBA-4E20-A40C-EA19DD2B52F6}" destId="{87ECDA39-CA7B-47D6-A96A-3E1AB55F0964}" srcOrd="1" destOrd="0" presId="urn:microsoft.com/office/officeart/2005/8/layout/venn2"/>
    <dgm:cxn modelId="{0EABE516-AD10-47CC-A276-333B21339489}" type="presParOf" srcId="{87ECDA39-CA7B-47D6-A96A-3E1AB55F0964}" destId="{58C78645-879E-46A0-A7D0-B310B7FC5C19}" srcOrd="0" destOrd="0" presId="urn:microsoft.com/office/officeart/2005/8/layout/venn2"/>
    <dgm:cxn modelId="{09D8F75D-2D08-4F36-86C8-874406C93ABC}" type="presParOf" srcId="{87ECDA39-CA7B-47D6-A96A-3E1AB55F0964}" destId="{0EA14E96-3335-476A-B329-D1BDF1AE678C}" srcOrd="1" destOrd="0" presId="urn:microsoft.com/office/officeart/2005/8/layout/venn2"/>
    <dgm:cxn modelId="{7F2A8F1A-6554-4614-B219-47FB420B8DC8}" type="presParOf" srcId="{16389971-ABBA-4E20-A40C-EA19DD2B52F6}" destId="{E6FF8746-A165-4FE4-933E-AE48022828E0}" srcOrd="2" destOrd="0" presId="urn:microsoft.com/office/officeart/2005/8/layout/venn2"/>
    <dgm:cxn modelId="{360283FB-6516-402A-BAD0-C2875A0FBFFA}" type="presParOf" srcId="{E6FF8746-A165-4FE4-933E-AE48022828E0}" destId="{585C7DF4-DEC2-41D6-8009-08B7F3522741}" srcOrd="0" destOrd="0" presId="urn:microsoft.com/office/officeart/2005/8/layout/venn2"/>
    <dgm:cxn modelId="{5F40C5CE-04CE-437F-AC19-951EE96B6449}" type="presParOf" srcId="{E6FF8746-A165-4FE4-933E-AE48022828E0}" destId="{E35E8FFA-5587-4F7E-BDB5-A6EA1D5EBD67}" srcOrd="1" destOrd="0" presId="urn:microsoft.com/office/officeart/2005/8/layout/venn2"/>
    <dgm:cxn modelId="{A425BE53-AB02-4A7E-A870-8D5DCEABD016}" type="presParOf" srcId="{16389971-ABBA-4E20-A40C-EA19DD2B52F6}" destId="{E14F23D4-3F1B-4885-BFF3-6F4B83D27E6C}" srcOrd="3" destOrd="0" presId="urn:microsoft.com/office/officeart/2005/8/layout/venn2"/>
    <dgm:cxn modelId="{B1FFF973-D0CC-4D40-A36C-3334A9A39CD0}" type="presParOf" srcId="{E14F23D4-3F1B-4885-BFF3-6F4B83D27E6C}" destId="{EE0A3542-2818-425D-9DB9-6B908BF6E976}" srcOrd="0" destOrd="0" presId="urn:microsoft.com/office/officeart/2005/8/layout/venn2"/>
    <dgm:cxn modelId="{8DF2F3AD-B425-4689-BCAF-3FF57F9509BE}" type="presParOf" srcId="{E14F23D4-3F1B-4885-BFF3-6F4B83D27E6C}" destId="{AB4BBA25-685A-4931-9281-4EA7F7051936}" srcOrd="1" destOrd="0" presId="urn:microsoft.com/office/officeart/2005/8/layout/venn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90F831A-4BA0-47FA-926B-E5767B21D068}" type="doc">
      <dgm:prSet loTypeId="urn:microsoft.com/office/officeart/2005/8/layout/hierarchy2" loCatId="hierarchy" qsTypeId="urn:microsoft.com/office/officeart/2005/8/quickstyle/simple3" qsCatId="simple" csTypeId="urn:microsoft.com/office/officeart/2005/8/colors/colorful1" csCatId="colorful" phldr="1"/>
      <dgm:spPr/>
      <dgm:t>
        <a:bodyPr/>
        <a:lstStyle/>
        <a:p>
          <a:endParaRPr lang="en-US"/>
        </a:p>
      </dgm:t>
    </dgm:pt>
    <dgm:pt modelId="{9553B58E-9679-4BFB-BC34-A3008A38E393}">
      <dgm:prSet phldrT="[Text]"/>
      <dgm:spPr/>
      <dgm:t>
        <a:bodyPr/>
        <a:lstStyle/>
        <a:p>
          <a:r>
            <a:rPr lang="en-US" dirty="0">
              <a:latin typeface="Arial" panose="020B0604020202020204" pitchFamily="34" charset="0"/>
              <a:cs typeface="Arial" panose="020B0604020202020204" pitchFamily="34" charset="0"/>
            </a:rPr>
            <a:t>Applications</a:t>
          </a:r>
        </a:p>
        <a:p>
          <a:r>
            <a:rPr lang="en-US" dirty="0">
              <a:latin typeface="Arial" panose="020B0604020202020204" pitchFamily="34" charset="0"/>
              <a:cs typeface="Arial" panose="020B0604020202020204" pitchFamily="34" charset="0"/>
            </a:rPr>
            <a:t>28,409</a:t>
          </a:r>
        </a:p>
      </dgm:t>
    </dgm:pt>
    <dgm:pt modelId="{DCEC69EC-290B-47C9-A1FB-07F855A1D4A2}" type="parTrans" cxnId="{811589ED-4AC0-4C63-A0E9-08C85111BA32}">
      <dgm:prSet/>
      <dgm:spPr/>
      <dgm:t>
        <a:bodyPr/>
        <a:lstStyle/>
        <a:p>
          <a:endParaRPr lang="en-US"/>
        </a:p>
      </dgm:t>
    </dgm:pt>
    <dgm:pt modelId="{3796DDDF-338C-4B8A-BD91-31646A2B0E2D}" type="sibTrans" cxnId="{811589ED-4AC0-4C63-A0E9-08C85111BA32}">
      <dgm:prSet/>
      <dgm:spPr/>
      <dgm:t>
        <a:bodyPr/>
        <a:lstStyle/>
        <a:p>
          <a:endParaRPr lang="en-US"/>
        </a:p>
      </dgm:t>
    </dgm:pt>
    <dgm:pt modelId="{5873789A-1F94-4B7F-BA10-89C80AAE85B5}">
      <dgm:prSet phldrT="[Text]"/>
      <dgm:spPr/>
      <dgm:t>
        <a:bodyPr/>
        <a:lstStyle/>
        <a:p>
          <a:r>
            <a:rPr lang="en-US" dirty="0">
              <a:latin typeface="Arial" panose="020B0604020202020204" pitchFamily="34" charset="0"/>
              <a:cs typeface="Arial" panose="020B0604020202020204" pitchFamily="34" charset="0"/>
            </a:rPr>
            <a:t>Processed</a:t>
          </a:r>
        </a:p>
        <a:p>
          <a:r>
            <a:rPr lang="en-US" dirty="0">
              <a:latin typeface="Arial" panose="020B0604020202020204" pitchFamily="34" charset="0"/>
              <a:cs typeface="Arial" panose="020B0604020202020204" pitchFamily="34" charset="0"/>
            </a:rPr>
            <a:t>26,052</a:t>
          </a:r>
        </a:p>
      </dgm:t>
    </dgm:pt>
    <dgm:pt modelId="{95A735ED-5278-48B5-AA56-25CE8B071B28}" type="parTrans" cxnId="{323259D3-E617-488A-BD47-C1ECA60EA40F}">
      <dgm:prSet/>
      <dgm:spPr/>
      <dgm:t>
        <a:bodyPr/>
        <a:lstStyle/>
        <a:p>
          <a:endParaRPr lang="en-US"/>
        </a:p>
      </dgm:t>
    </dgm:pt>
    <dgm:pt modelId="{7188718D-09A1-4692-8E99-A9178B98717E}" type="sibTrans" cxnId="{323259D3-E617-488A-BD47-C1ECA60EA40F}">
      <dgm:prSet/>
      <dgm:spPr/>
      <dgm:t>
        <a:bodyPr/>
        <a:lstStyle/>
        <a:p>
          <a:endParaRPr lang="en-US"/>
        </a:p>
      </dgm:t>
    </dgm:pt>
    <dgm:pt modelId="{436A53A3-7CC1-4EEF-8BA7-E90E38334D10}">
      <dgm:prSet phldrT="[Text]"/>
      <dgm:spPr/>
      <dgm:t>
        <a:bodyPr/>
        <a:lstStyle/>
        <a:p>
          <a:r>
            <a:rPr lang="en-US" dirty="0">
              <a:latin typeface="Arial" panose="020B0604020202020204" pitchFamily="34" charset="0"/>
              <a:cs typeface="Arial" panose="020B0604020202020204" pitchFamily="34" charset="0"/>
            </a:rPr>
            <a:t>Approved</a:t>
          </a:r>
        </a:p>
        <a:p>
          <a:r>
            <a:rPr lang="en-US" dirty="0">
              <a:latin typeface="Arial" panose="020B0604020202020204" pitchFamily="34" charset="0"/>
              <a:cs typeface="Arial" panose="020B0604020202020204" pitchFamily="34" charset="0"/>
            </a:rPr>
            <a:t>16,950</a:t>
          </a:r>
        </a:p>
      </dgm:t>
    </dgm:pt>
    <dgm:pt modelId="{468A80B6-7D36-4516-9820-467F66623EC0}" type="parTrans" cxnId="{EBFE74E1-B152-4D2E-98D0-13748E8D033B}">
      <dgm:prSet/>
      <dgm:spPr/>
      <dgm:t>
        <a:bodyPr/>
        <a:lstStyle/>
        <a:p>
          <a:endParaRPr lang="en-US"/>
        </a:p>
      </dgm:t>
    </dgm:pt>
    <dgm:pt modelId="{2A22E377-F6D1-4315-A1D8-4F14E9E90C8C}" type="sibTrans" cxnId="{EBFE74E1-B152-4D2E-98D0-13748E8D033B}">
      <dgm:prSet/>
      <dgm:spPr/>
      <dgm:t>
        <a:bodyPr/>
        <a:lstStyle/>
        <a:p>
          <a:endParaRPr lang="en-US"/>
        </a:p>
      </dgm:t>
    </dgm:pt>
    <dgm:pt modelId="{25B047F8-9E4E-465D-99D4-8C18DCE3A993}">
      <dgm:prSet phldrT="[Text]"/>
      <dgm:spPr/>
      <dgm:t>
        <a:bodyPr/>
        <a:lstStyle/>
        <a:p>
          <a:r>
            <a:rPr lang="en-US" dirty="0">
              <a:latin typeface="Arial" panose="020B0604020202020204" pitchFamily="34" charset="0"/>
              <a:cs typeface="Arial" panose="020B0604020202020204" pitchFamily="34" charset="0"/>
            </a:rPr>
            <a:t>Denied*</a:t>
          </a:r>
        </a:p>
        <a:p>
          <a:r>
            <a:rPr lang="en-US" dirty="0">
              <a:latin typeface="Arial" panose="020B0604020202020204" pitchFamily="34" charset="0"/>
              <a:cs typeface="Arial" panose="020B0604020202020204" pitchFamily="34" charset="0"/>
            </a:rPr>
            <a:t>9,044</a:t>
          </a:r>
        </a:p>
      </dgm:t>
    </dgm:pt>
    <dgm:pt modelId="{994B336C-CAC2-42F6-BEA8-3E218555ABED}" type="parTrans" cxnId="{A55DE55D-986D-4E0B-B79F-896ED6AEBB42}">
      <dgm:prSet/>
      <dgm:spPr/>
      <dgm:t>
        <a:bodyPr/>
        <a:lstStyle/>
        <a:p>
          <a:endParaRPr lang="en-US"/>
        </a:p>
      </dgm:t>
    </dgm:pt>
    <dgm:pt modelId="{513E6617-9876-4EE0-9EE8-088B012FF459}" type="sibTrans" cxnId="{A55DE55D-986D-4E0B-B79F-896ED6AEBB42}">
      <dgm:prSet/>
      <dgm:spPr/>
      <dgm:t>
        <a:bodyPr/>
        <a:lstStyle/>
        <a:p>
          <a:endParaRPr lang="en-US"/>
        </a:p>
      </dgm:t>
    </dgm:pt>
    <dgm:pt modelId="{452A896B-3E4F-47EC-A64E-6C1570D2FE64}">
      <dgm:prSet phldrT="[Text]"/>
      <dgm:spPr/>
      <dgm:t>
        <a:bodyPr/>
        <a:lstStyle/>
        <a:p>
          <a:r>
            <a:rPr lang="en-US" dirty="0">
              <a:latin typeface="Arial" panose="020B0604020202020204" pitchFamily="34" charset="0"/>
              <a:cs typeface="Arial" panose="020B0604020202020204" pitchFamily="34" charset="0"/>
            </a:rPr>
            <a:t>In Progress</a:t>
          </a:r>
        </a:p>
        <a:p>
          <a:r>
            <a:rPr lang="en-US" dirty="0">
              <a:latin typeface="Arial" panose="020B0604020202020204" pitchFamily="34" charset="0"/>
              <a:cs typeface="Arial" panose="020B0604020202020204" pitchFamily="34" charset="0"/>
            </a:rPr>
            <a:t>2,357</a:t>
          </a:r>
        </a:p>
      </dgm:t>
    </dgm:pt>
    <dgm:pt modelId="{D0C1EE4E-76B4-4181-A2B8-DA60BA3451A3}" type="parTrans" cxnId="{D944323A-BE29-4675-BE64-A66D3A99C371}">
      <dgm:prSet/>
      <dgm:spPr/>
      <dgm:t>
        <a:bodyPr/>
        <a:lstStyle/>
        <a:p>
          <a:endParaRPr lang="en-US"/>
        </a:p>
      </dgm:t>
    </dgm:pt>
    <dgm:pt modelId="{DD045BC8-83DF-4570-A937-E2327802D1CD}" type="sibTrans" cxnId="{D944323A-BE29-4675-BE64-A66D3A99C371}">
      <dgm:prSet/>
      <dgm:spPr/>
      <dgm:t>
        <a:bodyPr/>
        <a:lstStyle/>
        <a:p>
          <a:endParaRPr lang="en-US"/>
        </a:p>
      </dgm:t>
    </dgm:pt>
    <dgm:pt modelId="{DAD73224-3F1A-46AB-84C7-E9AD55A6B3FB}">
      <dgm:prSet phldrT="[Text]"/>
      <dgm:spPr/>
      <dgm:t>
        <a:bodyPr/>
        <a:lstStyle/>
        <a:p>
          <a:r>
            <a:rPr lang="en-US" dirty="0">
              <a:latin typeface="Arial" panose="020B0604020202020204" pitchFamily="34" charset="0"/>
              <a:cs typeface="Arial" panose="020B0604020202020204" pitchFamily="34" charset="0"/>
            </a:rPr>
            <a:t>Pending Info</a:t>
          </a:r>
        </a:p>
        <a:p>
          <a:r>
            <a:rPr lang="en-US" dirty="0">
              <a:latin typeface="Arial" panose="020B0604020202020204" pitchFamily="34" charset="0"/>
              <a:cs typeface="Arial" panose="020B0604020202020204" pitchFamily="34" charset="0"/>
            </a:rPr>
            <a:t>296</a:t>
          </a:r>
        </a:p>
      </dgm:t>
    </dgm:pt>
    <dgm:pt modelId="{959AE534-9F05-4FBF-9E9E-60D0EC0511F9}" type="parTrans" cxnId="{3E6E39A7-84E0-448F-8ED5-274AEDC0134F}">
      <dgm:prSet/>
      <dgm:spPr/>
      <dgm:t>
        <a:bodyPr/>
        <a:lstStyle/>
        <a:p>
          <a:endParaRPr lang="en-US"/>
        </a:p>
      </dgm:t>
    </dgm:pt>
    <dgm:pt modelId="{DBAF824C-2F1B-469A-B844-D6FF783FF079}" type="sibTrans" cxnId="{3E6E39A7-84E0-448F-8ED5-274AEDC0134F}">
      <dgm:prSet/>
      <dgm:spPr/>
      <dgm:t>
        <a:bodyPr/>
        <a:lstStyle/>
        <a:p>
          <a:endParaRPr lang="en-US"/>
        </a:p>
      </dgm:t>
    </dgm:pt>
    <dgm:pt modelId="{3DE65624-4AF7-4EF6-9B63-0929F3425111}">
      <dgm:prSet phldrT="[Text]"/>
      <dgm:spPr/>
      <dgm:t>
        <a:bodyPr/>
        <a:lstStyle/>
        <a:p>
          <a:r>
            <a:rPr lang="en-US" dirty="0">
              <a:latin typeface="Arial" panose="020B0604020202020204" pitchFamily="34" charset="0"/>
              <a:cs typeface="Arial" panose="020B0604020202020204" pitchFamily="34" charset="0"/>
            </a:rPr>
            <a:t>Under Review</a:t>
          </a:r>
        </a:p>
        <a:p>
          <a:r>
            <a:rPr lang="en-US" dirty="0">
              <a:latin typeface="Arial" panose="020B0604020202020204" pitchFamily="34" charset="0"/>
              <a:cs typeface="Arial" panose="020B0604020202020204" pitchFamily="34" charset="0"/>
            </a:rPr>
            <a:t>2,061</a:t>
          </a:r>
        </a:p>
      </dgm:t>
    </dgm:pt>
    <dgm:pt modelId="{863B19A6-CBBF-4703-9DEB-3602BA2B319F}" type="parTrans" cxnId="{D2175F68-8F96-4447-97E5-E4B88E898519}">
      <dgm:prSet/>
      <dgm:spPr/>
      <dgm:t>
        <a:bodyPr/>
        <a:lstStyle/>
        <a:p>
          <a:endParaRPr lang="en-US"/>
        </a:p>
      </dgm:t>
    </dgm:pt>
    <dgm:pt modelId="{D1B929BD-5D7C-4957-A3EE-C550BB4EAB99}" type="sibTrans" cxnId="{D2175F68-8F96-4447-97E5-E4B88E898519}">
      <dgm:prSet/>
      <dgm:spPr/>
      <dgm:t>
        <a:bodyPr/>
        <a:lstStyle/>
        <a:p>
          <a:endParaRPr lang="en-US"/>
        </a:p>
      </dgm:t>
    </dgm:pt>
    <dgm:pt modelId="{FABFF4ED-0DDE-4F63-8481-F91B0A6632E6}">
      <dgm:prSet phldrT="[Text]"/>
      <dgm:spPr/>
      <dgm:t>
        <a:bodyPr/>
        <a:lstStyle/>
        <a:p>
          <a:r>
            <a:rPr lang="en-US" dirty="0">
              <a:latin typeface="Arial" panose="020B0604020202020204" pitchFamily="34" charset="0"/>
              <a:cs typeface="Arial" panose="020B0604020202020204" pitchFamily="34" charset="0"/>
            </a:rPr>
            <a:t>Pending Manager Approval/Denial</a:t>
          </a:r>
        </a:p>
        <a:p>
          <a:r>
            <a:rPr lang="en-US" dirty="0">
              <a:latin typeface="Arial" panose="020B0604020202020204" pitchFamily="34" charset="0"/>
              <a:cs typeface="Arial" panose="020B0604020202020204" pitchFamily="34" charset="0"/>
            </a:rPr>
            <a:t>58</a:t>
          </a:r>
        </a:p>
      </dgm:t>
    </dgm:pt>
    <dgm:pt modelId="{38B6A401-1ABC-4F96-8B7B-DC51466F2B0B}" type="parTrans" cxnId="{D05B432D-4B0A-4750-A045-C39C1FE51FBC}">
      <dgm:prSet/>
      <dgm:spPr/>
      <dgm:t>
        <a:bodyPr/>
        <a:lstStyle/>
        <a:p>
          <a:endParaRPr lang="en-US"/>
        </a:p>
      </dgm:t>
    </dgm:pt>
    <dgm:pt modelId="{B3DC9CEA-BAC2-4AB0-B23A-A02FC94C8DB1}" type="sibTrans" cxnId="{D05B432D-4B0A-4750-A045-C39C1FE51FBC}">
      <dgm:prSet/>
      <dgm:spPr/>
      <dgm:t>
        <a:bodyPr/>
        <a:lstStyle/>
        <a:p>
          <a:endParaRPr lang="en-US"/>
        </a:p>
      </dgm:t>
    </dgm:pt>
    <dgm:pt modelId="{6B87EE38-5AD8-4C7F-A287-F0A8E9D93F9C}" type="pres">
      <dgm:prSet presAssocID="{190F831A-4BA0-47FA-926B-E5767B21D068}" presName="diagram" presStyleCnt="0">
        <dgm:presLayoutVars>
          <dgm:chPref val="1"/>
          <dgm:dir/>
          <dgm:animOne val="branch"/>
          <dgm:animLvl val="lvl"/>
          <dgm:resizeHandles val="exact"/>
        </dgm:presLayoutVars>
      </dgm:prSet>
      <dgm:spPr/>
    </dgm:pt>
    <dgm:pt modelId="{C3BB4BC1-71BE-4DC6-96B0-7CBF448B3824}" type="pres">
      <dgm:prSet presAssocID="{9553B58E-9679-4BFB-BC34-A3008A38E393}" presName="root1" presStyleCnt="0"/>
      <dgm:spPr/>
    </dgm:pt>
    <dgm:pt modelId="{492738D5-08C3-4290-ABAB-460EF2CA5C09}" type="pres">
      <dgm:prSet presAssocID="{9553B58E-9679-4BFB-BC34-A3008A38E393}" presName="LevelOneTextNode" presStyleLbl="node0" presStyleIdx="0" presStyleCnt="1" custLinFactNeighborX="1826" custLinFactNeighborY="208">
        <dgm:presLayoutVars>
          <dgm:chPref val="3"/>
        </dgm:presLayoutVars>
      </dgm:prSet>
      <dgm:spPr/>
    </dgm:pt>
    <dgm:pt modelId="{4915A8B4-76A5-4CD8-8E63-21A7C82F714B}" type="pres">
      <dgm:prSet presAssocID="{9553B58E-9679-4BFB-BC34-A3008A38E393}" presName="level2hierChild" presStyleCnt="0"/>
      <dgm:spPr/>
    </dgm:pt>
    <dgm:pt modelId="{2EEDB3B7-AA83-48FA-AFE5-A5CB0C868E7B}" type="pres">
      <dgm:prSet presAssocID="{95A735ED-5278-48B5-AA56-25CE8B071B28}" presName="conn2-1" presStyleLbl="parChTrans1D2" presStyleIdx="0" presStyleCnt="2"/>
      <dgm:spPr/>
    </dgm:pt>
    <dgm:pt modelId="{E4F1B3BA-D446-48B1-850A-3BCB941C3F7C}" type="pres">
      <dgm:prSet presAssocID="{95A735ED-5278-48B5-AA56-25CE8B071B28}" presName="connTx" presStyleLbl="parChTrans1D2" presStyleIdx="0" presStyleCnt="2"/>
      <dgm:spPr/>
    </dgm:pt>
    <dgm:pt modelId="{5A7D6795-0F86-4900-B99A-EC5066695709}" type="pres">
      <dgm:prSet presAssocID="{5873789A-1F94-4B7F-BA10-89C80AAE85B5}" presName="root2" presStyleCnt="0"/>
      <dgm:spPr/>
    </dgm:pt>
    <dgm:pt modelId="{A4E89E75-B753-4985-B265-18A393AAAE11}" type="pres">
      <dgm:prSet presAssocID="{5873789A-1F94-4B7F-BA10-89C80AAE85B5}" presName="LevelTwoTextNode" presStyleLbl="node2" presStyleIdx="0" presStyleCnt="2">
        <dgm:presLayoutVars>
          <dgm:chPref val="3"/>
        </dgm:presLayoutVars>
      </dgm:prSet>
      <dgm:spPr/>
    </dgm:pt>
    <dgm:pt modelId="{33CA4176-4F2A-408E-9B20-58F3572D521F}" type="pres">
      <dgm:prSet presAssocID="{5873789A-1F94-4B7F-BA10-89C80AAE85B5}" presName="level3hierChild" presStyleCnt="0"/>
      <dgm:spPr/>
    </dgm:pt>
    <dgm:pt modelId="{1BF46CE3-C6FE-4625-A2C0-9BC7F9E473E2}" type="pres">
      <dgm:prSet presAssocID="{468A80B6-7D36-4516-9820-467F66623EC0}" presName="conn2-1" presStyleLbl="parChTrans1D3" presStyleIdx="0" presStyleCnt="5"/>
      <dgm:spPr/>
    </dgm:pt>
    <dgm:pt modelId="{718A1833-FB16-4FC2-8FAA-C36FFA56BF75}" type="pres">
      <dgm:prSet presAssocID="{468A80B6-7D36-4516-9820-467F66623EC0}" presName="connTx" presStyleLbl="parChTrans1D3" presStyleIdx="0" presStyleCnt="5"/>
      <dgm:spPr/>
    </dgm:pt>
    <dgm:pt modelId="{D5AAFCD1-E3E0-4C4B-8FBF-1700055B2F8C}" type="pres">
      <dgm:prSet presAssocID="{436A53A3-7CC1-4EEF-8BA7-E90E38334D10}" presName="root2" presStyleCnt="0"/>
      <dgm:spPr/>
    </dgm:pt>
    <dgm:pt modelId="{F3D44D1E-BFD6-479E-B3CC-EDE6ED22C70D}" type="pres">
      <dgm:prSet presAssocID="{436A53A3-7CC1-4EEF-8BA7-E90E38334D10}" presName="LevelTwoTextNode" presStyleLbl="node3" presStyleIdx="0" presStyleCnt="5">
        <dgm:presLayoutVars>
          <dgm:chPref val="3"/>
        </dgm:presLayoutVars>
      </dgm:prSet>
      <dgm:spPr/>
    </dgm:pt>
    <dgm:pt modelId="{8D08F3D1-F539-41F8-8501-5BF0358E5B9A}" type="pres">
      <dgm:prSet presAssocID="{436A53A3-7CC1-4EEF-8BA7-E90E38334D10}" presName="level3hierChild" presStyleCnt="0"/>
      <dgm:spPr/>
    </dgm:pt>
    <dgm:pt modelId="{98709055-DC63-4C83-A495-2232ACD1FF10}" type="pres">
      <dgm:prSet presAssocID="{38B6A401-1ABC-4F96-8B7B-DC51466F2B0B}" presName="conn2-1" presStyleLbl="parChTrans1D3" presStyleIdx="1" presStyleCnt="5"/>
      <dgm:spPr/>
    </dgm:pt>
    <dgm:pt modelId="{931FB6CA-CE5A-41D8-99DB-CBE69C04EA71}" type="pres">
      <dgm:prSet presAssocID="{38B6A401-1ABC-4F96-8B7B-DC51466F2B0B}" presName="connTx" presStyleLbl="parChTrans1D3" presStyleIdx="1" presStyleCnt="5"/>
      <dgm:spPr/>
    </dgm:pt>
    <dgm:pt modelId="{FED3D61B-0922-4CCA-B307-E2486EA5A108}" type="pres">
      <dgm:prSet presAssocID="{FABFF4ED-0DDE-4F63-8481-F91B0A6632E6}" presName="root2" presStyleCnt="0"/>
      <dgm:spPr/>
    </dgm:pt>
    <dgm:pt modelId="{A7E5CD49-66E9-40A0-BD36-1E980B2C5B52}" type="pres">
      <dgm:prSet presAssocID="{FABFF4ED-0DDE-4F63-8481-F91B0A6632E6}" presName="LevelTwoTextNode" presStyleLbl="node3" presStyleIdx="1" presStyleCnt="5" custLinFactNeighborX="1647" custLinFactNeighborY="33">
        <dgm:presLayoutVars>
          <dgm:chPref val="3"/>
        </dgm:presLayoutVars>
      </dgm:prSet>
      <dgm:spPr/>
    </dgm:pt>
    <dgm:pt modelId="{B662B3DA-54E0-4F16-B5F9-0119D3564D11}" type="pres">
      <dgm:prSet presAssocID="{FABFF4ED-0DDE-4F63-8481-F91B0A6632E6}" presName="level3hierChild" presStyleCnt="0"/>
      <dgm:spPr/>
    </dgm:pt>
    <dgm:pt modelId="{D2B94DDA-C990-4E03-A8EF-B9F3BEA62A3D}" type="pres">
      <dgm:prSet presAssocID="{994B336C-CAC2-42F6-BEA8-3E218555ABED}" presName="conn2-1" presStyleLbl="parChTrans1D3" presStyleIdx="2" presStyleCnt="5"/>
      <dgm:spPr/>
    </dgm:pt>
    <dgm:pt modelId="{AF1D4EC3-FCD7-4516-871A-96EE7031FC17}" type="pres">
      <dgm:prSet presAssocID="{994B336C-CAC2-42F6-BEA8-3E218555ABED}" presName="connTx" presStyleLbl="parChTrans1D3" presStyleIdx="2" presStyleCnt="5"/>
      <dgm:spPr/>
    </dgm:pt>
    <dgm:pt modelId="{D82F3C29-078A-4B5B-8D54-6890F1EC49CB}" type="pres">
      <dgm:prSet presAssocID="{25B047F8-9E4E-465D-99D4-8C18DCE3A993}" presName="root2" presStyleCnt="0"/>
      <dgm:spPr/>
    </dgm:pt>
    <dgm:pt modelId="{36028142-49D3-4725-B283-A16EB4C9A1EB}" type="pres">
      <dgm:prSet presAssocID="{25B047F8-9E4E-465D-99D4-8C18DCE3A993}" presName="LevelTwoTextNode" presStyleLbl="node3" presStyleIdx="2" presStyleCnt="5" custLinFactNeighborX="6084" custLinFactNeighborY="2272">
        <dgm:presLayoutVars>
          <dgm:chPref val="3"/>
        </dgm:presLayoutVars>
      </dgm:prSet>
      <dgm:spPr/>
    </dgm:pt>
    <dgm:pt modelId="{9481F413-C171-40E0-92FA-219FF251F277}" type="pres">
      <dgm:prSet presAssocID="{25B047F8-9E4E-465D-99D4-8C18DCE3A993}" presName="level3hierChild" presStyleCnt="0"/>
      <dgm:spPr/>
    </dgm:pt>
    <dgm:pt modelId="{4E99679F-B5BA-4A3B-A089-899E063FCB6F}" type="pres">
      <dgm:prSet presAssocID="{D0C1EE4E-76B4-4181-A2B8-DA60BA3451A3}" presName="conn2-1" presStyleLbl="parChTrans1D2" presStyleIdx="1" presStyleCnt="2"/>
      <dgm:spPr/>
    </dgm:pt>
    <dgm:pt modelId="{9862CFFB-8E3F-471B-B5F1-47CF0E8DB6CE}" type="pres">
      <dgm:prSet presAssocID="{D0C1EE4E-76B4-4181-A2B8-DA60BA3451A3}" presName="connTx" presStyleLbl="parChTrans1D2" presStyleIdx="1" presStyleCnt="2"/>
      <dgm:spPr/>
    </dgm:pt>
    <dgm:pt modelId="{DB3879DD-7BD0-4D76-AC96-96DAD0DF1A5C}" type="pres">
      <dgm:prSet presAssocID="{452A896B-3E4F-47EC-A64E-6C1570D2FE64}" presName="root2" presStyleCnt="0"/>
      <dgm:spPr/>
    </dgm:pt>
    <dgm:pt modelId="{7CE8E891-061D-47EB-B004-34EDFC34C821}" type="pres">
      <dgm:prSet presAssocID="{452A896B-3E4F-47EC-A64E-6C1570D2FE64}" presName="LevelTwoTextNode" presStyleLbl="node2" presStyleIdx="1" presStyleCnt="2">
        <dgm:presLayoutVars>
          <dgm:chPref val="3"/>
        </dgm:presLayoutVars>
      </dgm:prSet>
      <dgm:spPr/>
    </dgm:pt>
    <dgm:pt modelId="{874A0142-433A-4242-ABC1-0324C1FBFEB8}" type="pres">
      <dgm:prSet presAssocID="{452A896B-3E4F-47EC-A64E-6C1570D2FE64}" presName="level3hierChild" presStyleCnt="0"/>
      <dgm:spPr/>
    </dgm:pt>
    <dgm:pt modelId="{77DC582D-8F6A-4A3B-9C99-11ECF56CD2D5}" type="pres">
      <dgm:prSet presAssocID="{959AE534-9F05-4FBF-9E9E-60D0EC0511F9}" presName="conn2-1" presStyleLbl="parChTrans1D3" presStyleIdx="3" presStyleCnt="5"/>
      <dgm:spPr/>
    </dgm:pt>
    <dgm:pt modelId="{7067F1D1-486A-48C3-902C-0522641E44DB}" type="pres">
      <dgm:prSet presAssocID="{959AE534-9F05-4FBF-9E9E-60D0EC0511F9}" presName="connTx" presStyleLbl="parChTrans1D3" presStyleIdx="3" presStyleCnt="5"/>
      <dgm:spPr/>
    </dgm:pt>
    <dgm:pt modelId="{1A279F6E-43EB-4B2C-A669-AB88AA853CE4}" type="pres">
      <dgm:prSet presAssocID="{DAD73224-3F1A-46AB-84C7-E9AD55A6B3FB}" presName="root2" presStyleCnt="0"/>
      <dgm:spPr/>
    </dgm:pt>
    <dgm:pt modelId="{D4773400-2327-4660-B743-C759562ED875}" type="pres">
      <dgm:prSet presAssocID="{DAD73224-3F1A-46AB-84C7-E9AD55A6B3FB}" presName="LevelTwoTextNode" presStyleLbl="node3" presStyleIdx="3" presStyleCnt="5">
        <dgm:presLayoutVars>
          <dgm:chPref val="3"/>
        </dgm:presLayoutVars>
      </dgm:prSet>
      <dgm:spPr/>
    </dgm:pt>
    <dgm:pt modelId="{FF46F06B-498F-4BDB-851E-698188ADFACD}" type="pres">
      <dgm:prSet presAssocID="{DAD73224-3F1A-46AB-84C7-E9AD55A6B3FB}" presName="level3hierChild" presStyleCnt="0"/>
      <dgm:spPr/>
    </dgm:pt>
    <dgm:pt modelId="{613592D5-1850-407D-8041-4382E73C9C5A}" type="pres">
      <dgm:prSet presAssocID="{863B19A6-CBBF-4703-9DEB-3602BA2B319F}" presName="conn2-1" presStyleLbl="parChTrans1D3" presStyleIdx="4" presStyleCnt="5"/>
      <dgm:spPr/>
    </dgm:pt>
    <dgm:pt modelId="{775B64D2-6ACC-4FC3-A0E4-FDCE59FC264A}" type="pres">
      <dgm:prSet presAssocID="{863B19A6-CBBF-4703-9DEB-3602BA2B319F}" presName="connTx" presStyleLbl="parChTrans1D3" presStyleIdx="4" presStyleCnt="5"/>
      <dgm:spPr/>
    </dgm:pt>
    <dgm:pt modelId="{8A788E93-3C60-478B-BAD9-3E7BA40A52FD}" type="pres">
      <dgm:prSet presAssocID="{3DE65624-4AF7-4EF6-9B63-0929F3425111}" presName="root2" presStyleCnt="0"/>
      <dgm:spPr/>
    </dgm:pt>
    <dgm:pt modelId="{B3FA19B2-BF16-4DEB-A67B-119DC8408C22}" type="pres">
      <dgm:prSet presAssocID="{3DE65624-4AF7-4EF6-9B63-0929F3425111}" presName="LevelTwoTextNode" presStyleLbl="node3" presStyleIdx="4" presStyleCnt="5">
        <dgm:presLayoutVars>
          <dgm:chPref val="3"/>
        </dgm:presLayoutVars>
      </dgm:prSet>
      <dgm:spPr/>
    </dgm:pt>
    <dgm:pt modelId="{E4016711-26E3-4AE0-B6A6-EB835D75E8B6}" type="pres">
      <dgm:prSet presAssocID="{3DE65624-4AF7-4EF6-9B63-0929F3425111}" presName="level3hierChild" presStyleCnt="0"/>
      <dgm:spPr/>
    </dgm:pt>
  </dgm:ptLst>
  <dgm:cxnLst>
    <dgm:cxn modelId="{406D5807-6975-420A-81FB-7F798A369C0F}" type="presOf" srcId="{452A896B-3E4F-47EC-A64E-6C1570D2FE64}" destId="{7CE8E891-061D-47EB-B004-34EDFC34C821}" srcOrd="0" destOrd="0" presId="urn:microsoft.com/office/officeart/2005/8/layout/hierarchy2"/>
    <dgm:cxn modelId="{EA92660F-3C02-4CC8-87E3-F10BFEC26D50}" type="presOf" srcId="{95A735ED-5278-48B5-AA56-25CE8B071B28}" destId="{2EEDB3B7-AA83-48FA-AFE5-A5CB0C868E7B}" srcOrd="0" destOrd="0" presId="urn:microsoft.com/office/officeart/2005/8/layout/hierarchy2"/>
    <dgm:cxn modelId="{FD5F581B-6343-46CC-89BE-380C9CFD6665}" type="presOf" srcId="{FABFF4ED-0DDE-4F63-8481-F91B0A6632E6}" destId="{A7E5CD49-66E9-40A0-BD36-1E980B2C5B52}" srcOrd="0" destOrd="0" presId="urn:microsoft.com/office/officeart/2005/8/layout/hierarchy2"/>
    <dgm:cxn modelId="{244B9F1B-FD5E-4421-967D-F8A865A0F8D8}" type="presOf" srcId="{5873789A-1F94-4B7F-BA10-89C80AAE85B5}" destId="{A4E89E75-B753-4985-B265-18A393AAAE11}" srcOrd="0" destOrd="0" presId="urn:microsoft.com/office/officeart/2005/8/layout/hierarchy2"/>
    <dgm:cxn modelId="{69BB2D20-AE2C-424F-9652-1F61AFF8A3C8}" type="presOf" srcId="{D0C1EE4E-76B4-4181-A2B8-DA60BA3451A3}" destId="{4E99679F-B5BA-4A3B-A089-899E063FCB6F}" srcOrd="0" destOrd="0" presId="urn:microsoft.com/office/officeart/2005/8/layout/hierarchy2"/>
    <dgm:cxn modelId="{4D8BD223-5670-4F8B-80D9-1382CEB74A3C}" type="presOf" srcId="{468A80B6-7D36-4516-9820-467F66623EC0}" destId="{1BF46CE3-C6FE-4625-A2C0-9BC7F9E473E2}" srcOrd="0" destOrd="0" presId="urn:microsoft.com/office/officeart/2005/8/layout/hierarchy2"/>
    <dgm:cxn modelId="{12607D26-B2BB-40B0-A125-68F7C701B10D}" type="presOf" srcId="{38B6A401-1ABC-4F96-8B7B-DC51466F2B0B}" destId="{931FB6CA-CE5A-41D8-99DB-CBE69C04EA71}" srcOrd="1" destOrd="0" presId="urn:microsoft.com/office/officeart/2005/8/layout/hierarchy2"/>
    <dgm:cxn modelId="{7FAE7D28-45D0-4997-84D8-BB170E04D9BB}" type="presOf" srcId="{D0C1EE4E-76B4-4181-A2B8-DA60BA3451A3}" destId="{9862CFFB-8E3F-471B-B5F1-47CF0E8DB6CE}" srcOrd="1" destOrd="0" presId="urn:microsoft.com/office/officeart/2005/8/layout/hierarchy2"/>
    <dgm:cxn modelId="{D05B432D-4B0A-4750-A045-C39C1FE51FBC}" srcId="{5873789A-1F94-4B7F-BA10-89C80AAE85B5}" destId="{FABFF4ED-0DDE-4F63-8481-F91B0A6632E6}" srcOrd="1" destOrd="0" parTransId="{38B6A401-1ABC-4F96-8B7B-DC51466F2B0B}" sibTransId="{B3DC9CEA-BAC2-4AB0-B23A-A02FC94C8DB1}"/>
    <dgm:cxn modelId="{2970E338-7644-4339-9D35-54B39A0189C2}" type="presOf" srcId="{468A80B6-7D36-4516-9820-467F66623EC0}" destId="{718A1833-FB16-4FC2-8FAA-C36FFA56BF75}" srcOrd="1" destOrd="0" presId="urn:microsoft.com/office/officeart/2005/8/layout/hierarchy2"/>
    <dgm:cxn modelId="{D944323A-BE29-4675-BE64-A66D3A99C371}" srcId="{9553B58E-9679-4BFB-BC34-A3008A38E393}" destId="{452A896B-3E4F-47EC-A64E-6C1570D2FE64}" srcOrd="1" destOrd="0" parTransId="{D0C1EE4E-76B4-4181-A2B8-DA60BA3451A3}" sibTransId="{DD045BC8-83DF-4570-A937-E2327802D1CD}"/>
    <dgm:cxn modelId="{A55DE55D-986D-4E0B-B79F-896ED6AEBB42}" srcId="{5873789A-1F94-4B7F-BA10-89C80AAE85B5}" destId="{25B047F8-9E4E-465D-99D4-8C18DCE3A993}" srcOrd="2" destOrd="0" parTransId="{994B336C-CAC2-42F6-BEA8-3E218555ABED}" sibTransId="{513E6617-9876-4EE0-9EE8-088B012FF459}"/>
    <dgm:cxn modelId="{28515547-E4C2-4F63-BD79-D956DA9C8E14}" type="presOf" srcId="{25B047F8-9E4E-465D-99D4-8C18DCE3A993}" destId="{36028142-49D3-4725-B283-A16EB4C9A1EB}" srcOrd="0" destOrd="0" presId="urn:microsoft.com/office/officeart/2005/8/layout/hierarchy2"/>
    <dgm:cxn modelId="{D2175F68-8F96-4447-97E5-E4B88E898519}" srcId="{452A896B-3E4F-47EC-A64E-6C1570D2FE64}" destId="{3DE65624-4AF7-4EF6-9B63-0929F3425111}" srcOrd="1" destOrd="0" parTransId="{863B19A6-CBBF-4703-9DEB-3602BA2B319F}" sibTransId="{D1B929BD-5D7C-4957-A3EE-C550BB4EAB99}"/>
    <dgm:cxn modelId="{E081E250-79E0-415C-B893-89D1471A39A6}" type="presOf" srcId="{863B19A6-CBBF-4703-9DEB-3602BA2B319F}" destId="{613592D5-1850-407D-8041-4382E73C9C5A}" srcOrd="0" destOrd="0" presId="urn:microsoft.com/office/officeart/2005/8/layout/hierarchy2"/>
    <dgm:cxn modelId="{930EC27A-0109-4B54-8579-B207DE80BB22}" type="presOf" srcId="{95A735ED-5278-48B5-AA56-25CE8B071B28}" destId="{E4F1B3BA-D446-48B1-850A-3BCB941C3F7C}" srcOrd="1" destOrd="0" presId="urn:microsoft.com/office/officeart/2005/8/layout/hierarchy2"/>
    <dgm:cxn modelId="{368B8B97-42B0-4E79-8529-42179F1F6648}" type="presOf" srcId="{3DE65624-4AF7-4EF6-9B63-0929F3425111}" destId="{B3FA19B2-BF16-4DEB-A67B-119DC8408C22}" srcOrd="0" destOrd="0" presId="urn:microsoft.com/office/officeart/2005/8/layout/hierarchy2"/>
    <dgm:cxn modelId="{BB95BA9F-E99A-476A-BAE8-B1C82919D2E9}" type="presOf" srcId="{994B336C-CAC2-42F6-BEA8-3E218555ABED}" destId="{D2B94DDA-C990-4E03-A8EF-B9F3BEA62A3D}" srcOrd="0" destOrd="0" presId="urn:microsoft.com/office/officeart/2005/8/layout/hierarchy2"/>
    <dgm:cxn modelId="{66E555A1-1437-4B36-BDF5-F7B1C30E6470}" type="presOf" srcId="{959AE534-9F05-4FBF-9E9E-60D0EC0511F9}" destId="{77DC582D-8F6A-4A3B-9C99-11ECF56CD2D5}" srcOrd="0" destOrd="0" presId="urn:microsoft.com/office/officeart/2005/8/layout/hierarchy2"/>
    <dgm:cxn modelId="{3E6E39A7-84E0-448F-8ED5-274AEDC0134F}" srcId="{452A896B-3E4F-47EC-A64E-6C1570D2FE64}" destId="{DAD73224-3F1A-46AB-84C7-E9AD55A6B3FB}" srcOrd="0" destOrd="0" parTransId="{959AE534-9F05-4FBF-9E9E-60D0EC0511F9}" sibTransId="{DBAF824C-2F1B-469A-B844-D6FF783FF079}"/>
    <dgm:cxn modelId="{2AD29FB2-1361-483F-9964-0368AEF5C035}" type="presOf" srcId="{994B336C-CAC2-42F6-BEA8-3E218555ABED}" destId="{AF1D4EC3-FCD7-4516-871A-96EE7031FC17}" srcOrd="1" destOrd="0" presId="urn:microsoft.com/office/officeart/2005/8/layout/hierarchy2"/>
    <dgm:cxn modelId="{EAA0ACB3-F3D7-467A-B598-11798E7E8413}" type="presOf" srcId="{436A53A3-7CC1-4EEF-8BA7-E90E38334D10}" destId="{F3D44D1E-BFD6-479E-B3CC-EDE6ED22C70D}" srcOrd="0" destOrd="0" presId="urn:microsoft.com/office/officeart/2005/8/layout/hierarchy2"/>
    <dgm:cxn modelId="{931C35BC-3DF6-4964-9A00-7A1064D9F312}" type="presOf" srcId="{959AE534-9F05-4FBF-9E9E-60D0EC0511F9}" destId="{7067F1D1-486A-48C3-902C-0522641E44DB}" srcOrd="1" destOrd="0" presId="urn:microsoft.com/office/officeart/2005/8/layout/hierarchy2"/>
    <dgm:cxn modelId="{323259D3-E617-488A-BD47-C1ECA60EA40F}" srcId="{9553B58E-9679-4BFB-BC34-A3008A38E393}" destId="{5873789A-1F94-4B7F-BA10-89C80AAE85B5}" srcOrd="0" destOrd="0" parTransId="{95A735ED-5278-48B5-AA56-25CE8B071B28}" sibTransId="{7188718D-09A1-4692-8E99-A9178B98717E}"/>
    <dgm:cxn modelId="{06CE9FD8-7692-41CB-8CBB-DEA9B2902464}" type="presOf" srcId="{190F831A-4BA0-47FA-926B-E5767B21D068}" destId="{6B87EE38-5AD8-4C7F-A287-F0A8E9D93F9C}" srcOrd="0" destOrd="0" presId="urn:microsoft.com/office/officeart/2005/8/layout/hierarchy2"/>
    <dgm:cxn modelId="{EBFE74E1-B152-4D2E-98D0-13748E8D033B}" srcId="{5873789A-1F94-4B7F-BA10-89C80AAE85B5}" destId="{436A53A3-7CC1-4EEF-8BA7-E90E38334D10}" srcOrd="0" destOrd="0" parTransId="{468A80B6-7D36-4516-9820-467F66623EC0}" sibTransId="{2A22E377-F6D1-4315-A1D8-4F14E9E90C8C}"/>
    <dgm:cxn modelId="{AFDC89E9-C43E-461B-822A-FF2702E04953}" type="presOf" srcId="{863B19A6-CBBF-4703-9DEB-3602BA2B319F}" destId="{775B64D2-6ACC-4FC3-A0E4-FDCE59FC264A}" srcOrd="1" destOrd="0" presId="urn:microsoft.com/office/officeart/2005/8/layout/hierarchy2"/>
    <dgm:cxn modelId="{811589ED-4AC0-4C63-A0E9-08C85111BA32}" srcId="{190F831A-4BA0-47FA-926B-E5767B21D068}" destId="{9553B58E-9679-4BFB-BC34-A3008A38E393}" srcOrd="0" destOrd="0" parTransId="{DCEC69EC-290B-47C9-A1FB-07F855A1D4A2}" sibTransId="{3796DDDF-338C-4B8A-BD91-31646A2B0E2D}"/>
    <dgm:cxn modelId="{DE727CF0-9939-454A-A063-94B6DAB785DF}" type="presOf" srcId="{38B6A401-1ABC-4F96-8B7B-DC51466F2B0B}" destId="{98709055-DC63-4C83-A495-2232ACD1FF10}" srcOrd="0" destOrd="0" presId="urn:microsoft.com/office/officeart/2005/8/layout/hierarchy2"/>
    <dgm:cxn modelId="{6B807FF3-D175-4B22-BEF1-00FEB52E582F}" type="presOf" srcId="{DAD73224-3F1A-46AB-84C7-E9AD55A6B3FB}" destId="{D4773400-2327-4660-B743-C759562ED875}" srcOrd="0" destOrd="0" presId="urn:microsoft.com/office/officeart/2005/8/layout/hierarchy2"/>
    <dgm:cxn modelId="{BB87FCF8-093D-4B2D-830E-5E169A131A6C}" type="presOf" srcId="{9553B58E-9679-4BFB-BC34-A3008A38E393}" destId="{492738D5-08C3-4290-ABAB-460EF2CA5C09}" srcOrd="0" destOrd="0" presId="urn:microsoft.com/office/officeart/2005/8/layout/hierarchy2"/>
    <dgm:cxn modelId="{8D43D3D7-7293-4183-826B-9979646A9CCA}" type="presParOf" srcId="{6B87EE38-5AD8-4C7F-A287-F0A8E9D93F9C}" destId="{C3BB4BC1-71BE-4DC6-96B0-7CBF448B3824}" srcOrd="0" destOrd="0" presId="urn:microsoft.com/office/officeart/2005/8/layout/hierarchy2"/>
    <dgm:cxn modelId="{68861D1C-4122-4318-9B0D-EA56F7C19FC5}" type="presParOf" srcId="{C3BB4BC1-71BE-4DC6-96B0-7CBF448B3824}" destId="{492738D5-08C3-4290-ABAB-460EF2CA5C09}" srcOrd="0" destOrd="0" presId="urn:microsoft.com/office/officeart/2005/8/layout/hierarchy2"/>
    <dgm:cxn modelId="{51FB5F96-6997-4390-8505-CA0A999D0779}" type="presParOf" srcId="{C3BB4BC1-71BE-4DC6-96B0-7CBF448B3824}" destId="{4915A8B4-76A5-4CD8-8E63-21A7C82F714B}" srcOrd="1" destOrd="0" presId="urn:microsoft.com/office/officeart/2005/8/layout/hierarchy2"/>
    <dgm:cxn modelId="{F7EC85E1-EF4B-45C5-B73A-0A16876835F2}" type="presParOf" srcId="{4915A8B4-76A5-4CD8-8E63-21A7C82F714B}" destId="{2EEDB3B7-AA83-48FA-AFE5-A5CB0C868E7B}" srcOrd="0" destOrd="0" presId="urn:microsoft.com/office/officeart/2005/8/layout/hierarchy2"/>
    <dgm:cxn modelId="{B00E800E-1A4C-462F-B777-C8393BC25C65}" type="presParOf" srcId="{2EEDB3B7-AA83-48FA-AFE5-A5CB0C868E7B}" destId="{E4F1B3BA-D446-48B1-850A-3BCB941C3F7C}" srcOrd="0" destOrd="0" presId="urn:microsoft.com/office/officeart/2005/8/layout/hierarchy2"/>
    <dgm:cxn modelId="{90525D75-316F-4979-9C9E-32BA1D38594F}" type="presParOf" srcId="{4915A8B4-76A5-4CD8-8E63-21A7C82F714B}" destId="{5A7D6795-0F86-4900-B99A-EC5066695709}" srcOrd="1" destOrd="0" presId="urn:microsoft.com/office/officeart/2005/8/layout/hierarchy2"/>
    <dgm:cxn modelId="{98F59B03-0649-41E5-8C80-7F09D0874C6B}" type="presParOf" srcId="{5A7D6795-0F86-4900-B99A-EC5066695709}" destId="{A4E89E75-B753-4985-B265-18A393AAAE11}" srcOrd="0" destOrd="0" presId="urn:microsoft.com/office/officeart/2005/8/layout/hierarchy2"/>
    <dgm:cxn modelId="{19418D4D-D39C-4192-A1AB-2CAF099322A4}" type="presParOf" srcId="{5A7D6795-0F86-4900-B99A-EC5066695709}" destId="{33CA4176-4F2A-408E-9B20-58F3572D521F}" srcOrd="1" destOrd="0" presId="urn:microsoft.com/office/officeart/2005/8/layout/hierarchy2"/>
    <dgm:cxn modelId="{11DFED98-8D64-4FB7-A475-F98563E8CF4A}" type="presParOf" srcId="{33CA4176-4F2A-408E-9B20-58F3572D521F}" destId="{1BF46CE3-C6FE-4625-A2C0-9BC7F9E473E2}" srcOrd="0" destOrd="0" presId="urn:microsoft.com/office/officeart/2005/8/layout/hierarchy2"/>
    <dgm:cxn modelId="{BC12584D-96A0-4E49-839F-DE3C18088672}" type="presParOf" srcId="{1BF46CE3-C6FE-4625-A2C0-9BC7F9E473E2}" destId="{718A1833-FB16-4FC2-8FAA-C36FFA56BF75}" srcOrd="0" destOrd="0" presId="urn:microsoft.com/office/officeart/2005/8/layout/hierarchy2"/>
    <dgm:cxn modelId="{559E0980-5EC8-428B-BDCC-8ECE4F86E4C1}" type="presParOf" srcId="{33CA4176-4F2A-408E-9B20-58F3572D521F}" destId="{D5AAFCD1-E3E0-4C4B-8FBF-1700055B2F8C}" srcOrd="1" destOrd="0" presId="urn:microsoft.com/office/officeart/2005/8/layout/hierarchy2"/>
    <dgm:cxn modelId="{12614140-84B5-46E6-B527-230B6F0B7ACB}" type="presParOf" srcId="{D5AAFCD1-E3E0-4C4B-8FBF-1700055B2F8C}" destId="{F3D44D1E-BFD6-479E-B3CC-EDE6ED22C70D}" srcOrd="0" destOrd="0" presId="urn:microsoft.com/office/officeart/2005/8/layout/hierarchy2"/>
    <dgm:cxn modelId="{B52669F2-448E-4EA8-BEF5-EA46DD9CE0D2}" type="presParOf" srcId="{D5AAFCD1-E3E0-4C4B-8FBF-1700055B2F8C}" destId="{8D08F3D1-F539-41F8-8501-5BF0358E5B9A}" srcOrd="1" destOrd="0" presId="urn:microsoft.com/office/officeart/2005/8/layout/hierarchy2"/>
    <dgm:cxn modelId="{3E2916F9-E48B-4F75-A7BE-18D193E9339C}" type="presParOf" srcId="{33CA4176-4F2A-408E-9B20-58F3572D521F}" destId="{98709055-DC63-4C83-A495-2232ACD1FF10}" srcOrd="2" destOrd="0" presId="urn:microsoft.com/office/officeart/2005/8/layout/hierarchy2"/>
    <dgm:cxn modelId="{B366A97B-554D-420E-980F-09537640B7B2}" type="presParOf" srcId="{98709055-DC63-4C83-A495-2232ACD1FF10}" destId="{931FB6CA-CE5A-41D8-99DB-CBE69C04EA71}" srcOrd="0" destOrd="0" presId="urn:microsoft.com/office/officeart/2005/8/layout/hierarchy2"/>
    <dgm:cxn modelId="{3D7E4A0A-699C-475D-A882-8233F4FC3F50}" type="presParOf" srcId="{33CA4176-4F2A-408E-9B20-58F3572D521F}" destId="{FED3D61B-0922-4CCA-B307-E2486EA5A108}" srcOrd="3" destOrd="0" presId="urn:microsoft.com/office/officeart/2005/8/layout/hierarchy2"/>
    <dgm:cxn modelId="{CD5D59BD-0AE8-4D07-A0C6-C615453C60D8}" type="presParOf" srcId="{FED3D61B-0922-4CCA-B307-E2486EA5A108}" destId="{A7E5CD49-66E9-40A0-BD36-1E980B2C5B52}" srcOrd="0" destOrd="0" presId="urn:microsoft.com/office/officeart/2005/8/layout/hierarchy2"/>
    <dgm:cxn modelId="{B8916C07-45BB-466F-931F-68D15029498B}" type="presParOf" srcId="{FED3D61B-0922-4CCA-B307-E2486EA5A108}" destId="{B662B3DA-54E0-4F16-B5F9-0119D3564D11}" srcOrd="1" destOrd="0" presId="urn:microsoft.com/office/officeart/2005/8/layout/hierarchy2"/>
    <dgm:cxn modelId="{B18C65C2-B35B-4D80-98A4-F0A53BFA59E1}" type="presParOf" srcId="{33CA4176-4F2A-408E-9B20-58F3572D521F}" destId="{D2B94DDA-C990-4E03-A8EF-B9F3BEA62A3D}" srcOrd="4" destOrd="0" presId="urn:microsoft.com/office/officeart/2005/8/layout/hierarchy2"/>
    <dgm:cxn modelId="{66A6DD32-DC8D-494C-B068-A0E8D40498E5}" type="presParOf" srcId="{D2B94DDA-C990-4E03-A8EF-B9F3BEA62A3D}" destId="{AF1D4EC3-FCD7-4516-871A-96EE7031FC17}" srcOrd="0" destOrd="0" presId="urn:microsoft.com/office/officeart/2005/8/layout/hierarchy2"/>
    <dgm:cxn modelId="{12F0D978-4C30-4105-A925-AD67EED19233}" type="presParOf" srcId="{33CA4176-4F2A-408E-9B20-58F3572D521F}" destId="{D82F3C29-078A-4B5B-8D54-6890F1EC49CB}" srcOrd="5" destOrd="0" presId="urn:microsoft.com/office/officeart/2005/8/layout/hierarchy2"/>
    <dgm:cxn modelId="{10F09BA1-D6CD-4F5C-A77F-1D32F65D38C2}" type="presParOf" srcId="{D82F3C29-078A-4B5B-8D54-6890F1EC49CB}" destId="{36028142-49D3-4725-B283-A16EB4C9A1EB}" srcOrd="0" destOrd="0" presId="urn:microsoft.com/office/officeart/2005/8/layout/hierarchy2"/>
    <dgm:cxn modelId="{4EA38F09-C532-4401-AD6A-B294F5F9BF2C}" type="presParOf" srcId="{D82F3C29-078A-4B5B-8D54-6890F1EC49CB}" destId="{9481F413-C171-40E0-92FA-219FF251F277}" srcOrd="1" destOrd="0" presId="urn:microsoft.com/office/officeart/2005/8/layout/hierarchy2"/>
    <dgm:cxn modelId="{D4173783-0444-497C-B5BE-C072E52A83C3}" type="presParOf" srcId="{4915A8B4-76A5-4CD8-8E63-21A7C82F714B}" destId="{4E99679F-B5BA-4A3B-A089-899E063FCB6F}" srcOrd="2" destOrd="0" presId="urn:microsoft.com/office/officeart/2005/8/layout/hierarchy2"/>
    <dgm:cxn modelId="{F689BAEC-9D58-47FA-8A7C-2572C64F5A43}" type="presParOf" srcId="{4E99679F-B5BA-4A3B-A089-899E063FCB6F}" destId="{9862CFFB-8E3F-471B-B5F1-47CF0E8DB6CE}" srcOrd="0" destOrd="0" presId="urn:microsoft.com/office/officeart/2005/8/layout/hierarchy2"/>
    <dgm:cxn modelId="{48CCBC21-8759-4DFC-8DF9-EFB17203B88F}" type="presParOf" srcId="{4915A8B4-76A5-4CD8-8E63-21A7C82F714B}" destId="{DB3879DD-7BD0-4D76-AC96-96DAD0DF1A5C}" srcOrd="3" destOrd="0" presId="urn:microsoft.com/office/officeart/2005/8/layout/hierarchy2"/>
    <dgm:cxn modelId="{9D887FBE-ABD2-4910-92EC-3C4737E56F40}" type="presParOf" srcId="{DB3879DD-7BD0-4D76-AC96-96DAD0DF1A5C}" destId="{7CE8E891-061D-47EB-B004-34EDFC34C821}" srcOrd="0" destOrd="0" presId="urn:microsoft.com/office/officeart/2005/8/layout/hierarchy2"/>
    <dgm:cxn modelId="{442D803B-310C-4FAE-8481-6995987682A0}" type="presParOf" srcId="{DB3879DD-7BD0-4D76-AC96-96DAD0DF1A5C}" destId="{874A0142-433A-4242-ABC1-0324C1FBFEB8}" srcOrd="1" destOrd="0" presId="urn:microsoft.com/office/officeart/2005/8/layout/hierarchy2"/>
    <dgm:cxn modelId="{23970E96-6A07-4A40-94E4-1FD54CEFF787}" type="presParOf" srcId="{874A0142-433A-4242-ABC1-0324C1FBFEB8}" destId="{77DC582D-8F6A-4A3B-9C99-11ECF56CD2D5}" srcOrd="0" destOrd="0" presId="urn:microsoft.com/office/officeart/2005/8/layout/hierarchy2"/>
    <dgm:cxn modelId="{38F384FC-97B9-4D76-89E2-7DE737B358E0}" type="presParOf" srcId="{77DC582D-8F6A-4A3B-9C99-11ECF56CD2D5}" destId="{7067F1D1-486A-48C3-902C-0522641E44DB}" srcOrd="0" destOrd="0" presId="urn:microsoft.com/office/officeart/2005/8/layout/hierarchy2"/>
    <dgm:cxn modelId="{881F4B39-F2B7-44C1-A179-3947EE16E8E6}" type="presParOf" srcId="{874A0142-433A-4242-ABC1-0324C1FBFEB8}" destId="{1A279F6E-43EB-4B2C-A669-AB88AA853CE4}" srcOrd="1" destOrd="0" presId="urn:microsoft.com/office/officeart/2005/8/layout/hierarchy2"/>
    <dgm:cxn modelId="{6AAEC208-4531-453B-B6DB-0B52CFB9B343}" type="presParOf" srcId="{1A279F6E-43EB-4B2C-A669-AB88AA853CE4}" destId="{D4773400-2327-4660-B743-C759562ED875}" srcOrd="0" destOrd="0" presId="urn:microsoft.com/office/officeart/2005/8/layout/hierarchy2"/>
    <dgm:cxn modelId="{0AF2E940-52D4-4FF0-AFCC-8C4A25FB6942}" type="presParOf" srcId="{1A279F6E-43EB-4B2C-A669-AB88AA853CE4}" destId="{FF46F06B-498F-4BDB-851E-698188ADFACD}" srcOrd="1" destOrd="0" presId="urn:microsoft.com/office/officeart/2005/8/layout/hierarchy2"/>
    <dgm:cxn modelId="{B655FDB3-844A-434D-B9A4-5CDCEA62C590}" type="presParOf" srcId="{874A0142-433A-4242-ABC1-0324C1FBFEB8}" destId="{613592D5-1850-407D-8041-4382E73C9C5A}" srcOrd="2" destOrd="0" presId="urn:microsoft.com/office/officeart/2005/8/layout/hierarchy2"/>
    <dgm:cxn modelId="{15E3F552-80D9-4107-B7C6-B0BD72741459}" type="presParOf" srcId="{613592D5-1850-407D-8041-4382E73C9C5A}" destId="{775B64D2-6ACC-4FC3-A0E4-FDCE59FC264A}" srcOrd="0" destOrd="0" presId="urn:microsoft.com/office/officeart/2005/8/layout/hierarchy2"/>
    <dgm:cxn modelId="{2AE640B5-5AEF-422A-ABC2-D3F8BACE76AF}" type="presParOf" srcId="{874A0142-433A-4242-ABC1-0324C1FBFEB8}" destId="{8A788E93-3C60-478B-BAD9-3E7BA40A52FD}" srcOrd="3" destOrd="0" presId="urn:microsoft.com/office/officeart/2005/8/layout/hierarchy2"/>
    <dgm:cxn modelId="{27D302E1-A3D7-469E-AC75-15F45D2BCDD4}" type="presParOf" srcId="{8A788E93-3C60-478B-BAD9-3E7BA40A52FD}" destId="{B3FA19B2-BF16-4DEB-A67B-119DC8408C22}" srcOrd="0" destOrd="0" presId="urn:microsoft.com/office/officeart/2005/8/layout/hierarchy2"/>
    <dgm:cxn modelId="{ED260C88-0CB1-49C9-B7C2-B63512DC11F8}" type="presParOf" srcId="{8A788E93-3C60-478B-BAD9-3E7BA40A52FD}" destId="{E4016711-26E3-4AE0-B6A6-EB835D75E8B6}"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74B1421-65F7-41D8-8885-3E11FBC65822}" type="doc">
      <dgm:prSet loTypeId="urn:microsoft.com/office/officeart/2005/8/layout/radial5" loCatId="relationship" qsTypeId="urn:microsoft.com/office/officeart/2005/8/quickstyle/simple4" qsCatId="simple" csTypeId="urn:microsoft.com/office/officeart/2005/8/colors/accent1_2" csCatId="accent1" phldr="1"/>
      <dgm:spPr/>
      <dgm:t>
        <a:bodyPr/>
        <a:lstStyle/>
        <a:p>
          <a:endParaRPr lang="en-US"/>
        </a:p>
      </dgm:t>
    </dgm:pt>
    <dgm:pt modelId="{B8154316-2F90-40DF-AE8A-1AB77B424C23}">
      <dgm:prSet phldrT="[Text]"/>
      <dgm:spPr>
        <a:xfrm>
          <a:off x="2941538" y="973984"/>
          <a:ext cx="819727" cy="812008"/>
        </a:xfrm>
        <a:solidFill>
          <a:srgbClr val="C0504D">
            <a:lumMod val="75000"/>
          </a:srgbClr>
        </a:solidFill>
        <a:ln>
          <a:solidFill>
            <a:srgbClr val="F79646">
              <a:lumMod val="75000"/>
            </a:srgbClr>
          </a:solidFill>
        </a:ln>
        <a:effectLst>
          <a:outerShdw blurRad="40000" dist="23000" dir="5400000" rotWithShape="0">
            <a:srgbClr val="000000">
              <a:alpha val="35000"/>
            </a:srgbClr>
          </a:outerShdw>
        </a:effectLst>
      </dgm:spPr>
      <dgm:t>
        <a:bodyPr/>
        <a:lstStyle/>
        <a:p>
          <a:pPr algn="ctr"/>
          <a:r>
            <a:rPr lang="en-US" b="1">
              <a:solidFill>
                <a:sysClr val="window" lastClr="FFFFFF"/>
              </a:solidFill>
              <a:latin typeface="Calibri"/>
              <a:ea typeface="+mn-ea"/>
              <a:cs typeface="+mn-cs"/>
            </a:rPr>
            <a:t>Financial Security</a:t>
          </a:r>
        </a:p>
      </dgm:t>
    </dgm:pt>
    <dgm:pt modelId="{43EC7863-650A-48C9-A65C-96E63AD022BB}" type="parTrans" cxnId="{06601852-865F-4C88-AC13-CFA5722A48F0}">
      <dgm:prSet/>
      <dgm:spPr/>
      <dgm:t>
        <a:bodyPr/>
        <a:lstStyle/>
        <a:p>
          <a:pPr algn="ctr"/>
          <a:endParaRPr lang="en-US"/>
        </a:p>
      </dgm:t>
    </dgm:pt>
    <dgm:pt modelId="{1BD08196-C09E-4FC0-8AAA-FFBD72B71292}" type="sibTrans" cxnId="{06601852-865F-4C88-AC13-CFA5722A48F0}">
      <dgm:prSet/>
      <dgm:spPr/>
      <dgm:t>
        <a:bodyPr/>
        <a:lstStyle/>
        <a:p>
          <a:pPr algn="ctr"/>
          <a:endParaRPr lang="en-US"/>
        </a:p>
      </dgm:t>
    </dgm:pt>
    <dgm:pt modelId="{F97C3304-1531-4F8B-A8FD-A7F03C2618C5}">
      <dgm:prSet phldrT="[Text]"/>
      <dgm:spPr>
        <a:xfrm>
          <a:off x="3719697" y="1761907"/>
          <a:ext cx="622504" cy="622504"/>
        </a:xfrm>
        <a:solidFill>
          <a:srgbClr val="0070C0"/>
        </a:solidFill>
        <a:ln>
          <a:noFill/>
        </a:ln>
        <a:effectLst>
          <a:outerShdw blurRad="40000" dist="23000" dir="5400000" rotWithShape="0">
            <a:srgbClr val="000000">
              <a:alpha val="35000"/>
            </a:srgbClr>
          </a:outerShdw>
        </a:effectLst>
      </dgm:spPr>
      <dgm:t>
        <a:bodyPr/>
        <a:lstStyle/>
        <a:p>
          <a:pPr algn="ctr"/>
          <a:r>
            <a:rPr lang="en-US">
              <a:solidFill>
                <a:sysClr val="window" lastClr="FFFFFF"/>
              </a:solidFill>
              <a:latin typeface="Calibri"/>
              <a:ea typeface="+mn-ea"/>
              <a:cs typeface="+mn-cs"/>
            </a:rPr>
            <a:t>Behanioral Health Referral</a:t>
          </a:r>
        </a:p>
      </dgm:t>
    </dgm:pt>
    <dgm:pt modelId="{17CC5A17-5CE0-4843-8F98-E96035596DBA}" type="parTrans" cxnId="{0DAFC63A-44BC-44B8-B968-D7F044B317B3}">
      <dgm:prSet/>
      <dgm:spPr>
        <a:xfrm rot="13534115">
          <a:off x="3655690" y="1640796"/>
          <a:ext cx="133333" cy="235168"/>
        </a:xfrm>
        <a:solidFill>
          <a:srgbClr val="4F81BD">
            <a:lumMod val="40000"/>
            <a:lumOff val="60000"/>
          </a:srgbClr>
        </a:solidFill>
        <a:ln>
          <a:noFill/>
        </a:ln>
        <a:effectLst>
          <a:outerShdw blurRad="40000" dist="23000" dir="5400000" rotWithShape="0">
            <a:srgbClr val="000000">
              <a:alpha val="35000"/>
            </a:srgbClr>
          </a:outerShdw>
        </a:effectLst>
      </dgm:spPr>
      <dgm:t>
        <a:bodyPr/>
        <a:lstStyle/>
        <a:p>
          <a:pPr algn="ctr"/>
          <a:endParaRPr lang="en-US">
            <a:solidFill>
              <a:sysClr val="window" lastClr="FFFFFF"/>
            </a:solidFill>
            <a:latin typeface="Calibri"/>
            <a:ea typeface="+mn-ea"/>
            <a:cs typeface="+mn-cs"/>
          </a:endParaRPr>
        </a:p>
      </dgm:t>
    </dgm:pt>
    <dgm:pt modelId="{8B1134A0-CD00-4185-B19D-0C233905756C}" type="sibTrans" cxnId="{0DAFC63A-44BC-44B8-B968-D7F044B317B3}">
      <dgm:prSet/>
      <dgm:spPr/>
      <dgm:t>
        <a:bodyPr/>
        <a:lstStyle/>
        <a:p>
          <a:pPr algn="ctr"/>
          <a:endParaRPr lang="en-US"/>
        </a:p>
      </dgm:t>
    </dgm:pt>
    <dgm:pt modelId="{4DB76FBB-E1C6-41D7-A9AD-8CE6D13B45C5}">
      <dgm:prSet phldrT="[Text]"/>
      <dgm:spPr>
        <a:xfrm>
          <a:off x="2978369" y="4922"/>
          <a:ext cx="622504" cy="622504"/>
        </a:xfr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pPr algn="ctr"/>
          <a:r>
            <a:rPr lang="en-US">
              <a:solidFill>
                <a:sysClr val="window" lastClr="FFFFFF"/>
              </a:solidFill>
              <a:latin typeface="Calibri"/>
              <a:ea typeface="+mn-ea"/>
              <a:cs typeface="+mn-cs"/>
            </a:rPr>
            <a:t>Financial Counseling</a:t>
          </a:r>
        </a:p>
      </dgm:t>
    </dgm:pt>
    <dgm:pt modelId="{A13D5482-15F4-4937-837A-C575FD1468D0}" type="parTrans" cxnId="{7B0DFDFF-F28E-4591-A03F-5A2FDBB0891B}">
      <dgm:prSet/>
      <dgm:spPr>
        <a:xfrm rot="16000578">
          <a:off x="3225758" y="688411"/>
          <a:ext cx="184618" cy="235168"/>
        </a:xfrm>
        <a:gradFill rotWithShape="0">
          <a:gsLst>
            <a:gs pos="0">
              <a:srgbClr val="4F81BD">
                <a:tint val="60000"/>
                <a:hueOff val="0"/>
                <a:satOff val="0"/>
                <a:lumOff val="0"/>
                <a:alphaOff val="0"/>
                <a:shade val="51000"/>
                <a:satMod val="130000"/>
              </a:srgbClr>
            </a:gs>
            <a:gs pos="80000">
              <a:srgbClr val="4F81BD">
                <a:tint val="60000"/>
                <a:hueOff val="0"/>
                <a:satOff val="0"/>
                <a:lumOff val="0"/>
                <a:alphaOff val="0"/>
                <a:shade val="93000"/>
                <a:satMod val="130000"/>
              </a:srgbClr>
            </a:gs>
            <a:gs pos="100000">
              <a:srgbClr val="4F81BD">
                <a:tint val="6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pPr algn="ctr"/>
          <a:endParaRPr lang="en-US">
            <a:solidFill>
              <a:sysClr val="window" lastClr="FFFFFF"/>
            </a:solidFill>
            <a:latin typeface="Calibri"/>
            <a:ea typeface="+mn-ea"/>
            <a:cs typeface="+mn-cs"/>
          </a:endParaRPr>
        </a:p>
      </dgm:t>
    </dgm:pt>
    <dgm:pt modelId="{51BD2D19-3368-4D17-85D7-9B6812D80772}" type="sibTrans" cxnId="{7B0DFDFF-F28E-4591-A03F-5A2FDBB0891B}">
      <dgm:prSet/>
      <dgm:spPr/>
      <dgm:t>
        <a:bodyPr/>
        <a:lstStyle/>
        <a:p>
          <a:pPr algn="ctr"/>
          <a:endParaRPr lang="en-US"/>
        </a:p>
      </dgm:t>
    </dgm:pt>
    <dgm:pt modelId="{D3BB743E-3E90-4627-8893-5B0BAD591555}">
      <dgm:prSet phldrT="[Text]"/>
      <dgm:spPr>
        <a:xfrm>
          <a:off x="3040149" y="2127650"/>
          <a:ext cx="622504" cy="622504"/>
        </a:xfr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pPr algn="ctr"/>
          <a:r>
            <a:rPr lang="en-US">
              <a:solidFill>
                <a:sysClr val="window" lastClr="FFFFFF"/>
              </a:solidFill>
              <a:latin typeface="Calibri"/>
              <a:ea typeface="+mn-ea"/>
              <a:cs typeface="+mn-cs"/>
            </a:rPr>
            <a:t>Public</a:t>
          </a:r>
        </a:p>
        <a:p>
          <a:pPr algn="ctr"/>
          <a:r>
            <a:rPr lang="en-US">
              <a:solidFill>
                <a:sysClr val="window" lastClr="FFFFFF"/>
              </a:solidFill>
              <a:latin typeface="Calibri"/>
              <a:ea typeface="+mn-ea"/>
              <a:cs typeface="+mn-cs"/>
            </a:rPr>
            <a:t>Benefits</a:t>
          </a:r>
        </a:p>
        <a:p>
          <a:pPr algn="ctr"/>
          <a:r>
            <a:rPr lang="en-US">
              <a:solidFill>
                <a:sysClr val="window" lastClr="FFFFFF"/>
              </a:solidFill>
              <a:latin typeface="Calibri"/>
              <a:ea typeface="+mn-ea"/>
              <a:cs typeface="+mn-cs"/>
            </a:rPr>
            <a:t>Enrollment</a:t>
          </a:r>
        </a:p>
      </dgm:t>
    </dgm:pt>
    <dgm:pt modelId="{77E0E5EA-E80E-4167-B15F-C69822ABD51F}" type="parTrans" cxnId="{60EC0EEF-1C3E-44A4-981D-BD29790B6347}">
      <dgm:prSet/>
      <dgm:spPr>
        <a:xfrm rot="5400000">
          <a:off x="3260862" y="1834112"/>
          <a:ext cx="181078" cy="235168"/>
        </a:xfrm>
        <a:gradFill rotWithShape="0">
          <a:gsLst>
            <a:gs pos="0">
              <a:srgbClr val="4F81BD">
                <a:tint val="60000"/>
                <a:hueOff val="0"/>
                <a:satOff val="0"/>
                <a:lumOff val="0"/>
                <a:alphaOff val="0"/>
                <a:shade val="51000"/>
                <a:satMod val="130000"/>
              </a:srgbClr>
            </a:gs>
            <a:gs pos="80000">
              <a:srgbClr val="4F81BD">
                <a:tint val="60000"/>
                <a:hueOff val="0"/>
                <a:satOff val="0"/>
                <a:lumOff val="0"/>
                <a:alphaOff val="0"/>
                <a:shade val="93000"/>
                <a:satMod val="130000"/>
              </a:srgbClr>
            </a:gs>
            <a:gs pos="100000">
              <a:srgbClr val="4F81BD">
                <a:tint val="6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pPr algn="ctr"/>
          <a:endParaRPr lang="en-US">
            <a:solidFill>
              <a:sysClr val="window" lastClr="FFFFFF"/>
            </a:solidFill>
            <a:latin typeface="Calibri"/>
            <a:ea typeface="+mn-ea"/>
            <a:cs typeface="+mn-cs"/>
          </a:endParaRPr>
        </a:p>
      </dgm:t>
    </dgm:pt>
    <dgm:pt modelId="{2FA23889-1B52-461E-BD65-C043B760343F}" type="sibTrans" cxnId="{60EC0EEF-1C3E-44A4-981D-BD29790B6347}">
      <dgm:prSet/>
      <dgm:spPr/>
      <dgm:t>
        <a:bodyPr/>
        <a:lstStyle/>
        <a:p>
          <a:pPr algn="ctr"/>
          <a:endParaRPr lang="en-US"/>
        </a:p>
      </dgm:t>
    </dgm:pt>
    <dgm:pt modelId="{AEC8DBB9-1932-41A6-ABF7-96F86FAA12B8}">
      <dgm:prSet phldrT="[Text]"/>
      <dgm:spPr>
        <a:xfrm>
          <a:off x="2291384" y="1817502"/>
          <a:ext cx="622504" cy="622504"/>
        </a:xfr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pPr algn="ctr"/>
          <a:r>
            <a:rPr lang="en-US">
              <a:solidFill>
                <a:sysClr val="window" lastClr="FFFFFF"/>
              </a:solidFill>
              <a:latin typeface="Calibri"/>
              <a:ea typeface="+mn-ea"/>
              <a:cs typeface="+mn-cs"/>
            </a:rPr>
            <a:t>Financial Assistance </a:t>
          </a:r>
        </a:p>
      </dgm:t>
    </dgm:pt>
    <dgm:pt modelId="{568803CD-0606-4B1A-AADA-A0C00192B99E}" type="parTrans" cxnId="{FB7FCEA0-7344-45E3-82A5-8AC23145F382}">
      <dgm:prSet/>
      <dgm:spPr>
        <a:xfrm rot="8100000">
          <a:off x="2856414" y="1667361"/>
          <a:ext cx="180062" cy="235168"/>
        </a:xfrm>
        <a:gradFill rotWithShape="0">
          <a:gsLst>
            <a:gs pos="0">
              <a:srgbClr val="4F81BD">
                <a:tint val="60000"/>
                <a:hueOff val="0"/>
                <a:satOff val="0"/>
                <a:lumOff val="0"/>
                <a:alphaOff val="0"/>
                <a:shade val="51000"/>
                <a:satMod val="130000"/>
              </a:srgbClr>
            </a:gs>
            <a:gs pos="80000">
              <a:srgbClr val="4F81BD">
                <a:tint val="60000"/>
                <a:hueOff val="0"/>
                <a:satOff val="0"/>
                <a:lumOff val="0"/>
                <a:alphaOff val="0"/>
                <a:shade val="93000"/>
                <a:satMod val="130000"/>
              </a:srgbClr>
            </a:gs>
            <a:gs pos="100000">
              <a:srgbClr val="4F81BD">
                <a:tint val="6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pPr algn="ctr"/>
          <a:endParaRPr lang="en-US">
            <a:solidFill>
              <a:sysClr val="window" lastClr="FFFFFF"/>
            </a:solidFill>
            <a:latin typeface="Calibri"/>
            <a:ea typeface="+mn-ea"/>
            <a:cs typeface="+mn-cs"/>
          </a:endParaRPr>
        </a:p>
      </dgm:t>
    </dgm:pt>
    <dgm:pt modelId="{F3C81569-0F2F-46BE-814E-20B5E3F38106}" type="sibTrans" cxnId="{FB7FCEA0-7344-45E3-82A5-8AC23145F382}">
      <dgm:prSet/>
      <dgm:spPr/>
      <dgm:t>
        <a:bodyPr/>
        <a:lstStyle/>
        <a:p>
          <a:pPr algn="ctr"/>
          <a:endParaRPr lang="en-US"/>
        </a:p>
      </dgm:t>
    </dgm:pt>
    <dgm:pt modelId="{8DE5E74E-1DAC-4931-A214-55049A794F76}">
      <dgm:prSet phldrT="[Text]"/>
      <dgm:spPr>
        <a:xfrm>
          <a:off x="1981235" y="1068736"/>
          <a:ext cx="622504" cy="622504"/>
        </a:xfr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pPr algn="ctr"/>
          <a:r>
            <a:rPr lang="en-US">
              <a:solidFill>
                <a:sysClr val="window" lastClr="FFFFFF"/>
              </a:solidFill>
              <a:latin typeface="Calibri"/>
              <a:ea typeface="+mn-ea"/>
              <a:cs typeface="+mn-cs"/>
            </a:rPr>
            <a:t>Connection to Workforce Assistance</a:t>
          </a:r>
        </a:p>
      </dgm:t>
    </dgm:pt>
    <dgm:pt modelId="{DBAC3EB8-7BF9-40B5-BD2F-3BF85D7414EC}" type="parTrans" cxnId="{F7974F42-3FD8-49AB-B8DF-C2265EF03398}">
      <dgm:prSet/>
      <dgm:spPr>
        <a:xfrm rot="10800000">
          <a:off x="2688189" y="1262404"/>
          <a:ext cx="179032" cy="235168"/>
        </a:xfrm>
        <a:gradFill rotWithShape="0">
          <a:gsLst>
            <a:gs pos="0">
              <a:srgbClr val="4F81BD">
                <a:tint val="60000"/>
                <a:hueOff val="0"/>
                <a:satOff val="0"/>
                <a:lumOff val="0"/>
                <a:alphaOff val="0"/>
                <a:shade val="51000"/>
                <a:satMod val="130000"/>
              </a:srgbClr>
            </a:gs>
            <a:gs pos="80000">
              <a:srgbClr val="4F81BD">
                <a:tint val="60000"/>
                <a:hueOff val="0"/>
                <a:satOff val="0"/>
                <a:lumOff val="0"/>
                <a:alphaOff val="0"/>
                <a:shade val="93000"/>
                <a:satMod val="130000"/>
              </a:srgbClr>
            </a:gs>
            <a:gs pos="100000">
              <a:srgbClr val="4F81BD">
                <a:tint val="6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pPr algn="ctr"/>
          <a:endParaRPr lang="en-US">
            <a:solidFill>
              <a:sysClr val="window" lastClr="FFFFFF"/>
            </a:solidFill>
            <a:latin typeface="Calibri"/>
            <a:ea typeface="+mn-ea"/>
            <a:cs typeface="+mn-cs"/>
          </a:endParaRPr>
        </a:p>
      </dgm:t>
    </dgm:pt>
    <dgm:pt modelId="{E993020C-A6CD-4CCC-9FFE-A6C031F98C03}" type="sibTrans" cxnId="{F7974F42-3FD8-49AB-B8DF-C2265EF03398}">
      <dgm:prSet/>
      <dgm:spPr/>
      <dgm:t>
        <a:bodyPr/>
        <a:lstStyle/>
        <a:p>
          <a:pPr algn="ctr"/>
          <a:endParaRPr lang="en-US"/>
        </a:p>
      </dgm:t>
    </dgm:pt>
    <dgm:pt modelId="{776997E8-67FE-453C-A49D-F0367A90F2C1}">
      <dgm:prSet phldrT="[Text]"/>
      <dgm:spPr>
        <a:xfrm>
          <a:off x="2291384" y="319971"/>
          <a:ext cx="622504" cy="622504"/>
        </a:xfr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pPr algn="ctr"/>
          <a:r>
            <a:rPr lang="en-US">
              <a:solidFill>
                <a:sysClr val="window" lastClr="FFFFFF"/>
              </a:solidFill>
              <a:latin typeface="Calibri"/>
              <a:ea typeface="+mn-ea"/>
              <a:cs typeface="+mn-cs"/>
            </a:rPr>
            <a:t>VITA &amp; Tax Assistance</a:t>
          </a:r>
        </a:p>
      </dgm:t>
    </dgm:pt>
    <dgm:pt modelId="{FA4F757C-FB91-4317-BCA9-664DDF72E36C}" type="parTrans" cxnId="{A19275BF-54C4-44F9-B65F-69908FE44233}">
      <dgm:prSet/>
      <dgm:spPr>
        <a:xfrm rot="13500000">
          <a:off x="2856414" y="857448"/>
          <a:ext cx="180062" cy="235168"/>
        </a:xfrm>
        <a:gradFill rotWithShape="0">
          <a:gsLst>
            <a:gs pos="0">
              <a:srgbClr val="4F81BD">
                <a:tint val="60000"/>
                <a:hueOff val="0"/>
                <a:satOff val="0"/>
                <a:lumOff val="0"/>
                <a:alphaOff val="0"/>
                <a:shade val="51000"/>
                <a:satMod val="130000"/>
              </a:srgbClr>
            </a:gs>
            <a:gs pos="80000">
              <a:srgbClr val="4F81BD">
                <a:tint val="60000"/>
                <a:hueOff val="0"/>
                <a:satOff val="0"/>
                <a:lumOff val="0"/>
                <a:alphaOff val="0"/>
                <a:shade val="93000"/>
                <a:satMod val="130000"/>
              </a:srgbClr>
            </a:gs>
            <a:gs pos="100000">
              <a:srgbClr val="4F81BD">
                <a:tint val="6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pPr algn="ctr"/>
          <a:endParaRPr lang="en-US">
            <a:solidFill>
              <a:sysClr val="window" lastClr="FFFFFF"/>
            </a:solidFill>
            <a:latin typeface="Calibri"/>
            <a:ea typeface="+mn-ea"/>
            <a:cs typeface="+mn-cs"/>
          </a:endParaRPr>
        </a:p>
      </dgm:t>
    </dgm:pt>
    <dgm:pt modelId="{A9135201-0090-40BB-9341-5DA75F501D4D}" type="sibTrans" cxnId="{A19275BF-54C4-44F9-B65F-69908FE44233}">
      <dgm:prSet/>
      <dgm:spPr/>
      <dgm:t>
        <a:bodyPr/>
        <a:lstStyle/>
        <a:p>
          <a:pPr algn="ctr"/>
          <a:endParaRPr lang="en-US"/>
        </a:p>
      </dgm:t>
    </dgm:pt>
    <dgm:pt modelId="{AA921624-F0DD-48BC-951A-B21E2DE7FB7B}">
      <dgm:prSet phldrT="[Text]"/>
      <dgm:spPr>
        <a:xfrm>
          <a:off x="4099063" y="1068736"/>
          <a:ext cx="622504" cy="622504"/>
        </a:xfr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r>
            <a:rPr lang="en-US">
              <a:solidFill>
                <a:sysClr val="window" lastClr="FFFFFF"/>
              </a:solidFill>
              <a:latin typeface="Calibri"/>
              <a:ea typeface="+mn-ea"/>
              <a:cs typeface="+mn-cs"/>
            </a:rPr>
            <a:t>Housing &amp; Utility Assistance</a:t>
          </a:r>
        </a:p>
      </dgm:t>
    </dgm:pt>
    <dgm:pt modelId="{A17DEBBB-B50D-4A0D-A2E5-219FCAA1F0EA}" type="parTrans" cxnId="{771D7DE5-8C28-4FDD-8BFD-CC77DA01C11C}">
      <dgm:prSet/>
      <dgm:spPr>
        <a:xfrm>
          <a:off x="3835581" y="1262404"/>
          <a:ext cx="179032" cy="235168"/>
        </a:xfrm>
        <a:gradFill rotWithShape="0">
          <a:gsLst>
            <a:gs pos="0">
              <a:srgbClr val="4F81BD">
                <a:tint val="60000"/>
                <a:hueOff val="0"/>
                <a:satOff val="0"/>
                <a:lumOff val="0"/>
                <a:alphaOff val="0"/>
                <a:shade val="51000"/>
                <a:satMod val="130000"/>
              </a:srgbClr>
            </a:gs>
            <a:gs pos="80000">
              <a:srgbClr val="4F81BD">
                <a:tint val="60000"/>
                <a:hueOff val="0"/>
                <a:satOff val="0"/>
                <a:lumOff val="0"/>
                <a:alphaOff val="0"/>
                <a:shade val="93000"/>
                <a:satMod val="130000"/>
              </a:srgbClr>
            </a:gs>
            <a:gs pos="100000">
              <a:srgbClr val="4F81BD">
                <a:tint val="6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endParaRPr lang="en-US">
            <a:solidFill>
              <a:sysClr val="window" lastClr="FFFFFF"/>
            </a:solidFill>
            <a:latin typeface="Calibri"/>
            <a:ea typeface="+mn-ea"/>
            <a:cs typeface="+mn-cs"/>
          </a:endParaRPr>
        </a:p>
      </dgm:t>
    </dgm:pt>
    <dgm:pt modelId="{A34FD036-4EE4-40F4-BBD6-8877505006FA}" type="sibTrans" cxnId="{771D7DE5-8C28-4FDD-8BFD-CC77DA01C11C}">
      <dgm:prSet/>
      <dgm:spPr/>
      <dgm:t>
        <a:bodyPr/>
        <a:lstStyle/>
        <a:p>
          <a:endParaRPr lang="en-US"/>
        </a:p>
      </dgm:t>
    </dgm:pt>
    <dgm:pt modelId="{C90E3435-3625-4C98-9DAE-94D98512D5AF}">
      <dgm:prSet phldrT="[Text]"/>
      <dgm:spPr>
        <a:xfrm>
          <a:off x="3788915" y="319971"/>
          <a:ext cx="622504" cy="622504"/>
        </a:xfr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r>
            <a:rPr lang="en-US">
              <a:solidFill>
                <a:sysClr val="window" lastClr="FFFFFF"/>
              </a:solidFill>
              <a:latin typeface="Calibri"/>
              <a:ea typeface="+mn-ea"/>
              <a:cs typeface="+mn-cs"/>
            </a:rPr>
            <a:t>Fair Housing Counseling</a:t>
          </a:r>
        </a:p>
      </dgm:t>
    </dgm:pt>
    <dgm:pt modelId="{930B7F21-30FC-49EC-B461-59C60F17BF03}" type="parTrans" cxnId="{D20949EF-24F3-45D8-8F79-13CAAD1E6280}">
      <dgm:prSet/>
      <dgm:spPr>
        <a:xfrm rot="18900000">
          <a:off x="3666327" y="857448"/>
          <a:ext cx="180062" cy="235168"/>
        </a:xfrm>
        <a:gradFill rotWithShape="0">
          <a:gsLst>
            <a:gs pos="0">
              <a:srgbClr val="4F81BD">
                <a:tint val="60000"/>
                <a:hueOff val="0"/>
                <a:satOff val="0"/>
                <a:lumOff val="0"/>
                <a:alphaOff val="0"/>
                <a:shade val="51000"/>
                <a:satMod val="130000"/>
              </a:srgbClr>
            </a:gs>
            <a:gs pos="80000">
              <a:srgbClr val="4F81BD">
                <a:tint val="60000"/>
                <a:hueOff val="0"/>
                <a:satOff val="0"/>
                <a:lumOff val="0"/>
                <a:alphaOff val="0"/>
                <a:shade val="93000"/>
                <a:satMod val="130000"/>
              </a:srgbClr>
            </a:gs>
            <a:gs pos="100000">
              <a:srgbClr val="4F81BD">
                <a:tint val="6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endParaRPr lang="en-US">
            <a:solidFill>
              <a:sysClr val="window" lastClr="FFFFFF"/>
            </a:solidFill>
            <a:latin typeface="Calibri"/>
            <a:ea typeface="+mn-ea"/>
            <a:cs typeface="+mn-cs"/>
          </a:endParaRPr>
        </a:p>
      </dgm:t>
    </dgm:pt>
    <dgm:pt modelId="{C4E3191B-D6BB-4053-80DE-60C3BE6F2312}" type="sibTrans" cxnId="{D20949EF-24F3-45D8-8F79-13CAAD1E6280}">
      <dgm:prSet/>
      <dgm:spPr/>
      <dgm:t>
        <a:bodyPr/>
        <a:lstStyle/>
        <a:p>
          <a:endParaRPr lang="en-US"/>
        </a:p>
      </dgm:t>
    </dgm:pt>
    <dgm:pt modelId="{EC9815A5-F857-4AC3-AB7C-54AEFF93125A}" type="pres">
      <dgm:prSet presAssocID="{B74B1421-65F7-41D8-8885-3E11FBC65822}" presName="Name0" presStyleCnt="0">
        <dgm:presLayoutVars>
          <dgm:chMax val="1"/>
          <dgm:dir/>
          <dgm:animLvl val="ctr"/>
          <dgm:resizeHandles val="exact"/>
        </dgm:presLayoutVars>
      </dgm:prSet>
      <dgm:spPr/>
    </dgm:pt>
    <dgm:pt modelId="{10427578-5982-460C-A824-0227356CD5DB}" type="pres">
      <dgm:prSet presAssocID="{B8154316-2F90-40DF-AE8A-1AB77B424C23}" presName="centerShape" presStyleLbl="node0" presStyleIdx="0" presStyleCnt="1" custScaleX="118514" custScaleY="117398"/>
      <dgm:spPr>
        <a:prstGeom prst="ellipse">
          <a:avLst/>
        </a:prstGeom>
      </dgm:spPr>
    </dgm:pt>
    <dgm:pt modelId="{6863F0F3-C518-4872-AECD-86F8CA720724}" type="pres">
      <dgm:prSet presAssocID="{17CC5A17-5CE0-4843-8F98-E96035596DBA}" presName="parTrans" presStyleLbl="sibTrans2D1" presStyleIdx="0" presStyleCnt="8" custAng="10800000"/>
      <dgm:spPr>
        <a:prstGeom prst="leftRightArrow">
          <a:avLst/>
        </a:prstGeom>
      </dgm:spPr>
    </dgm:pt>
    <dgm:pt modelId="{D7C57012-6DE0-494F-8D43-29492859ACB5}" type="pres">
      <dgm:prSet presAssocID="{17CC5A17-5CE0-4843-8F98-E96035596DBA}" presName="connectorText" presStyleLbl="sibTrans2D1" presStyleIdx="0" presStyleCnt="8"/>
      <dgm:spPr/>
    </dgm:pt>
    <dgm:pt modelId="{33BC9F1C-84BF-45D4-9EBA-D653F36ACBE3}" type="pres">
      <dgm:prSet presAssocID="{F97C3304-1531-4F8B-A8FD-A7F03C2618C5}" presName="node" presStyleLbl="node1" presStyleIdx="0" presStyleCnt="8" custRadScaleRad="91670" custRadScaleInc="602527">
        <dgm:presLayoutVars>
          <dgm:bulletEnabled val="1"/>
        </dgm:presLayoutVars>
      </dgm:prSet>
      <dgm:spPr>
        <a:prstGeom prst="ellipse">
          <a:avLst/>
        </a:prstGeom>
      </dgm:spPr>
    </dgm:pt>
    <dgm:pt modelId="{712A5B66-FA9B-40DE-8159-6340941EDE67}" type="pres">
      <dgm:prSet presAssocID="{930B7F21-30FC-49EC-B461-59C60F17BF03}" presName="parTrans" presStyleLbl="sibTrans2D1" presStyleIdx="1" presStyleCnt="8"/>
      <dgm:spPr>
        <a:prstGeom prst="leftRightArrow">
          <a:avLst/>
        </a:prstGeom>
      </dgm:spPr>
    </dgm:pt>
    <dgm:pt modelId="{A8880DB2-E97D-48FF-A481-FEB5FD330833}" type="pres">
      <dgm:prSet presAssocID="{930B7F21-30FC-49EC-B461-59C60F17BF03}" presName="connectorText" presStyleLbl="sibTrans2D1" presStyleIdx="1" presStyleCnt="8"/>
      <dgm:spPr/>
    </dgm:pt>
    <dgm:pt modelId="{37F5D31F-9C0D-4485-A9E1-DF3FE9D2CCA5}" type="pres">
      <dgm:prSet presAssocID="{C90E3435-3625-4C98-9DAE-94D98512D5AF}" presName="node" presStyleLbl="node1" presStyleIdx="1" presStyleCnt="8">
        <dgm:presLayoutVars>
          <dgm:bulletEnabled val="1"/>
        </dgm:presLayoutVars>
      </dgm:prSet>
      <dgm:spPr>
        <a:prstGeom prst="ellipse">
          <a:avLst/>
        </a:prstGeom>
      </dgm:spPr>
    </dgm:pt>
    <dgm:pt modelId="{ADCA01AC-8FB7-4C36-9EB2-BE0F84AD4EBD}" type="pres">
      <dgm:prSet presAssocID="{A17DEBBB-B50D-4A0D-A2E5-219FCAA1F0EA}" presName="parTrans" presStyleLbl="sibTrans2D1" presStyleIdx="2" presStyleCnt="8"/>
      <dgm:spPr>
        <a:prstGeom prst="leftRightArrow">
          <a:avLst/>
        </a:prstGeom>
      </dgm:spPr>
    </dgm:pt>
    <dgm:pt modelId="{7CF821A8-643D-4931-962D-7B4864163542}" type="pres">
      <dgm:prSet presAssocID="{A17DEBBB-B50D-4A0D-A2E5-219FCAA1F0EA}" presName="connectorText" presStyleLbl="sibTrans2D1" presStyleIdx="2" presStyleCnt="8"/>
      <dgm:spPr/>
    </dgm:pt>
    <dgm:pt modelId="{B9CEC31F-6E94-4463-AC6B-BE83062F4746}" type="pres">
      <dgm:prSet presAssocID="{AA921624-F0DD-48BC-951A-B21E2DE7FB7B}" presName="node" presStyleLbl="node1" presStyleIdx="2" presStyleCnt="8">
        <dgm:presLayoutVars>
          <dgm:bulletEnabled val="1"/>
        </dgm:presLayoutVars>
      </dgm:prSet>
      <dgm:spPr>
        <a:prstGeom prst="ellipse">
          <a:avLst/>
        </a:prstGeom>
      </dgm:spPr>
    </dgm:pt>
    <dgm:pt modelId="{B9A024D5-F751-4F7F-906C-EA7B3F0D7B66}" type="pres">
      <dgm:prSet presAssocID="{A13D5482-15F4-4937-837A-C575FD1468D0}" presName="parTrans" presStyleLbl="sibTrans2D1" presStyleIdx="3" presStyleCnt="8"/>
      <dgm:spPr>
        <a:prstGeom prst="leftRightArrow">
          <a:avLst/>
        </a:prstGeom>
      </dgm:spPr>
    </dgm:pt>
    <dgm:pt modelId="{355C8E2C-741B-4660-A9A3-1DB894A30494}" type="pres">
      <dgm:prSet presAssocID="{A13D5482-15F4-4937-837A-C575FD1468D0}" presName="connectorText" presStyleLbl="sibTrans2D1" presStyleIdx="3" presStyleCnt="8"/>
      <dgm:spPr/>
    </dgm:pt>
    <dgm:pt modelId="{2A41905C-F13D-4C4A-B00B-810ADFF29440}" type="pres">
      <dgm:prSet presAssocID="{4DB76FBB-E1C6-41D7-A9AD-8CE6D13B45C5}" presName="node" presStyleLbl="node1" presStyleIdx="3" presStyleCnt="8" custRadScaleRad="100632" custRadScaleInc="-614772">
        <dgm:presLayoutVars>
          <dgm:bulletEnabled val="1"/>
        </dgm:presLayoutVars>
      </dgm:prSet>
      <dgm:spPr>
        <a:prstGeom prst="ellipse">
          <a:avLst/>
        </a:prstGeom>
      </dgm:spPr>
    </dgm:pt>
    <dgm:pt modelId="{391D8B83-21C3-4AAD-A80B-5E3BB28CBE81}" type="pres">
      <dgm:prSet presAssocID="{77E0E5EA-E80E-4167-B15F-C69822ABD51F}" presName="parTrans" presStyleLbl="sibTrans2D1" presStyleIdx="4" presStyleCnt="8"/>
      <dgm:spPr>
        <a:prstGeom prst="leftRightArrow">
          <a:avLst/>
        </a:prstGeom>
      </dgm:spPr>
    </dgm:pt>
    <dgm:pt modelId="{23CE8BD1-8C69-4C3E-8EBD-369E65503D44}" type="pres">
      <dgm:prSet presAssocID="{77E0E5EA-E80E-4167-B15F-C69822ABD51F}" presName="connectorText" presStyleLbl="sibTrans2D1" presStyleIdx="4" presStyleCnt="8"/>
      <dgm:spPr/>
    </dgm:pt>
    <dgm:pt modelId="{F33DA65C-54FE-4540-A0F3-B413F88FD768}" type="pres">
      <dgm:prSet presAssocID="{D3BB743E-3E90-4627-8893-5B0BAD591555}" presName="node" presStyleLbl="node1" presStyleIdx="4" presStyleCnt="8">
        <dgm:presLayoutVars>
          <dgm:bulletEnabled val="1"/>
        </dgm:presLayoutVars>
      </dgm:prSet>
      <dgm:spPr>
        <a:prstGeom prst="ellipse">
          <a:avLst/>
        </a:prstGeom>
      </dgm:spPr>
    </dgm:pt>
    <dgm:pt modelId="{1C5934B3-AF77-4CC4-8BA3-80407AD6B50A}" type="pres">
      <dgm:prSet presAssocID="{568803CD-0606-4B1A-AADA-A0C00192B99E}" presName="parTrans" presStyleLbl="sibTrans2D1" presStyleIdx="5" presStyleCnt="8"/>
      <dgm:spPr>
        <a:prstGeom prst="leftRightArrow">
          <a:avLst/>
        </a:prstGeom>
      </dgm:spPr>
    </dgm:pt>
    <dgm:pt modelId="{D55ACC8D-977B-4F29-80E5-23A6AAB8018A}" type="pres">
      <dgm:prSet presAssocID="{568803CD-0606-4B1A-AADA-A0C00192B99E}" presName="connectorText" presStyleLbl="sibTrans2D1" presStyleIdx="5" presStyleCnt="8"/>
      <dgm:spPr/>
    </dgm:pt>
    <dgm:pt modelId="{1777B748-4AF5-471B-B565-51BA596326CC}" type="pres">
      <dgm:prSet presAssocID="{AEC8DBB9-1932-41A6-ABF7-96F86FAA12B8}" presName="node" presStyleLbl="node1" presStyleIdx="5" presStyleCnt="8">
        <dgm:presLayoutVars>
          <dgm:bulletEnabled val="1"/>
        </dgm:presLayoutVars>
      </dgm:prSet>
      <dgm:spPr>
        <a:prstGeom prst="ellipse">
          <a:avLst/>
        </a:prstGeom>
      </dgm:spPr>
    </dgm:pt>
    <dgm:pt modelId="{BC647707-F071-42F6-9D11-215089FDC4B2}" type="pres">
      <dgm:prSet presAssocID="{DBAC3EB8-7BF9-40B5-BD2F-3BF85D7414EC}" presName="parTrans" presStyleLbl="sibTrans2D1" presStyleIdx="6" presStyleCnt="8"/>
      <dgm:spPr>
        <a:prstGeom prst="leftRightArrow">
          <a:avLst/>
        </a:prstGeom>
      </dgm:spPr>
    </dgm:pt>
    <dgm:pt modelId="{8174F2CF-1DCE-4537-842C-A66D1F4D6823}" type="pres">
      <dgm:prSet presAssocID="{DBAC3EB8-7BF9-40B5-BD2F-3BF85D7414EC}" presName="connectorText" presStyleLbl="sibTrans2D1" presStyleIdx="6" presStyleCnt="8"/>
      <dgm:spPr/>
    </dgm:pt>
    <dgm:pt modelId="{E4D95FB8-CEA5-4A5D-967E-E097C216A497}" type="pres">
      <dgm:prSet presAssocID="{8DE5E74E-1DAC-4931-A214-55049A794F76}" presName="node" presStyleLbl="node1" presStyleIdx="6" presStyleCnt="8">
        <dgm:presLayoutVars>
          <dgm:bulletEnabled val="1"/>
        </dgm:presLayoutVars>
      </dgm:prSet>
      <dgm:spPr>
        <a:prstGeom prst="ellipse">
          <a:avLst/>
        </a:prstGeom>
      </dgm:spPr>
    </dgm:pt>
    <dgm:pt modelId="{171CF7B5-8663-4C4F-8EAF-412D802F7F8D}" type="pres">
      <dgm:prSet presAssocID="{FA4F757C-FB91-4317-BCA9-664DDF72E36C}" presName="parTrans" presStyleLbl="sibTrans2D1" presStyleIdx="7" presStyleCnt="8"/>
      <dgm:spPr>
        <a:prstGeom prst="leftRightArrow">
          <a:avLst/>
        </a:prstGeom>
      </dgm:spPr>
    </dgm:pt>
    <dgm:pt modelId="{085AA3E1-2E42-4978-936D-368E82C69438}" type="pres">
      <dgm:prSet presAssocID="{FA4F757C-FB91-4317-BCA9-664DDF72E36C}" presName="connectorText" presStyleLbl="sibTrans2D1" presStyleIdx="7" presStyleCnt="8"/>
      <dgm:spPr/>
    </dgm:pt>
    <dgm:pt modelId="{A4A763BE-DF2F-40A8-A267-C64D6BCF629F}" type="pres">
      <dgm:prSet presAssocID="{776997E8-67FE-453C-A49D-F0367A90F2C1}" presName="node" presStyleLbl="node1" presStyleIdx="7" presStyleCnt="8">
        <dgm:presLayoutVars>
          <dgm:bulletEnabled val="1"/>
        </dgm:presLayoutVars>
      </dgm:prSet>
      <dgm:spPr>
        <a:prstGeom prst="ellipse">
          <a:avLst/>
        </a:prstGeom>
      </dgm:spPr>
    </dgm:pt>
  </dgm:ptLst>
  <dgm:cxnLst>
    <dgm:cxn modelId="{4CFB2A04-AF55-4217-BE2E-94B8761CEA44}" type="presOf" srcId="{B8154316-2F90-40DF-AE8A-1AB77B424C23}" destId="{10427578-5982-460C-A824-0227356CD5DB}" srcOrd="0" destOrd="0" presId="urn:microsoft.com/office/officeart/2005/8/layout/radial5"/>
    <dgm:cxn modelId="{5655BD04-C9BD-4139-96E4-4C8C7DE1984B}" type="presOf" srcId="{A17DEBBB-B50D-4A0D-A2E5-219FCAA1F0EA}" destId="{ADCA01AC-8FB7-4C36-9EB2-BE0F84AD4EBD}" srcOrd="0" destOrd="0" presId="urn:microsoft.com/office/officeart/2005/8/layout/radial5"/>
    <dgm:cxn modelId="{25E8110B-0321-4A74-86B8-C47FF807EF6D}" type="presOf" srcId="{77E0E5EA-E80E-4167-B15F-C69822ABD51F}" destId="{23CE8BD1-8C69-4C3E-8EBD-369E65503D44}" srcOrd="1" destOrd="0" presId="urn:microsoft.com/office/officeart/2005/8/layout/radial5"/>
    <dgm:cxn modelId="{6285340E-1B24-4525-9204-A956089E1BF5}" type="presOf" srcId="{A17DEBBB-B50D-4A0D-A2E5-219FCAA1F0EA}" destId="{7CF821A8-643D-4931-962D-7B4864163542}" srcOrd="1" destOrd="0" presId="urn:microsoft.com/office/officeart/2005/8/layout/radial5"/>
    <dgm:cxn modelId="{BBB84A20-F3C9-47EA-B92D-9C19DDC960BC}" type="presOf" srcId="{568803CD-0606-4B1A-AADA-A0C00192B99E}" destId="{1C5934B3-AF77-4CC4-8BA3-80407AD6B50A}" srcOrd="0" destOrd="0" presId="urn:microsoft.com/office/officeart/2005/8/layout/radial5"/>
    <dgm:cxn modelId="{15E2C728-CEF1-4438-8A50-4669BAF7FC3F}" type="presOf" srcId="{17CC5A17-5CE0-4843-8F98-E96035596DBA}" destId="{D7C57012-6DE0-494F-8D43-29492859ACB5}" srcOrd="1" destOrd="0" presId="urn:microsoft.com/office/officeart/2005/8/layout/radial5"/>
    <dgm:cxn modelId="{0DAFC63A-44BC-44B8-B968-D7F044B317B3}" srcId="{B8154316-2F90-40DF-AE8A-1AB77B424C23}" destId="{F97C3304-1531-4F8B-A8FD-A7F03C2618C5}" srcOrd="0" destOrd="0" parTransId="{17CC5A17-5CE0-4843-8F98-E96035596DBA}" sibTransId="{8B1134A0-CD00-4185-B19D-0C233905756C}"/>
    <dgm:cxn modelId="{9127503E-0E38-441B-93D7-E7958B514E2A}" type="presOf" srcId="{C90E3435-3625-4C98-9DAE-94D98512D5AF}" destId="{37F5D31F-9C0D-4485-A9E1-DF3FE9D2CCA5}" srcOrd="0" destOrd="0" presId="urn:microsoft.com/office/officeart/2005/8/layout/radial5"/>
    <dgm:cxn modelId="{F7974F42-3FD8-49AB-B8DF-C2265EF03398}" srcId="{B8154316-2F90-40DF-AE8A-1AB77B424C23}" destId="{8DE5E74E-1DAC-4931-A214-55049A794F76}" srcOrd="6" destOrd="0" parTransId="{DBAC3EB8-7BF9-40B5-BD2F-3BF85D7414EC}" sibTransId="{E993020C-A6CD-4CCC-9FFE-A6C031F98C03}"/>
    <dgm:cxn modelId="{81457F45-11DE-492B-96FF-249AFC7B5669}" type="presOf" srcId="{776997E8-67FE-453C-A49D-F0367A90F2C1}" destId="{A4A763BE-DF2F-40A8-A267-C64D6BCF629F}" srcOrd="0" destOrd="0" presId="urn:microsoft.com/office/officeart/2005/8/layout/radial5"/>
    <dgm:cxn modelId="{CB7F536E-A12E-4B32-9C8A-ABDD02B687F5}" type="presOf" srcId="{F97C3304-1531-4F8B-A8FD-A7F03C2618C5}" destId="{33BC9F1C-84BF-45D4-9EBA-D653F36ACBE3}" srcOrd="0" destOrd="0" presId="urn:microsoft.com/office/officeart/2005/8/layout/radial5"/>
    <dgm:cxn modelId="{06601852-865F-4C88-AC13-CFA5722A48F0}" srcId="{B74B1421-65F7-41D8-8885-3E11FBC65822}" destId="{B8154316-2F90-40DF-AE8A-1AB77B424C23}" srcOrd="0" destOrd="0" parTransId="{43EC7863-650A-48C9-A65C-96E63AD022BB}" sibTransId="{1BD08196-C09E-4FC0-8AAA-FFBD72B71292}"/>
    <dgm:cxn modelId="{E47F6B7A-F460-41B3-BEFB-C8C713BFD342}" type="presOf" srcId="{AA921624-F0DD-48BC-951A-B21E2DE7FB7B}" destId="{B9CEC31F-6E94-4463-AC6B-BE83062F4746}" srcOrd="0" destOrd="0" presId="urn:microsoft.com/office/officeart/2005/8/layout/radial5"/>
    <dgm:cxn modelId="{0E67857A-3761-4012-AB90-ED8C6C225A8A}" type="presOf" srcId="{FA4F757C-FB91-4317-BCA9-664DDF72E36C}" destId="{085AA3E1-2E42-4978-936D-368E82C69438}" srcOrd="1" destOrd="0" presId="urn:microsoft.com/office/officeart/2005/8/layout/radial5"/>
    <dgm:cxn modelId="{1A554A8C-6BED-459C-84A7-2F4B14AD6483}" type="presOf" srcId="{DBAC3EB8-7BF9-40B5-BD2F-3BF85D7414EC}" destId="{8174F2CF-1DCE-4537-842C-A66D1F4D6823}" srcOrd="1" destOrd="0" presId="urn:microsoft.com/office/officeart/2005/8/layout/radial5"/>
    <dgm:cxn modelId="{896D4494-6A9E-48F7-84DD-19C9BC4613B2}" type="presOf" srcId="{77E0E5EA-E80E-4167-B15F-C69822ABD51F}" destId="{391D8B83-21C3-4AAD-A80B-5E3BB28CBE81}" srcOrd="0" destOrd="0" presId="urn:microsoft.com/office/officeart/2005/8/layout/radial5"/>
    <dgm:cxn modelId="{FC79E994-5C03-42C0-AA44-C57D6FAEE686}" type="presOf" srcId="{A13D5482-15F4-4937-837A-C575FD1468D0}" destId="{355C8E2C-741B-4660-A9A3-1DB894A30494}" srcOrd="1" destOrd="0" presId="urn:microsoft.com/office/officeart/2005/8/layout/radial5"/>
    <dgm:cxn modelId="{9E991D95-D130-4BC3-B884-EF2351D1073B}" type="presOf" srcId="{A13D5482-15F4-4937-837A-C575FD1468D0}" destId="{B9A024D5-F751-4F7F-906C-EA7B3F0D7B66}" srcOrd="0" destOrd="0" presId="urn:microsoft.com/office/officeart/2005/8/layout/radial5"/>
    <dgm:cxn modelId="{B683FD97-C4FE-4221-BD15-3B509748AB0D}" type="presOf" srcId="{AEC8DBB9-1932-41A6-ABF7-96F86FAA12B8}" destId="{1777B748-4AF5-471B-B565-51BA596326CC}" srcOrd="0" destOrd="0" presId="urn:microsoft.com/office/officeart/2005/8/layout/radial5"/>
    <dgm:cxn modelId="{DF198098-12D2-40F5-B049-20F3A16EAB54}" type="presOf" srcId="{930B7F21-30FC-49EC-B461-59C60F17BF03}" destId="{712A5B66-FA9B-40DE-8159-6340941EDE67}" srcOrd="0" destOrd="0" presId="urn:microsoft.com/office/officeart/2005/8/layout/radial5"/>
    <dgm:cxn modelId="{FB7FCEA0-7344-45E3-82A5-8AC23145F382}" srcId="{B8154316-2F90-40DF-AE8A-1AB77B424C23}" destId="{AEC8DBB9-1932-41A6-ABF7-96F86FAA12B8}" srcOrd="5" destOrd="0" parTransId="{568803CD-0606-4B1A-AADA-A0C00192B99E}" sibTransId="{F3C81569-0F2F-46BE-814E-20B5E3F38106}"/>
    <dgm:cxn modelId="{517464B2-C221-474B-983D-BA03A7152864}" type="presOf" srcId="{FA4F757C-FB91-4317-BCA9-664DDF72E36C}" destId="{171CF7B5-8663-4C4F-8EAF-412D802F7F8D}" srcOrd="0" destOrd="0" presId="urn:microsoft.com/office/officeart/2005/8/layout/radial5"/>
    <dgm:cxn modelId="{9D0439B3-F718-46B7-BBCD-51E9A7BAE3F9}" type="presOf" srcId="{4DB76FBB-E1C6-41D7-A9AD-8CE6D13B45C5}" destId="{2A41905C-F13D-4C4A-B00B-810ADFF29440}" srcOrd="0" destOrd="0" presId="urn:microsoft.com/office/officeart/2005/8/layout/radial5"/>
    <dgm:cxn modelId="{E3EB20B9-00F4-4C8C-A486-099FDC6DF085}" type="presOf" srcId="{DBAC3EB8-7BF9-40B5-BD2F-3BF85D7414EC}" destId="{BC647707-F071-42F6-9D11-215089FDC4B2}" srcOrd="0" destOrd="0" presId="urn:microsoft.com/office/officeart/2005/8/layout/radial5"/>
    <dgm:cxn modelId="{863285BD-8A86-45BD-99B4-2E3E2F9F6A5A}" type="presOf" srcId="{930B7F21-30FC-49EC-B461-59C60F17BF03}" destId="{A8880DB2-E97D-48FF-A481-FEB5FD330833}" srcOrd="1" destOrd="0" presId="urn:microsoft.com/office/officeart/2005/8/layout/radial5"/>
    <dgm:cxn modelId="{A19275BF-54C4-44F9-B65F-69908FE44233}" srcId="{B8154316-2F90-40DF-AE8A-1AB77B424C23}" destId="{776997E8-67FE-453C-A49D-F0367A90F2C1}" srcOrd="7" destOrd="0" parTransId="{FA4F757C-FB91-4317-BCA9-664DDF72E36C}" sibTransId="{A9135201-0090-40BB-9341-5DA75F501D4D}"/>
    <dgm:cxn modelId="{05040DC6-6EC1-4FDA-BA2A-50C8F9C7A555}" type="presOf" srcId="{568803CD-0606-4B1A-AADA-A0C00192B99E}" destId="{D55ACC8D-977B-4F29-80E5-23A6AAB8018A}" srcOrd="1" destOrd="0" presId="urn:microsoft.com/office/officeart/2005/8/layout/radial5"/>
    <dgm:cxn modelId="{56F15BD2-1F33-42D5-BB01-3B2BFEDF6ACB}" type="presOf" srcId="{8DE5E74E-1DAC-4931-A214-55049A794F76}" destId="{E4D95FB8-CEA5-4A5D-967E-E097C216A497}" srcOrd="0" destOrd="0" presId="urn:microsoft.com/office/officeart/2005/8/layout/radial5"/>
    <dgm:cxn modelId="{AA90B8E2-3757-4AF1-87E5-A6E8C9DBC4AC}" type="presOf" srcId="{B74B1421-65F7-41D8-8885-3E11FBC65822}" destId="{EC9815A5-F857-4AC3-AB7C-54AEFF93125A}" srcOrd="0" destOrd="0" presId="urn:microsoft.com/office/officeart/2005/8/layout/radial5"/>
    <dgm:cxn modelId="{771D7DE5-8C28-4FDD-8BFD-CC77DA01C11C}" srcId="{B8154316-2F90-40DF-AE8A-1AB77B424C23}" destId="{AA921624-F0DD-48BC-951A-B21E2DE7FB7B}" srcOrd="2" destOrd="0" parTransId="{A17DEBBB-B50D-4A0D-A2E5-219FCAA1F0EA}" sibTransId="{A34FD036-4EE4-40F4-BBD6-8877505006FA}"/>
    <dgm:cxn modelId="{01B438E7-15C7-4EF9-8CEE-679A31EF3361}" type="presOf" srcId="{D3BB743E-3E90-4627-8893-5B0BAD591555}" destId="{F33DA65C-54FE-4540-A0F3-B413F88FD768}" srcOrd="0" destOrd="0" presId="urn:microsoft.com/office/officeart/2005/8/layout/radial5"/>
    <dgm:cxn modelId="{60EC0EEF-1C3E-44A4-981D-BD29790B6347}" srcId="{B8154316-2F90-40DF-AE8A-1AB77B424C23}" destId="{D3BB743E-3E90-4627-8893-5B0BAD591555}" srcOrd="4" destOrd="0" parTransId="{77E0E5EA-E80E-4167-B15F-C69822ABD51F}" sibTransId="{2FA23889-1B52-461E-BD65-C043B760343F}"/>
    <dgm:cxn modelId="{D20949EF-24F3-45D8-8F79-13CAAD1E6280}" srcId="{B8154316-2F90-40DF-AE8A-1AB77B424C23}" destId="{C90E3435-3625-4C98-9DAE-94D98512D5AF}" srcOrd="1" destOrd="0" parTransId="{930B7F21-30FC-49EC-B461-59C60F17BF03}" sibTransId="{C4E3191B-D6BB-4053-80DE-60C3BE6F2312}"/>
    <dgm:cxn modelId="{ED4029FA-580B-4D2B-B0C6-E1B8E97DFB6F}" type="presOf" srcId="{17CC5A17-5CE0-4843-8F98-E96035596DBA}" destId="{6863F0F3-C518-4872-AECD-86F8CA720724}" srcOrd="0" destOrd="0" presId="urn:microsoft.com/office/officeart/2005/8/layout/radial5"/>
    <dgm:cxn modelId="{7B0DFDFF-F28E-4591-A03F-5A2FDBB0891B}" srcId="{B8154316-2F90-40DF-AE8A-1AB77B424C23}" destId="{4DB76FBB-E1C6-41D7-A9AD-8CE6D13B45C5}" srcOrd="3" destOrd="0" parTransId="{A13D5482-15F4-4937-837A-C575FD1468D0}" sibTransId="{51BD2D19-3368-4D17-85D7-9B6812D80772}"/>
    <dgm:cxn modelId="{8F7FF91F-E0B9-40B4-92B0-56AD21E6D947}" type="presParOf" srcId="{EC9815A5-F857-4AC3-AB7C-54AEFF93125A}" destId="{10427578-5982-460C-A824-0227356CD5DB}" srcOrd="0" destOrd="0" presId="urn:microsoft.com/office/officeart/2005/8/layout/radial5"/>
    <dgm:cxn modelId="{E0A42E0E-8616-42BE-AC56-26820F25644E}" type="presParOf" srcId="{EC9815A5-F857-4AC3-AB7C-54AEFF93125A}" destId="{6863F0F3-C518-4872-AECD-86F8CA720724}" srcOrd="1" destOrd="0" presId="urn:microsoft.com/office/officeart/2005/8/layout/radial5"/>
    <dgm:cxn modelId="{0F0FCD9A-A749-4C88-AD8C-2E0BBE71A490}" type="presParOf" srcId="{6863F0F3-C518-4872-AECD-86F8CA720724}" destId="{D7C57012-6DE0-494F-8D43-29492859ACB5}" srcOrd="0" destOrd="0" presId="urn:microsoft.com/office/officeart/2005/8/layout/radial5"/>
    <dgm:cxn modelId="{6DB0EDA5-3347-4DF3-9E43-1A13B4DE118B}" type="presParOf" srcId="{EC9815A5-F857-4AC3-AB7C-54AEFF93125A}" destId="{33BC9F1C-84BF-45D4-9EBA-D653F36ACBE3}" srcOrd="2" destOrd="0" presId="urn:microsoft.com/office/officeart/2005/8/layout/radial5"/>
    <dgm:cxn modelId="{BEBF19E8-93B3-494C-9576-644DA74A8DBF}" type="presParOf" srcId="{EC9815A5-F857-4AC3-AB7C-54AEFF93125A}" destId="{712A5B66-FA9B-40DE-8159-6340941EDE67}" srcOrd="3" destOrd="0" presId="urn:microsoft.com/office/officeart/2005/8/layout/radial5"/>
    <dgm:cxn modelId="{EBE06772-6B68-4B5A-B253-481917A1A153}" type="presParOf" srcId="{712A5B66-FA9B-40DE-8159-6340941EDE67}" destId="{A8880DB2-E97D-48FF-A481-FEB5FD330833}" srcOrd="0" destOrd="0" presId="urn:microsoft.com/office/officeart/2005/8/layout/radial5"/>
    <dgm:cxn modelId="{0ABF7DCA-3E6D-4F96-977A-182B8AE6598A}" type="presParOf" srcId="{EC9815A5-F857-4AC3-AB7C-54AEFF93125A}" destId="{37F5D31F-9C0D-4485-A9E1-DF3FE9D2CCA5}" srcOrd="4" destOrd="0" presId="urn:microsoft.com/office/officeart/2005/8/layout/radial5"/>
    <dgm:cxn modelId="{63F0FB1B-BC16-4BF0-B81C-91FF096C5FB2}" type="presParOf" srcId="{EC9815A5-F857-4AC3-AB7C-54AEFF93125A}" destId="{ADCA01AC-8FB7-4C36-9EB2-BE0F84AD4EBD}" srcOrd="5" destOrd="0" presId="urn:microsoft.com/office/officeart/2005/8/layout/radial5"/>
    <dgm:cxn modelId="{E7E07B69-9721-4167-855F-3D53D21D1C59}" type="presParOf" srcId="{ADCA01AC-8FB7-4C36-9EB2-BE0F84AD4EBD}" destId="{7CF821A8-643D-4931-962D-7B4864163542}" srcOrd="0" destOrd="0" presId="urn:microsoft.com/office/officeart/2005/8/layout/radial5"/>
    <dgm:cxn modelId="{888FB085-5892-4BA2-A6F5-DD8388A49ECE}" type="presParOf" srcId="{EC9815A5-F857-4AC3-AB7C-54AEFF93125A}" destId="{B9CEC31F-6E94-4463-AC6B-BE83062F4746}" srcOrd="6" destOrd="0" presId="urn:microsoft.com/office/officeart/2005/8/layout/radial5"/>
    <dgm:cxn modelId="{E1286075-732F-4104-97DC-D811450E2FFE}" type="presParOf" srcId="{EC9815A5-F857-4AC3-AB7C-54AEFF93125A}" destId="{B9A024D5-F751-4F7F-906C-EA7B3F0D7B66}" srcOrd="7" destOrd="0" presId="urn:microsoft.com/office/officeart/2005/8/layout/radial5"/>
    <dgm:cxn modelId="{5D8E3317-4C09-49AB-9392-AE62749C4542}" type="presParOf" srcId="{B9A024D5-F751-4F7F-906C-EA7B3F0D7B66}" destId="{355C8E2C-741B-4660-A9A3-1DB894A30494}" srcOrd="0" destOrd="0" presId="urn:microsoft.com/office/officeart/2005/8/layout/radial5"/>
    <dgm:cxn modelId="{F00823AD-FB32-4E67-AAC4-3813B06FB32A}" type="presParOf" srcId="{EC9815A5-F857-4AC3-AB7C-54AEFF93125A}" destId="{2A41905C-F13D-4C4A-B00B-810ADFF29440}" srcOrd="8" destOrd="0" presId="urn:microsoft.com/office/officeart/2005/8/layout/radial5"/>
    <dgm:cxn modelId="{161280C6-9E1F-4715-A2FE-DE9B16ABBCBE}" type="presParOf" srcId="{EC9815A5-F857-4AC3-AB7C-54AEFF93125A}" destId="{391D8B83-21C3-4AAD-A80B-5E3BB28CBE81}" srcOrd="9" destOrd="0" presId="urn:microsoft.com/office/officeart/2005/8/layout/radial5"/>
    <dgm:cxn modelId="{8CFD6BCC-6527-4644-9993-7B69F7130345}" type="presParOf" srcId="{391D8B83-21C3-4AAD-A80B-5E3BB28CBE81}" destId="{23CE8BD1-8C69-4C3E-8EBD-369E65503D44}" srcOrd="0" destOrd="0" presId="urn:microsoft.com/office/officeart/2005/8/layout/radial5"/>
    <dgm:cxn modelId="{04ECDF17-7DC4-454C-8A0C-82D7BA852D1A}" type="presParOf" srcId="{EC9815A5-F857-4AC3-AB7C-54AEFF93125A}" destId="{F33DA65C-54FE-4540-A0F3-B413F88FD768}" srcOrd="10" destOrd="0" presId="urn:microsoft.com/office/officeart/2005/8/layout/radial5"/>
    <dgm:cxn modelId="{0E1D6D5B-2715-4904-A346-413462A03446}" type="presParOf" srcId="{EC9815A5-F857-4AC3-AB7C-54AEFF93125A}" destId="{1C5934B3-AF77-4CC4-8BA3-80407AD6B50A}" srcOrd="11" destOrd="0" presId="urn:microsoft.com/office/officeart/2005/8/layout/radial5"/>
    <dgm:cxn modelId="{C27D486C-2936-4E69-99E6-62578B4C251F}" type="presParOf" srcId="{1C5934B3-AF77-4CC4-8BA3-80407AD6B50A}" destId="{D55ACC8D-977B-4F29-80E5-23A6AAB8018A}" srcOrd="0" destOrd="0" presId="urn:microsoft.com/office/officeart/2005/8/layout/radial5"/>
    <dgm:cxn modelId="{E2D3AD63-3556-4D18-8968-310180E63F62}" type="presParOf" srcId="{EC9815A5-F857-4AC3-AB7C-54AEFF93125A}" destId="{1777B748-4AF5-471B-B565-51BA596326CC}" srcOrd="12" destOrd="0" presId="urn:microsoft.com/office/officeart/2005/8/layout/radial5"/>
    <dgm:cxn modelId="{88520D63-29FB-42F2-9FC6-F957A16D9B89}" type="presParOf" srcId="{EC9815A5-F857-4AC3-AB7C-54AEFF93125A}" destId="{BC647707-F071-42F6-9D11-215089FDC4B2}" srcOrd="13" destOrd="0" presId="urn:microsoft.com/office/officeart/2005/8/layout/radial5"/>
    <dgm:cxn modelId="{AC3318E5-A7AE-4DE9-9C6B-9817AF73DAA8}" type="presParOf" srcId="{BC647707-F071-42F6-9D11-215089FDC4B2}" destId="{8174F2CF-1DCE-4537-842C-A66D1F4D6823}" srcOrd="0" destOrd="0" presId="urn:microsoft.com/office/officeart/2005/8/layout/radial5"/>
    <dgm:cxn modelId="{CAE066B6-8E25-43B4-9580-3235314C00A7}" type="presParOf" srcId="{EC9815A5-F857-4AC3-AB7C-54AEFF93125A}" destId="{E4D95FB8-CEA5-4A5D-967E-E097C216A497}" srcOrd="14" destOrd="0" presId="urn:microsoft.com/office/officeart/2005/8/layout/radial5"/>
    <dgm:cxn modelId="{5F4C41E7-64BA-403C-AD95-183EF26573E6}" type="presParOf" srcId="{EC9815A5-F857-4AC3-AB7C-54AEFF93125A}" destId="{171CF7B5-8663-4C4F-8EAF-412D802F7F8D}" srcOrd="15" destOrd="0" presId="urn:microsoft.com/office/officeart/2005/8/layout/radial5"/>
    <dgm:cxn modelId="{B00AD753-E51F-4205-BA48-6D6249D3028D}" type="presParOf" srcId="{171CF7B5-8663-4C4F-8EAF-412D802F7F8D}" destId="{085AA3E1-2E42-4978-936D-368E82C69438}" srcOrd="0" destOrd="0" presId="urn:microsoft.com/office/officeart/2005/8/layout/radial5"/>
    <dgm:cxn modelId="{76FC81F2-E0AF-48C2-A56E-1CEE4A5A1276}" type="presParOf" srcId="{EC9815A5-F857-4AC3-AB7C-54AEFF93125A}" destId="{A4A763BE-DF2F-40A8-A267-C64D6BCF629F}" srcOrd="16" destOrd="0" presId="urn:microsoft.com/office/officeart/2005/8/layout/radial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6885FA-0B09-4DDC-AFF2-3BB088A2D28C}">
      <dsp:nvSpPr>
        <dsp:cNvPr id="0" name=""/>
        <dsp:cNvSpPr/>
      </dsp:nvSpPr>
      <dsp:spPr>
        <a:xfrm>
          <a:off x="1608799" y="0"/>
          <a:ext cx="5520001" cy="5520001"/>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b="1" kern="1200" dirty="0"/>
            <a:t>Total Households</a:t>
          </a:r>
          <a:br>
            <a:rPr lang="en-US" sz="1100" kern="1200" dirty="0"/>
          </a:br>
          <a:r>
            <a:rPr lang="en-US" sz="1100" kern="1200" dirty="0"/>
            <a:t>500,000 </a:t>
          </a:r>
        </a:p>
      </dsp:txBody>
      <dsp:txXfrm>
        <a:off x="3597103" y="276000"/>
        <a:ext cx="1543392" cy="828000"/>
      </dsp:txXfrm>
    </dsp:sp>
    <dsp:sp modelId="{58C78645-879E-46A0-A7D0-B310B7FC5C19}">
      <dsp:nvSpPr>
        <dsp:cNvPr id="0" name=""/>
        <dsp:cNvSpPr/>
      </dsp:nvSpPr>
      <dsp:spPr>
        <a:xfrm>
          <a:off x="2160799" y="1104000"/>
          <a:ext cx="4416000" cy="4416000"/>
        </a:xfrm>
        <a:prstGeom prst="ellipse">
          <a:avLst/>
        </a:prstGeom>
        <a:solidFill>
          <a:schemeClr val="accent2">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b="1" kern="1200" dirty="0"/>
            <a:t>Cost-burdened households</a:t>
          </a:r>
          <a:br>
            <a:rPr lang="en-US" sz="1100" kern="1200" dirty="0"/>
          </a:br>
          <a:r>
            <a:rPr lang="en-US" sz="1100" kern="1200" dirty="0"/>
            <a:t>170,000</a:t>
          </a:r>
        </a:p>
      </dsp:txBody>
      <dsp:txXfrm>
        <a:off x="3597103" y="1368960"/>
        <a:ext cx="1543392" cy="794880"/>
      </dsp:txXfrm>
    </dsp:sp>
    <dsp:sp modelId="{585C7DF4-DEC2-41D6-8009-08B7F3522741}">
      <dsp:nvSpPr>
        <dsp:cNvPr id="0" name=""/>
        <dsp:cNvSpPr/>
      </dsp:nvSpPr>
      <dsp:spPr>
        <a:xfrm>
          <a:off x="2712799" y="2208000"/>
          <a:ext cx="3312000" cy="3312000"/>
        </a:xfrm>
        <a:prstGeom prst="ellipse">
          <a:avLst/>
        </a:prstGeom>
        <a:solidFill>
          <a:schemeClr val="accent2">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br>
            <a:rPr lang="en-US" sz="1100" b="1" kern="1200" dirty="0"/>
          </a:br>
          <a:br>
            <a:rPr lang="en-US" sz="1100" b="1" kern="1200" dirty="0"/>
          </a:br>
          <a:r>
            <a:rPr lang="en-US" sz="1100" b="1" kern="1200" dirty="0"/>
            <a:t>Most vulnerable households</a:t>
          </a:r>
          <a:br>
            <a:rPr lang="en-US" sz="1100" kern="1200" dirty="0"/>
          </a:br>
          <a:r>
            <a:rPr lang="en-US" sz="1100" kern="1200" dirty="0"/>
            <a:t>95,667</a:t>
          </a:r>
        </a:p>
      </dsp:txBody>
      <dsp:txXfrm>
        <a:off x="3597103" y="2456400"/>
        <a:ext cx="1543392" cy="745200"/>
      </dsp:txXfrm>
    </dsp:sp>
    <dsp:sp modelId="{EE0A3542-2818-425D-9DB9-6B908BF6E976}">
      <dsp:nvSpPr>
        <dsp:cNvPr id="0" name=""/>
        <dsp:cNvSpPr/>
      </dsp:nvSpPr>
      <dsp:spPr>
        <a:xfrm>
          <a:off x="3454400" y="3705499"/>
          <a:ext cx="1828798" cy="1783556"/>
        </a:xfrm>
        <a:prstGeom prst="ellipse">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66725">
            <a:lnSpc>
              <a:spcPct val="90000"/>
            </a:lnSpc>
            <a:spcBef>
              <a:spcPct val="0"/>
            </a:spcBef>
            <a:spcAft>
              <a:spcPct val="35000"/>
            </a:spcAft>
            <a:buNone/>
          </a:pPr>
          <a:r>
            <a:rPr lang="en-US" sz="1050" b="1" kern="1200" dirty="0"/>
            <a:t>Housing Policy Framework</a:t>
          </a:r>
          <a:br>
            <a:rPr lang="en-US" sz="1100" kern="1200" dirty="0"/>
          </a:br>
          <a:r>
            <a:rPr lang="en-US" sz="1100" kern="1200" dirty="0"/>
            <a:t>18,681</a:t>
          </a:r>
        </a:p>
      </dsp:txBody>
      <dsp:txXfrm>
        <a:off x="3722222" y="4151388"/>
        <a:ext cx="1293155" cy="8917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2738D5-08C3-4290-ABAB-460EF2CA5C09}">
      <dsp:nvSpPr>
        <dsp:cNvPr id="0" name=""/>
        <dsp:cNvSpPr/>
      </dsp:nvSpPr>
      <dsp:spPr>
        <a:xfrm>
          <a:off x="701353" y="1940489"/>
          <a:ext cx="1497741" cy="74887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Applications</a:t>
          </a:r>
        </a:p>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28,409</a:t>
          </a:r>
        </a:p>
      </dsp:txBody>
      <dsp:txXfrm>
        <a:off x="723287" y="1962423"/>
        <a:ext cx="1453873" cy="705002"/>
      </dsp:txXfrm>
    </dsp:sp>
    <dsp:sp modelId="{2EEDB3B7-AA83-48FA-AFE5-A5CB0C868E7B}">
      <dsp:nvSpPr>
        <dsp:cNvPr id="0" name=""/>
        <dsp:cNvSpPr/>
      </dsp:nvSpPr>
      <dsp:spPr>
        <a:xfrm rot="17876352">
          <a:off x="1874824" y="1759833"/>
          <a:ext cx="1220289" cy="32124"/>
        </a:xfrm>
        <a:custGeom>
          <a:avLst/>
          <a:gdLst/>
          <a:ahLst/>
          <a:cxnLst/>
          <a:rect l="0" t="0" r="0" b="0"/>
          <a:pathLst>
            <a:path>
              <a:moveTo>
                <a:pt x="0" y="16062"/>
              </a:moveTo>
              <a:lnTo>
                <a:pt x="1220289" y="16062"/>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54461" y="1745388"/>
        <a:ext cx="61014" cy="61014"/>
      </dsp:txXfrm>
    </dsp:sp>
    <dsp:sp modelId="{A4E89E75-B753-4985-B265-18A393AAAE11}">
      <dsp:nvSpPr>
        <dsp:cNvPr id="0" name=""/>
        <dsp:cNvSpPr/>
      </dsp:nvSpPr>
      <dsp:spPr>
        <a:xfrm>
          <a:off x="2770842" y="862430"/>
          <a:ext cx="1497741" cy="748870"/>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Processed</a:t>
          </a:r>
        </a:p>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26,052</a:t>
          </a:r>
        </a:p>
      </dsp:txBody>
      <dsp:txXfrm>
        <a:off x="2792776" y="884364"/>
        <a:ext cx="1453873" cy="705002"/>
      </dsp:txXfrm>
    </dsp:sp>
    <dsp:sp modelId="{1BF46CE3-C6FE-4625-A2C0-9BC7F9E473E2}">
      <dsp:nvSpPr>
        <dsp:cNvPr id="0" name=""/>
        <dsp:cNvSpPr/>
      </dsp:nvSpPr>
      <dsp:spPr>
        <a:xfrm rot="18289469">
          <a:off x="4043588" y="790203"/>
          <a:ext cx="1049087" cy="32124"/>
        </a:xfrm>
        <a:custGeom>
          <a:avLst/>
          <a:gdLst/>
          <a:ahLst/>
          <a:cxnLst/>
          <a:rect l="0" t="0" r="0" b="0"/>
          <a:pathLst>
            <a:path>
              <a:moveTo>
                <a:pt x="0" y="16062"/>
              </a:moveTo>
              <a:lnTo>
                <a:pt x="1049087" y="1606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541905" y="780038"/>
        <a:ext cx="52454" cy="52454"/>
      </dsp:txXfrm>
    </dsp:sp>
    <dsp:sp modelId="{F3D44D1E-BFD6-479E-B3CC-EDE6ED22C70D}">
      <dsp:nvSpPr>
        <dsp:cNvPr id="0" name=""/>
        <dsp:cNvSpPr/>
      </dsp:nvSpPr>
      <dsp:spPr>
        <a:xfrm>
          <a:off x="4867680" y="1229"/>
          <a:ext cx="1497741" cy="748870"/>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Approved</a:t>
          </a:r>
        </a:p>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16,950</a:t>
          </a:r>
        </a:p>
      </dsp:txBody>
      <dsp:txXfrm>
        <a:off x="4889614" y="23163"/>
        <a:ext cx="1453873" cy="705002"/>
      </dsp:txXfrm>
    </dsp:sp>
    <dsp:sp modelId="{98709055-DC63-4C83-A495-2232ACD1FF10}">
      <dsp:nvSpPr>
        <dsp:cNvPr id="0" name=""/>
        <dsp:cNvSpPr/>
      </dsp:nvSpPr>
      <dsp:spPr>
        <a:xfrm rot="1362">
          <a:off x="4268584" y="1220927"/>
          <a:ext cx="623764" cy="32124"/>
        </a:xfrm>
        <a:custGeom>
          <a:avLst/>
          <a:gdLst/>
          <a:ahLst/>
          <a:cxnLst/>
          <a:rect l="0" t="0" r="0" b="0"/>
          <a:pathLst>
            <a:path>
              <a:moveTo>
                <a:pt x="0" y="16062"/>
              </a:moveTo>
              <a:lnTo>
                <a:pt x="623764" y="1606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564872" y="1221395"/>
        <a:ext cx="31188" cy="31188"/>
      </dsp:txXfrm>
    </dsp:sp>
    <dsp:sp modelId="{A7E5CD49-66E9-40A0-BD36-1E980B2C5B52}">
      <dsp:nvSpPr>
        <dsp:cNvPr id="0" name=""/>
        <dsp:cNvSpPr/>
      </dsp:nvSpPr>
      <dsp:spPr>
        <a:xfrm>
          <a:off x="4892348" y="862677"/>
          <a:ext cx="1497741" cy="748870"/>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Pending Manager Approval/Denial</a:t>
          </a:r>
        </a:p>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58</a:t>
          </a:r>
        </a:p>
      </dsp:txBody>
      <dsp:txXfrm>
        <a:off x="4914282" y="884611"/>
        <a:ext cx="1453873" cy="705002"/>
      </dsp:txXfrm>
    </dsp:sp>
    <dsp:sp modelId="{D2B94DDA-C990-4E03-A8EF-B9F3BEA62A3D}">
      <dsp:nvSpPr>
        <dsp:cNvPr id="0" name=""/>
        <dsp:cNvSpPr/>
      </dsp:nvSpPr>
      <dsp:spPr>
        <a:xfrm rot="3110100">
          <a:off x="4055199" y="1659911"/>
          <a:ext cx="1116989" cy="32124"/>
        </a:xfrm>
        <a:custGeom>
          <a:avLst/>
          <a:gdLst/>
          <a:ahLst/>
          <a:cxnLst/>
          <a:rect l="0" t="0" r="0" b="0"/>
          <a:pathLst>
            <a:path>
              <a:moveTo>
                <a:pt x="0" y="16062"/>
              </a:moveTo>
              <a:lnTo>
                <a:pt x="1116989" y="1606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585768" y="1648048"/>
        <a:ext cx="55849" cy="55849"/>
      </dsp:txXfrm>
    </dsp:sp>
    <dsp:sp modelId="{36028142-49D3-4725-B283-A16EB4C9A1EB}">
      <dsp:nvSpPr>
        <dsp:cNvPr id="0" name=""/>
        <dsp:cNvSpPr/>
      </dsp:nvSpPr>
      <dsp:spPr>
        <a:xfrm>
          <a:off x="4958803" y="1740646"/>
          <a:ext cx="1497741" cy="748870"/>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Denied*</a:t>
          </a:r>
        </a:p>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9,044</a:t>
          </a:r>
        </a:p>
      </dsp:txBody>
      <dsp:txXfrm>
        <a:off x="4980737" y="1762580"/>
        <a:ext cx="1453873" cy="705002"/>
      </dsp:txXfrm>
    </dsp:sp>
    <dsp:sp modelId="{4E99679F-B5BA-4A3B-A089-899E063FCB6F}">
      <dsp:nvSpPr>
        <dsp:cNvPr id="0" name=""/>
        <dsp:cNvSpPr/>
      </dsp:nvSpPr>
      <dsp:spPr>
        <a:xfrm rot="3719526">
          <a:off x="1876199" y="2836334"/>
          <a:ext cx="1217538" cy="32124"/>
        </a:xfrm>
        <a:custGeom>
          <a:avLst/>
          <a:gdLst/>
          <a:ahLst/>
          <a:cxnLst/>
          <a:rect l="0" t="0" r="0" b="0"/>
          <a:pathLst>
            <a:path>
              <a:moveTo>
                <a:pt x="0" y="16062"/>
              </a:moveTo>
              <a:lnTo>
                <a:pt x="1217538" y="16062"/>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54530" y="2821958"/>
        <a:ext cx="60876" cy="60876"/>
      </dsp:txXfrm>
    </dsp:sp>
    <dsp:sp modelId="{7CE8E891-061D-47EB-B004-34EDFC34C821}">
      <dsp:nvSpPr>
        <dsp:cNvPr id="0" name=""/>
        <dsp:cNvSpPr/>
      </dsp:nvSpPr>
      <dsp:spPr>
        <a:xfrm>
          <a:off x="2770842" y="3015433"/>
          <a:ext cx="1497741" cy="748870"/>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In Progress</a:t>
          </a:r>
        </a:p>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2,357</a:t>
          </a:r>
        </a:p>
      </dsp:txBody>
      <dsp:txXfrm>
        <a:off x="2792776" y="3037367"/>
        <a:ext cx="1453873" cy="705002"/>
      </dsp:txXfrm>
    </dsp:sp>
    <dsp:sp modelId="{77DC582D-8F6A-4A3B-9C99-11ECF56CD2D5}">
      <dsp:nvSpPr>
        <dsp:cNvPr id="0" name=""/>
        <dsp:cNvSpPr/>
      </dsp:nvSpPr>
      <dsp:spPr>
        <a:xfrm rot="19457599">
          <a:off x="4199237" y="3158506"/>
          <a:ext cx="737789" cy="32124"/>
        </a:xfrm>
        <a:custGeom>
          <a:avLst/>
          <a:gdLst/>
          <a:ahLst/>
          <a:cxnLst/>
          <a:rect l="0" t="0" r="0" b="0"/>
          <a:pathLst>
            <a:path>
              <a:moveTo>
                <a:pt x="0" y="16062"/>
              </a:moveTo>
              <a:lnTo>
                <a:pt x="737789" y="1606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549687" y="3156123"/>
        <a:ext cx="36889" cy="36889"/>
      </dsp:txXfrm>
    </dsp:sp>
    <dsp:sp modelId="{D4773400-2327-4660-B743-C759562ED875}">
      <dsp:nvSpPr>
        <dsp:cNvPr id="0" name=""/>
        <dsp:cNvSpPr/>
      </dsp:nvSpPr>
      <dsp:spPr>
        <a:xfrm>
          <a:off x="4867680" y="2584832"/>
          <a:ext cx="1497741" cy="748870"/>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Pending Info</a:t>
          </a:r>
        </a:p>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296</a:t>
          </a:r>
        </a:p>
      </dsp:txBody>
      <dsp:txXfrm>
        <a:off x="4889614" y="2606766"/>
        <a:ext cx="1453873" cy="705002"/>
      </dsp:txXfrm>
    </dsp:sp>
    <dsp:sp modelId="{613592D5-1850-407D-8041-4382E73C9C5A}">
      <dsp:nvSpPr>
        <dsp:cNvPr id="0" name=""/>
        <dsp:cNvSpPr/>
      </dsp:nvSpPr>
      <dsp:spPr>
        <a:xfrm rot="2142401">
          <a:off x="4199237" y="3589107"/>
          <a:ext cx="737789" cy="32124"/>
        </a:xfrm>
        <a:custGeom>
          <a:avLst/>
          <a:gdLst/>
          <a:ahLst/>
          <a:cxnLst/>
          <a:rect l="0" t="0" r="0" b="0"/>
          <a:pathLst>
            <a:path>
              <a:moveTo>
                <a:pt x="0" y="16062"/>
              </a:moveTo>
              <a:lnTo>
                <a:pt x="737789" y="1606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549687" y="3586724"/>
        <a:ext cx="36889" cy="36889"/>
      </dsp:txXfrm>
    </dsp:sp>
    <dsp:sp modelId="{B3FA19B2-BF16-4DEB-A67B-119DC8408C22}">
      <dsp:nvSpPr>
        <dsp:cNvPr id="0" name=""/>
        <dsp:cNvSpPr/>
      </dsp:nvSpPr>
      <dsp:spPr>
        <a:xfrm>
          <a:off x="4867680" y="3446034"/>
          <a:ext cx="1497741" cy="748870"/>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Under Review</a:t>
          </a:r>
        </a:p>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2,061</a:t>
          </a:r>
        </a:p>
      </dsp:txBody>
      <dsp:txXfrm>
        <a:off x="4889614" y="3467968"/>
        <a:ext cx="1453873" cy="7050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427578-5982-460C-A824-0227356CD5DB}">
      <dsp:nvSpPr>
        <dsp:cNvPr id="0" name=""/>
        <dsp:cNvSpPr/>
      </dsp:nvSpPr>
      <dsp:spPr>
        <a:xfrm>
          <a:off x="3153000" y="1790182"/>
          <a:ext cx="1522066" cy="1507733"/>
        </a:xfrm>
        <a:prstGeom prst="ellipse">
          <a:avLst/>
        </a:prstGeom>
        <a:solidFill>
          <a:srgbClr val="C0504D">
            <a:lumMod val="75000"/>
          </a:srgbClr>
        </a:solidFill>
        <a:ln>
          <a:solidFill>
            <a:srgbClr val="F79646">
              <a:lumMod val="75000"/>
            </a:srgbClr>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a:solidFill>
                <a:sysClr val="window" lastClr="FFFFFF"/>
              </a:solidFill>
              <a:latin typeface="Calibri"/>
              <a:ea typeface="+mn-ea"/>
              <a:cs typeface="+mn-cs"/>
            </a:rPr>
            <a:t>Financial Security</a:t>
          </a:r>
        </a:p>
      </dsp:txBody>
      <dsp:txXfrm>
        <a:off x="3375901" y="2010984"/>
        <a:ext cx="1076264" cy="1066129"/>
      </dsp:txXfrm>
    </dsp:sp>
    <dsp:sp modelId="{6863F0F3-C518-4872-AECD-86F8CA720724}">
      <dsp:nvSpPr>
        <dsp:cNvPr id="0" name=""/>
        <dsp:cNvSpPr/>
      </dsp:nvSpPr>
      <dsp:spPr>
        <a:xfrm rot="13534115">
          <a:off x="4478876" y="3027579"/>
          <a:ext cx="246446" cy="436659"/>
        </a:xfrm>
        <a:prstGeom prst="leftRightArrow">
          <a:avLst/>
        </a:prstGeom>
        <a:solidFill>
          <a:srgbClr val="4F81BD">
            <a:lumMod val="40000"/>
            <a:lumOff val="60000"/>
          </a:srgb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solidFill>
              <a:sysClr val="window" lastClr="FFFFFF"/>
            </a:solidFill>
            <a:latin typeface="Calibri"/>
            <a:ea typeface="+mn-ea"/>
            <a:cs typeface="+mn-cs"/>
          </a:endParaRPr>
        </a:p>
      </dsp:txBody>
      <dsp:txXfrm>
        <a:off x="4541722" y="3141309"/>
        <a:ext cx="172512" cy="261995"/>
      </dsp:txXfrm>
    </dsp:sp>
    <dsp:sp modelId="{33BC9F1C-84BF-45D4-9EBA-D653F36ACBE3}">
      <dsp:nvSpPr>
        <dsp:cNvPr id="0" name=""/>
        <dsp:cNvSpPr/>
      </dsp:nvSpPr>
      <dsp:spPr>
        <a:xfrm>
          <a:off x="4596395" y="3251676"/>
          <a:ext cx="1155863" cy="1155863"/>
        </a:xfrm>
        <a:prstGeom prst="ellipse">
          <a:avLst/>
        </a:prstGeom>
        <a:solidFill>
          <a:srgbClr val="0070C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a:solidFill>
                <a:sysClr val="window" lastClr="FFFFFF"/>
              </a:solidFill>
              <a:latin typeface="Calibri"/>
              <a:ea typeface="+mn-ea"/>
              <a:cs typeface="+mn-cs"/>
            </a:rPr>
            <a:t>Behanioral Health Referral</a:t>
          </a:r>
        </a:p>
      </dsp:txBody>
      <dsp:txXfrm>
        <a:off x="4765667" y="3420948"/>
        <a:ext cx="817319" cy="817319"/>
      </dsp:txXfrm>
    </dsp:sp>
    <dsp:sp modelId="{712A5B66-FA9B-40DE-8159-6340941EDE67}">
      <dsp:nvSpPr>
        <dsp:cNvPr id="0" name=""/>
        <dsp:cNvSpPr/>
      </dsp:nvSpPr>
      <dsp:spPr>
        <a:xfrm rot="18900000">
          <a:off x="4498603" y="1574593"/>
          <a:ext cx="333111" cy="436659"/>
        </a:xfrm>
        <a:prstGeom prst="leftRightArrow">
          <a:avLst/>
        </a:prstGeom>
        <a:gradFill rotWithShape="0">
          <a:gsLst>
            <a:gs pos="0">
              <a:srgbClr val="4F81BD">
                <a:tint val="60000"/>
                <a:hueOff val="0"/>
                <a:satOff val="0"/>
                <a:lumOff val="0"/>
                <a:alphaOff val="0"/>
                <a:shade val="51000"/>
                <a:satMod val="130000"/>
              </a:srgbClr>
            </a:gs>
            <a:gs pos="80000">
              <a:srgbClr val="4F81BD">
                <a:tint val="60000"/>
                <a:hueOff val="0"/>
                <a:satOff val="0"/>
                <a:lumOff val="0"/>
                <a:alphaOff val="0"/>
                <a:shade val="93000"/>
                <a:satMod val="130000"/>
              </a:srgbClr>
            </a:gs>
            <a:gs pos="100000">
              <a:srgbClr val="4F81BD">
                <a:tint val="6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solidFill>
              <a:sysClr val="window" lastClr="FFFFFF"/>
            </a:solidFill>
            <a:latin typeface="Calibri"/>
            <a:ea typeface="+mn-ea"/>
            <a:cs typeface="+mn-cs"/>
          </a:endParaRPr>
        </a:p>
      </dsp:txBody>
      <dsp:txXfrm>
        <a:off x="4513238" y="1697257"/>
        <a:ext cx="233178" cy="261995"/>
      </dsp:txXfrm>
    </dsp:sp>
    <dsp:sp modelId="{37F5D31F-9C0D-4485-A9E1-DF3FE9D2CCA5}">
      <dsp:nvSpPr>
        <dsp:cNvPr id="0" name=""/>
        <dsp:cNvSpPr/>
      </dsp:nvSpPr>
      <dsp:spPr>
        <a:xfrm>
          <a:off x="4724766" y="577453"/>
          <a:ext cx="1155863" cy="1155863"/>
        </a:xfrm>
        <a:prstGeom prst="ellipse">
          <a:avLst/>
        </a:prstGeo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a:solidFill>
                <a:sysClr val="window" lastClr="FFFFFF"/>
              </a:solidFill>
              <a:latin typeface="Calibri"/>
              <a:ea typeface="+mn-ea"/>
              <a:cs typeface="+mn-cs"/>
            </a:rPr>
            <a:t>Fair Housing Counseling</a:t>
          </a:r>
        </a:p>
      </dsp:txBody>
      <dsp:txXfrm>
        <a:off x="4894038" y="746725"/>
        <a:ext cx="817319" cy="817319"/>
      </dsp:txXfrm>
    </dsp:sp>
    <dsp:sp modelId="{ADCA01AC-8FB7-4C36-9EB2-BE0F84AD4EBD}">
      <dsp:nvSpPr>
        <dsp:cNvPr id="0" name=""/>
        <dsp:cNvSpPr/>
      </dsp:nvSpPr>
      <dsp:spPr>
        <a:xfrm>
          <a:off x="4812545" y="2325719"/>
          <a:ext cx="331198" cy="436659"/>
        </a:xfrm>
        <a:prstGeom prst="leftRightArrow">
          <a:avLst/>
        </a:prstGeom>
        <a:gradFill rotWithShape="0">
          <a:gsLst>
            <a:gs pos="0">
              <a:srgbClr val="4F81BD">
                <a:tint val="60000"/>
                <a:hueOff val="0"/>
                <a:satOff val="0"/>
                <a:lumOff val="0"/>
                <a:alphaOff val="0"/>
                <a:shade val="51000"/>
                <a:satMod val="130000"/>
              </a:srgbClr>
            </a:gs>
            <a:gs pos="80000">
              <a:srgbClr val="4F81BD">
                <a:tint val="60000"/>
                <a:hueOff val="0"/>
                <a:satOff val="0"/>
                <a:lumOff val="0"/>
                <a:alphaOff val="0"/>
                <a:shade val="93000"/>
                <a:satMod val="130000"/>
              </a:srgbClr>
            </a:gs>
            <a:gs pos="100000">
              <a:srgbClr val="4F81BD">
                <a:tint val="6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solidFill>
              <a:sysClr val="window" lastClr="FFFFFF"/>
            </a:solidFill>
            <a:latin typeface="Calibri"/>
            <a:ea typeface="+mn-ea"/>
            <a:cs typeface="+mn-cs"/>
          </a:endParaRPr>
        </a:p>
      </dsp:txBody>
      <dsp:txXfrm>
        <a:off x="4812545" y="2413051"/>
        <a:ext cx="231839" cy="261995"/>
      </dsp:txXfrm>
    </dsp:sp>
    <dsp:sp modelId="{B9CEC31F-6E94-4463-AC6B-BE83062F4746}">
      <dsp:nvSpPr>
        <dsp:cNvPr id="0" name=""/>
        <dsp:cNvSpPr/>
      </dsp:nvSpPr>
      <dsp:spPr>
        <a:xfrm>
          <a:off x="5299970" y="1966117"/>
          <a:ext cx="1155863" cy="1155863"/>
        </a:xfrm>
        <a:prstGeom prst="ellipse">
          <a:avLst/>
        </a:prstGeo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a:solidFill>
                <a:sysClr val="window" lastClr="FFFFFF"/>
              </a:solidFill>
              <a:latin typeface="Calibri"/>
              <a:ea typeface="+mn-ea"/>
              <a:cs typeface="+mn-cs"/>
            </a:rPr>
            <a:t>Housing &amp; Utility Assistance</a:t>
          </a:r>
        </a:p>
      </dsp:txBody>
      <dsp:txXfrm>
        <a:off x="5469242" y="2135389"/>
        <a:ext cx="817319" cy="817319"/>
      </dsp:txXfrm>
    </dsp:sp>
    <dsp:sp modelId="{B9A024D5-F751-4F7F-906C-EA7B3F0D7B66}">
      <dsp:nvSpPr>
        <dsp:cNvPr id="0" name=""/>
        <dsp:cNvSpPr/>
      </dsp:nvSpPr>
      <dsp:spPr>
        <a:xfrm rot="15999886">
          <a:off x="3683209" y="1264378"/>
          <a:ext cx="337944" cy="436659"/>
        </a:xfrm>
        <a:prstGeom prst="leftRightArrow">
          <a:avLst/>
        </a:prstGeom>
        <a:gradFill rotWithShape="0">
          <a:gsLst>
            <a:gs pos="0">
              <a:srgbClr val="4F81BD">
                <a:tint val="60000"/>
                <a:hueOff val="0"/>
                <a:satOff val="0"/>
                <a:lumOff val="0"/>
                <a:alphaOff val="0"/>
                <a:shade val="51000"/>
                <a:satMod val="130000"/>
              </a:srgbClr>
            </a:gs>
            <a:gs pos="80000">
              <a:srgbClr val="4F81BD">
                <a:tint val="60000"/>
                <a:hueOff val="0"/>
                <a:satOff val="0"/>
                <a:lumOff val="0"/>
                <a:alphaOff val="0"/>
                <a:shade val="93000"/>
                <a:satMod val="130000"/>
              </a:srgbClr>
            </a:gs>
            <a:gs pos="100000">
              <a:srgbClr val="4F81BD">
                <a:tint val="6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solidFill>
              <a:sysClr val="window" lastClr="FFFFFF"/>
            </a:solidFill>
            <a:latin typeface="Calibri"/>
            <a:ea typeface="+mn-ea"/>
            <a:cs typeface="+mn-cs"/>
          </a:endParaRPr>
        </a:p>
      </dsp:txBody>
      <dsp:txXfrm rot="10800000">
        <a:off x="3736850" y="1402316"/>
        <a:ext cx="236561" cy="261995"/>
      </dsp:txXfrm>
    </dsp:sp>
    <dsp:sp modelId="{2A41905C-F13D-4C4A-B00B-810ADFF29440}">
      <dsp:nvSpPr>
        <dsp:cNvPr id="0" name=""/>
        <dsp:cNvSpPr/>
      </dsp:nvSpPr>
      <dsp:spPr>
        <a:xfrm>
          <a:off x="3221523" y="0"/>
          <a:ext cx="1155863" cy="1155863"/>
        </a:xfrm>
        <a:prstGeom prst="ellipse">
          <a:avLst/>
        </a:prstGeo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a:solidFill>
                <a:sysClr val="window" lastClr="FFFFFF"/>
              </a:solidFill>
              <a:latin typeface="Calibri"/>
              <a:ea typeface="+mn-ea"/>
              <a:cs typeface="+mn-cs"/>
            </a:rPr>
            <a:t>Financial Counseling</a:t>
          </a:r>
        </a:p>
      </dsp:txBody>
      <dsp:txXfrm>
        <a:off x="3390795" y="169272"/>
        <a:ext cx="817319" cy="817319"/>
      </dsp:txXfrm>
    </dsp:sp>
    <dsp:sp modelId="{391D8B83-21C3-4AAD-A80B-5E3BB28CBE81}">
      <dsp:nvSpPr>
        <dsp:cNvPr id="0" name=""/>
        <dsp:cNvSpPr/>
      </dsp:nvSpPr>
      <dsp:spPr>
        <a:xfrm rot="5400000">
          <a:off x="3746534" y="3386140"/>
          <a:ext cx="334997" cy="436659"/>
        </a:xfrm>
        <a:prstGeom prst="leftRightArrow">
          <a:avLst/>
        </a:prstGeom>
        <a:gradFill rotWithShape="0">
          <a:gsLst>
            <a:gs pos="0">
              <a:srgbClr val="4F81BD">
                <a:tint val="60000"/>
                <a:hueOff val="0"/>
                <a:satOff val="0"/>
                <a:lumOff val="0"/>
                <a:alphaOff val="0"/>
                <a:shade val="51000"/>
                <a:satMod val="130000"/>
              </a:srgbClr>
            </a:gs>
            <a:gs pos="80000">
              <a:srgbClr val="4F81BD">
                <a:tint val="60000"/>
                <a:hueOff val="0"/>
                <a:satOff val="0"/>
                <a:lumOff val="0"/>
                <a:alphaOff val="0"/>
                <a:shade val="93000"/>
                <a:satMod val="130000"/>
              </a:srgbClr>
            </a:gs>
            <a:gs pos="100000">
              <a:srgbClr val="4F81BD">
                <a:tint val="6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solidFill>
              <a:sysClr val="window" lastClr="FFFFFF"/>
            </a:solidFill>
            <a:latin typeface="Calibri"/>
            <a:ea typeface="+mn-ea"/>
            <a:cs typeface="+mn-cs"/>
          </a:endParaRPr>
        </a:p>
      </dsp:txBody>
      <dsp:txXfrm>
        <a:off x="3796784" y="3423223"/>
        <a:ext cx="234498" cy="261995"/>
      </dsp:txXfrm>
    </dsp:sp>
    <dsp:sp modelId="{F33DA65C-54FE-4540-A0F3-B413F88FD768}">
      <dsp:nvSpPr>
        <dsp:cNvPr id="0" name=""/>
        <dsp:cNvSpPr/>
      </dsp:nvSpPr>
      <dsp:spPr>
        <a:xfrm>
          <a:off x="3336101" y="3929986"/>
          <a:ext cx="1155863" cy="1155863"/>
        </a:xfrm>
        <a:prstGeom prst="ellipse">
          <a:avLst/>
        </a:prstGeo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a:solidFill>
                <a:sysClr val="window" lastClr="FFFFFF"/>
              </a:solidFill>
              <a:latin typeface="Calibri"/>
              <a:ea typeface="+mn-ea"/>
              <a:cs typeface="+mn-cs"/>
            </a:rPr>
            <a:t>Public</a:t>
          </a:r>
        </a:p>
        <a:p>
          <a:pPr marL="0" lvl="0" indent="0" algn="ctr" defTabSz="577850">
            <a:lnSpc>
              <a:spcPct val="90000"/>
            </a:lnSpc>
            <a:spcBef>
              <a:spcPct val="0"/>
            </a:spcBef>
            <a:spcAft>
              <a:spcPct val="35000"/>
            </a:spcAft>
            <a:buNone/>
          </a:pPr>
          <a:r>
            <a:rPr lang="en-US" sz="1300" kern="1200">
              <a:solidFill>
                <a:sysClr val="window" lastClr="FFFFFF"/>
              </a:solidFill>
              <a:latin typeface="Calibri"/>
              <a:ea typeface="+mn-ea"/>
              <a:cs typeface="+mn-cs"/>
            </a:rPr>
            <a:t>Benefits</a:t>
          </a:r>
        </a:p>
        <a:p>
          <a:pPr marL="0" lvl="0" indent="0" algn="ctr" defTabSz="577850">
            <a:lnSpc>
              <a:spcPct val="90000"/>
            </a:lnSpc>
            <a:spcBef>
              <a:spcPct val="0"/>
            </a:spcBef>
            <a:spcAft>
              <a:spcPct val="35000"/>
            </a:spcAft>
            <a:buNone/>
          </a:pPr>
          <a:r>
            <a:rPr lang="en-US" sz="1300" kern="1200">
              <a:solidFill>
                <a:sysClr val="window" lastClr="FFFFFF"/>
              </a:solidFill>
              <a:latin typeface="Calibri"/>
              <a:ea typeface="+mn-ea"/>
              <a:cs typeface="+mn-cs"/>
            </a:rPr>
            <a:t>Enrollment</a:t>
          </a:r>
        </a:p>
      </dsp:txBody>
      <dsp:txXfrm>
        <a:off x="3505373" y="4099258"/>
        <a:ext cx="817319" cy="817319"/>
      </dsp:txXfrm>
    </dsp:sp>
    <dsp:sp modelId="{1C5934B3-AF77-4CC4-8BA3-80407AD6B50A}">
      <dsp:nvSpPr>
        <dsp:cNvPr id="0" name=""/>
        <dsp:cNvSpPr/>
      </dsp:nvSpPr>
      <dsp:spPr>
        <a:xfrm rot="8100000">
          <a:off x="2996351" y="3076846"/>
          <a:ext cx="333111" cy="436659"/>
        </a:xfrm>
        <a:prstGeom prst="leftRightArrow">
          <a:avLst/>
        </a:prstGeom>
        <a:gradFill rotWithShape="0">
          <a:gsLst>
            <a:gs pos="0">
              <a:srgbClr val="4F81BD">
                <a:tint val="60000"/>
                <a:hueOff val="0"/>
                <a:satOff val="0"/>
                <a:lumOff val="0"/>
                <a:alphaOff val="0"/>
                <a:shade val="51000"/>
                <a:satMod val="130000"/>
              </a:srgbClr>
            </a:gs>
            <a:gs pos="80000">
              <a:srgbClr val="4F81BD">
                <a:tint val="60000"/>
                <a:hueOff val="0"/>
                <a:satOff val="0"/>
                <a:lumOff val="0"/>
                <a:alphaOff val="0"/>
                <a:shade val="93000"/>
                <a:satMod val="130000"/>
              </a:srgbClr>
            </a:gs>
            <a:gs pos="100000">
              <a:srgbClr val="4F81BD">
                <a:tint val="6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solidFill>
              <a:sysClr val="window" lastClr="FFFFFF"/>
            </a:solidFill>
            <a:latin typeface="Calibri"/>
            <a:ea typeface="+mn-ea"/>
            <a:cs typeface="+mn-cs"/>
          </a:endParaRPr>
        </a:p>
      </dsp:txBody>
      <dsp:txXfrm rot="10800000">
        <a:off x="3081649" y="3128846"/>
        <a:ext cx="233178" cy="261995"/>
      </dsp:txXfrm>
    </dsp:sp>
    <dsp:sp modelId="{1777B748-4AF5-471B-B565-51BA596326CC}">
      <dsp:nvSpPr>
        <dsp:cNvPr id="0" name=""/>
        <dsp:cNvSpPr/>
      </dsp:nvSpPr>
      <dsp:spPr>
        <a:xfrm>
          <a:off x="1947437" y="3354782"/>
          <a:ext cx="1155863" cy="1155863"/>
        </a:xfrm>
        <a:prstGeom prst="ellipse">
          <a:avLst/>
        </a:prstGeo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a:solidFill>
                <a:sysClr val="window" lastClr="FFFFFF"/>
              </a:solidFill>
              <a:latin typeface="Calibri"/>
              <a:ea typeface="+mn-ea"/>
              <a:cs typeface="+mn-cs"/>
            </a:rPr>
            <a:t>Financial Assistance </a:t>
          </a:r>
        </a:p>
      </dsp:txBody>
      <dsp:txXfrm>
        <a:off x="2116709" y="3524054"/>
        <a:ext cx="817319" cy="817319"/>
      </dsp:txXfrm>
    </dsp:sp>
    <dsp:sp modelId="{BC647707-F071-42F6-9D11-215089FDC4B2}">
      <dsp:nvSpPr>
        <dsp:cNvPr id="0" name=""/>
        <dsp:cNvSpPr/>
      </dsp:nvSpPr>
      <dsp:spPr>
        <a:xfrm rot="10800000">
          <a:off x="2684322" y="2325719"/>
          <a:ext cx="331198" cy="436659"/>
        </a:xfrm>
        <a:prstGeom prst="leftRightArrow">
          <a:avLst/>
        </a:prstGeom>
        <a:gradFill rotWithShape="0">
          <a:gsLst>
            <a:gs pos="0">
              <a:srgbClr val="4F81BD">
                <a:tint val="60000"/>
                <a:hueOff val="0"/>
                <a:satOff val="0"/>
                <a:lumOff val="0"/>
                <a:alphaOff val="0"/>
                <a:shade val="51000"/>
                <a:satMod val="130000"/>
              </a:srgbClr>
            </a:gs>
            <a:gs pos="80000">
              <a:srgbClr val="4F81BD">
                <a:tint val="60000"/>
                <a:hueOff val="0"/>
                <a:satOff val="0"/>
                <a:lumOff val="0"/>
                <a:alphaOff val="0"/>
                <a:shade val="93000"/>
                <a:satMod val="130000"/>
              </a:srgbClr>
            </a:gs>
            <a:gs pos="100000">
              <a:srgbClr val="4F81BD">
                <a:tint val="6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solidFill>
              <a:sysClr val="window" lastClr="FFFFFF"/>
            </a:solidFill>
            <a:latin typeface="Calibri"/>
            <a:ea typeface="+mn-ea"/>
            <a:cs typeface="+mn-cs"/>
          </a:endParaRPr>
        </a:p>
      </dsp:txBody>
      <dsp:txXfrm rot="10800000">
        <a:off x="2783681" y="2413051"/>
        <a:ext cx="231839" cy="261995"/>
      </dsp:txXfrm>
    </dsp:sp>
    <dsp:sp modelId="{E4D95FB8-CEA5-4A5D-967E-E097C216A497}">
      <dsp:nvSpPr>
        <dsp:cNvPr id="0" name=""/>
        <dsp:cNvSpPr/>
      </dsp:nvSpPr>
      <dsp:spPr>
        <a:xfrm>
          <a:off x="1372233" y="1966117"/>
          <a:ext cx="1155863" cy="1155863"/>
        </a:xfrm>
        <a:prstGeom prst="ellipse">
          <a:avLst/>
        </a:prstGeo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a:solidFill>
                <a:sysClr val="window" lastClr="FFFFFF"/>
              </a:solidFill>
              <a:latin typeface="Calibri"/>
              <a:ea typeface="+mn-ea"/>
              <a:cs typeface="+mn-cs"/>
            </a:rPr>
            <a:t>Connection to Workforce Assistance</a:t>
          </a:r>
        </a:p>
      </dsp:txBody>
      <dsp:txXfrm>
        <a:off x="1541505" y="2135389"/>
        <a:ext cx="817319" cy="817319"/>
      </dsp:txXfrm>
    </dsp:sp>
    <dsp:sp modelId="{171CF7B5-8663-4C4F-8EAF-412D802F7F8D}">
      <dsp:nvSpPr>
        <dsp:cNvPr id="0" name=""/>
        <dsp:cNvSpPr/>
      </dsp:nvSpPr>
      <dsp:spPr>
        <a:xfrm rot="13500000">
          <a:off x="2996351" y="1574593"/>
          <a:ext cx="333111" cy="436659"/>
        </a:xfrm>
        <a:prstGeom prst="leftRightArrow">
          <a:avLst/>
        </a:prstGeom>
        <a:gradFill rotWithShape="0">
          <a:gsLst>
            <a:gs pos="0">
              <a:srgbClr val="4F81BD">
                <a:tint val="60000"/>
                <a:hueOff val="0"/>
                <a:satOff val="0"/>
                <a:lumOff val="0"/>
                <a:alphaOff val="0"/>
                <a:shade val="51000"/>
                <a:satMod val="130000"/>
              </a:srgbClr>
            </a:gs>
            <a:gs pos="80000">
              <a:srgbClr val="4F81BD">
                <a:tint val="60000"/>
                <a:hueOff val="0"/>
                <a:satOff val="0"/>
                <a:lumOff val="0"/>
                <a:alphaOff val="0"/>
                <a:shade val="93000"/>
                <a:satMod val="130000"/>
              </a:srgbClr>
            </a:gs>
            <a:gs pos="100000">
              <a:srgbClr val="4F81BD">
                <a:tint val="6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solidFill>
              <a:sysClr val="window" lastClr="FFFFFF"/>
            </a:solidFill>
            <a:latin typeface="Calibri"/>
            <a:ea typeface="+mn-ea"/>
            <a:cs typeface="+mn-cs"/>
          </a:endParaRPr>
        </a:p>
      </dsp:txBody>
      <dsp:txXfrm rot="10800000">
        <a:off x="3081649" y="1697257"/>
        <a:ext cx="233178" cy="261995"/>
      </dsp:txXfrm>
    </dsp:sp>
    <dsp:sp modelId="{A4A763BE-DF2F-40A8-A267-C64D6BCF629F}">
      <dsp:nvSpPr>
        <dsp:cNvPr id="0" name=""/>
        <dsp:cNvSpPr/>
      </dsp:nvSpPr>
      <dsp:spPr>
        <a:xfrm>
          <a:off x="1947437" y="577453"/>
          <a:ext cx="1155863" cy="1155863"/>
        </a:xfrm>
        <a:prstGeom prst="ellipse">
          <a:avLst/>
        </a:prstGeo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a:solidFill>
                <a:sysClr val="window" lastClr="FFFFFF"/>
              </a:solidFill>
              <a:latin typeface="Calibri"/>
              <a:ea typeface="+mn-ea"/>
              <a:cs typeface="+mn-cs"/>
            </a:rPr>
            <a:t>VITA &amp; Tax Assistance</a:t>
          </a:r>
        </a:p>
      </dsp:txBody>
      <dsp:txXfrm>
        <a:off x="2116709" y="746725"/>
        <a:ext cx="817319" cy="817319"/>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0" y="9119476"/>
            <a:ext cx="3169920" cy="480060"/>
          </a:xfrm>
          <a:prstGeom prst="rect">
            <a:avLst/>
          </a:prstGeom>
        </p:spPr>
        <p:txBody>
          <a:bodyPr vert="horz" lIns="96569" tIns="48286" rIns="96569" bIns="48286" rtlCol="0" anchor="b"/>
          <a:lstStyle>
            <a:lvl1pPr algn="l">
              <a:defRPr sz="1200"/>
            </a:lvl1pPr>
          </a:lstStyle>
          <a:p>
            <a:endParaRPr lang="en-US"/>
          </a:p>
        </p:txBody>
      </p:sp>
      <p:sp>
        <p:nvSpPr>
          <p:cNvPr id="5" name="Slide Number Placeholder 4"/>
          <p:cNvSpPr>
            <a:spLocks noGrp="1"/>
          </p:cNvSpPr>
          <p:nvPr>
            <p:ph type="sldNum" sz="quarter" idx="3"/>
          </p:nvPr>
        </p:nvSpPr>
        <p:spPr>
          <a:xfrm>
            <a:off x="4143587" y="9119476"/>
            <a:ext cx="3169920" cy="480060"/>
          </a:xfrm>
          <a:prstGeom prst="rect">
            <a:avLst/>
          </a:prstGeom>
        </p:spPr>
        <p:txBody>
          <a:bodyPr vert="horz" lIns="96569" tIns="48286" rIns="96569" bIns="48286" rtlCol="0" anchor="b"/>
          <a:lstStyle>
            <a:lvl1pPr algn="r">
              <a:defRPr sz="1200"/>
            </a:lvl1pPr>
          </a:lstStyle>
          <a:p>
            <a:fld id="{3459966C-49AC-4463-949E-ED3AFA43C48C}" type="slidenum">
              <a:rPr lang="en-US" smtClean="0"/>
              <a:pPr/>
              <a:t>‹#›</a:t>
            </a:fld>
            <a:endParaRPr lang="en-US"/>
          </a:p>
        </p:txBody>
      </p:sp>
    </p:spTree>
    <p:extLst>
      <p:ext uri="{BB962C8B-B14F-4D97-AF65-F5344CB8AC3E}">
        <p14:creationId xmlns:p14="http://schemas.microsoft.com/office/powerpoint/2010/main" val="3649051532"/>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169920" cy="480060"/>
          </a:xfrm>
          <a:prstGeom prst="rect">
            <a:avLst/>
          </a:prstGeom>
        </p:spPr>
        <p:txBody>
          <a:bodyPr vert="horz" lIns="96569" tIns="48286" rIns="96569" bIns="48286" rtlCol="0"/>
          <a:lstStyle>
            <a:lvl1pPr algn="l">
              <a:defRPr sz="1200"/>
            </a:lvl1pPr>
          </a:lstStyle>
          <a:p>
            <a:r>
              <a:rPr lang="en-US"/>
              <a:t>DRAFT</a:t>
            </a:r>
          </a:p>
        </p:txBody>
      </p:sp>
      <p:sp>
        <p:nvSpPr>
          <p:cNvPr id="3" name="Date Placeholder 2"/>
          <p:cNvSpPr>
            <a:spLocks noGrp="1"/>
          </p:cNvSpPr>
          <p:nvPr>
            <p:ph type="dt" idx="1"/>
          </p:nvPr>
        </p:nvSpPr>
        <p:spPr>
          <a:xfrm>
            <a:off x="4143587" y="2"/>
            <a:ext cx="3169920" cy="480060"/>
          </a:xfrm>
          <a:prstGeom prst="rect">
            <a:avLst/>
          </a:prstGeom>
        </p:spPr>
        <p:txBody>
          <a:bodyPr vert="horz" lIns="96569" tIns="48286" rIns="96569" bIns="48286" rtlCol="0"/>
          <a:lstStyle>
            <a:lvl1pPr algn="r">
              <a:defRPr sz="1200"/>
            </a:lvl1pPr>
          </a:lstStyle>
          <a:p>
            <a:fld id="{E9ECCB15-2988-4056-91ED-004B763C7933}" type="datetime8">
              <a:rPr lang="en-US" smtClean="0"/>
              <a:t>10/1/2020 10:32 AM</a:t>
            </a:fld>
            <a:endParaRPr lang="en-US"/>
          </a:p>
        </p:txBody>
      </p:sp>
      <p:sp>
        <p:nvSpPr>
          <p:cNvPr id="4" name="Slide Image Placeholder 3"/>
          <p:cNvSpPr>
            <a:spLocks noGrp="1" noRot="1" noChangeAspect="1"/>
          </p:cNvSpPr>
          <p:nvPr>
            <p:ph type="sldImg" idx="2"/>
          </p:nvPr>
        </p:nvSpPr>
        <p:spPr>
          <a:xfrm>
            <a:off x="457200" y="557213"/>
            <a:ext cx="6400800" cy="3600450"/>
          </a:xfrm>
          <a:prstGeom prst="rect">
            <a:avLst/>
          </a:prstGeom>
          <a:noFill/>
          <a:ln w="12700">
            <a:solidFill>
              <a:prstClr val="black"/>
            </a:solidFill>
          </a:ln>
        </p:spPr>
        <p:txBody>
          <a:bodyPr vert="horz" lIns="96569" tIns="48286" rIns="96569" bIns="48286" rtlCol="0" anchor="ctr"/>
          <a:lstStyle/>
          <a:p>
            <a:endParaRPr lang="en-US"/>
          </a:p>
        </p:txBody>
      </p:sp>
      <p:sp>
        <p:nvSpPr>
          <p:cNvPr id="5" name="Notes Placeholder 4"/>
          <p:cNvSpPr>
            <a:spLocks noGrp="1"/>
          </p:cNvSpPr>
          <p:nvPr>
            <p:ph type="body" sz="quarter" idx="3"/>
          </p:nvPr>
        </p:nvSpPr>
        <p:spPr>
          <a:xfrm>
            <a:off x="424936" y="4233762"/>
            <a:ext cx="6769370" cy="4967934"/>
          </a:xfrm>
          <a:prstGeom prst="rect">
            <a:avLst/>
          </a:prstGeom>
        </p:spPr>
        <p:txBody>
          <a:bodyPr vert="horz" lIns="96569" tIns="48286" rIns="96569" bIns="4828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6"/>
            <a:ext cx="3169920" cy="480060"/>
          </a:xfrm>
          <a:prstGeom prst="rect">
            <a:avLst/>
          </a:prstGeom>
        </p:spPr>
        <p:txBody>
          <a:bodyPr vert="horz" lIns="96569" tIns="48286" rIns="96569" bIns="48286"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6"/>
            <a:ext cx="3169920" cy="480060"/>
          </a:xfrm>
          <a:prstGeom prst="rect">
            <a:avLst/>
          </a:prstGeom>
        </p:spPr>
        <p:txBody>
          <a:bodyPr vert="horz" lIns="96569" tIns="48286" rIns="96569" bIns="48286" rtlCol="0" anchor="b"/>
          <a:lstStyle>
            <a:lvl1pPr algn="r">
              <a:defRPr sz="1200"/>
            </a:lvl1pPr>
          </a:lstStyle>
          <a:p>
            <a:fld id="{AF1EBFBE-679C-4540-BD0D-3A895BC5AA00}" type="slidenum">
              <a:rPr lang="en-US" smtClean="0"/>
              <a:pPr/>
              <a:t>‹#›</a:t>
            </a:fld>
            <a:endParaRPr lang="en-US"/>
          </a:p>
        </p:txBody>
      </p:sp>
    </p:spTree>
    <p:extLst>
      <p:ext uri="{BB962C8B-B14F-4D97-AF65-F5344CB8AC3E}">
        <p14:creationId xmlns:p14="http://schemas.microsoft.com/office/powerpoint/2010/main" val="252419766"/>
      </p:ext>
    </p:extLst>
  </p:cSld>
  <p:clrMap bg1="lt1" tx1="dk1" bg2="lt2" tx2="dk2" accent1="accent1" accent2="accent2" accent3="accent3" accent4="accent4" accent5="accent5" accent6="accent6" hlink="hlink" folHlink="folHlink"/>
  <p:hf ftr="0"/>
  <p:notesStyle>
    <a:lvl1pPr marL="0" algn="l" defTabSz="914377" rtl="0" eaLnBrk="1" latinLnBrk="0" hangingPunct="1">
      <a:defRPr sz="1500" kern="1200">
        <a:solidFill>
          <a:schemeClr val="tx1"/>
        </a:solidFill>
        <a:latin typeface="Times New Roman" panose="02020603050405020304" pitchFamily="18" charset="0"/>
        <a:ea typeface="+mn-ea"/>
        <a:cs typeface="Times New Roman" panose="02020603050405020304" pitchFamily="18" charset="0"/>
      </a:defRPr>
    </a:lvl1pPr>
    <a:lvl2pPr marL="457189" algn="l" defTabSz="914377" rtl="0" eaLnBrk="1" latinLnBrk="0" hangingPunct="1">
      <a:defRPr sz="1500" kern="1200">
        <a:solidFill>
          <a:schemeClr val="tx1"/>
        </a:solidFill>
        <a:latin typeface="Times New Roman" panose="02020603050405020304" pitchFamily="18" charset="0"/>
        <a:ea typeface="+mn-ea"/>
        <a:cs typeface="Times New Roman" panose="02020603050405020304" pitchFamily="18" charset="0"/>
      </a:defRPr>
    </a:lvl2pPr>
    <a:lvl3pPr marL="914377" algn="l" defTabSz="914377" rtl="0" eaLnBrk="1" latinLnBrk="0" hangingPunct="1">
      <a:defRPr sz="1500" kern="1200">
        <a:solidFill>
          <a:schemeClr val="tx1"/>
        </a:solidFill>
        <a:latin typeface="Times New Roman" panose="02020603050405020304" pitchFamily="18" charset="0"/>
        <a:ea typeface="+mn-ea"/>
        <a:cs typeface="Times New Roman" panose="02020603050405020304" pitchFamily="18" charset="0"/>
      </a:defRPr>
    </a:lvl3pPr>
    <a:lvl4pPr marL="1371566" algn="l" defTabSz="914377" rtl="0" eaLnBrk="1" latinLnBrk="0" hangingPunct="1">
      <a:defRPr sz="1500" kern="1200">
        <a:solidFill>
          <a:schemeClr val="tx1"/>
        </a:solidFill>
        <a:latin typeface="Times New Roman" panose="02020603050405020304" pitchFamily="18" charset="0"/>
        <a:ea typeface="+mn-ea"/>
        <a:cs typeface="Times New Roman" panose="02020603050405020304" pitchFamily="18" charset="0"/>
      </a:defRPr>
    </a:lvl4pPr>
    <a:lvl5pPr marL="1828754" algn="l" defTabSz="914377" rtl="0" eaLnBrk="1" latinLnBrk="0" hangingPunct="1">
      <a:defRPr sz="1500" kern="1200">
        <a:solidFill>
          <a:schemeClr val="tx1"/>
        </a:solidFill>
        <a:latin typeface="Times New Roman" panose="02020603050405020304" pitchFamily="18" charset="0"/>
        <a:ea typeface="+mn-ea"/>
        <a:cs typeface="Times New Roman" panose="02020603050405020304" pitchFamily="18" charset="0"/>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DRAFT</a:t>
            </a:r>
          </a:p>
        </p:txBody>
      </p:sp>
      <p:sp>
        <p:nvSpPr>
          <p:cNvPr id="5" name="Date Placeholder 4"/>
          <p:cNvSpPr>
            <a:spLocks noGrp="1"/>
          </p:cNvSpPr>
          <p:nvPr>
            <p:ph type="dt" idx="1"/>
          </p:nvPr>
        </p:nvSpPr>
        <p:spPr/>
        <p:txBody>
          <a:bodyPr/>
          <a:lstStyle/>
          <a:p>
            <a:fld id="{E9ECCB15-2988-4056-91ED-004B763C7933}" type="datetime8">
              <a:rPr lang="en-US" smtClean="0"/>
              <a:t>10/1/2020 10:35 AM</a:t>
            </a:fld>
            <a:endParaRPr lang="en-US"/>
          </a:p>
        </p:txBody>
      </p:sp>
      <p:sp>
        <p:nvSpPr>
          <p:cNvPr id="6" name="Slide Number Placeholder 5"/>
          <p:cNvSpPr>
            <a:spLocks noGrp="1"/>
          </p:cNvSpPr>
          <p:nvPr>
            <p:ph type="sldNum" sz="quarter" idx="5"/>
          </p:nvPr>
        </p:nvSpPr>
        <p:spPr/>
        <p:txBody>
          <a:bodyPr/>
          <a:lstStyle/>
          <a:p>
            <a:fld id="{AF1EBFBE-679C-4540-BD0D-3A895BC5AA00}" type="slidenum">
              <a:rPr lang="en-US" smtClean="0"/>
              <a:pPr/>
              <a:t>1</a:t>
            </a:fld>
            <a:endParaRPr lang="en-US"/>
          </a:p>
        </p:txBody>
      </p:sp>
    </p:spTree>
    <p:extLst>
      <p:ext uri="{BB962C8B-B14F-4D97-AF65-F5344CB8AC3E}">
        <p14:creationId xmlns:p14="http://schemas.microsoft.com/office/powerpoint/2010/main" val="1130959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600" b="1" u="sng" kern="1200" spc="51"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imes New Roman" panose="02020603050405020304" pitchFamily="18" charset="0"/>
                <a:ea typeface="+mn-ea"/>
                <a:cs typeface="Times New Roman" panose="02020603050405020304" pitchFamily="18" charset="0"/>
              </a:rPr>
              <a:t>Department Mission:  </a:t>
            </a:r>
            <a:r>
              <a:rPr lang="en-US" sz="1600" b="1" spc="51"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Create stable and diverse neighborhoods through the delivery of programs focused on providing safe and affordable housing for our community.</a:t>
            </a:r>
          </a:p>
          <a:p>
            <a:endParaRPr lang="en-US" dirty="0"/>
          </a:p>
        </p:txBody>
      </p:sp>
      <p:sp>
        <p:nvSpPr>
          <p:cNvPr id="4" name="Header Placeholder 3"/>
          <p:cNvSpPr>
            <a:spLocks noGrp="1"/>
          </p:cNvSpPr>
          <p:nvPr>
            <p:ph type="hdr" sz="quarter"/>
          </p:nvPr>
        </p:nvSpPr>
        <p:spPr/>
        <p:txBody>
          <a:bodyPr/>
          <a:lstStyle/>
          <a:p>
            <a:r>
              <a:rPr lang="en-US"/>
              <a:t>DRAFT</a:t>
            </a:r>
          </a:p>
        </p:txBody>
      </p:sp>
      <p:sp>
        <p:nvSpPr>
          <p:cNvPr id="5" name="Date Placeholder 4"/>
          <p:cNvSpPr>
            <a:spLocks noGrp="1"/>
          </p:cNvSpPr>
          <p:nvPr>
            <p:ph type="dt" idx="1"/>
          </p:nvPr>
        </p:nvSpPr>
        <p:spPr/>
        <p:txBody>
          <a:bodyPr/>
          <a:lstStyle/>
          <a:p>
            <a:fld id="{E9ECCB15-2988-4056-91ED-004B763C7933}" type="datetime8">
              <a:rPr lang="en-US" smtClean="0"/>
              <a:t>10/1/2020 11:08 AM</a:t>
            </a:fld>
            <a:endParaRPr lang="en-US"/>
          </a:p>
        </p:txBody>
      </p:sp>
      <p:sp>
        <p:nvSpPr>
          <p:cNvPr id="6" name="Slide Number Placeholder 5"/>
          <p:cNvSpPr>
            <a:spLocks noGrp="1"/>
          </p:cNvSpPr>
          <p:nvPr>
            <p:ph type="sldNum" sz="quarter" idx="5"/>
          </p:nvPr>
        </p:nvSpPr>
        <p:spPr/>
        <p:txBody>
          <a:bodyPr/>
          <a:lstStyle/>
          <a:p>
            <a:fld id="{AF1EBFBE-679C-4540-BD0D-3A895BC5AA00}" type="slidenum">
              <a:rPr lang="en-US" smtClean="0"/>
              <a:pPr/>
              <a:t>2</a:t>
            </a:fld>
            <a:endParaRPr lang="en-US"/>
          </a:p>
        </p:txBody>
      </p:sp>
    </p:spTree>
    <p:extLst>
      <p:ext uri="{BB962C8B-B14F-4D97-AF65-F5344CB8AC3E}">
        <p14:creationId xmlns:p14="http://schemas.microsoft.com/office/powerpoint/2010/main" val="1322270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dirty="0"/>
              <a:t>FY2020</a:t>
            </a:r>
            <a:r>
              <a:rPr lang="en-US" baseline="0" dirty="0"/>
              <a:t> has been a challenging year but we have been able to shift resources for emergency assistance and still provide funding for our standard housing programs, our basic operations:</a:t>
            </a:r>
          </a:p>
          <a:p>
            <a:pPr marL="473511" indent="-473511">
              <a:buFont typeface="Arial" panose="020B0604020202020204" pitchFamily="34" charset="0"/>
              <a:buChar char="•"/>
            </a:pPr>
            <a:r>
              <a:rPr lang="en-US" sz="3300" b="1" dirty="0">
                <a:solidFill>
                  <a:srgbClr val="354C5F"/>
                </a:solidFill>
              </a:rPr>
              <a:t>Redirected resources to COVID-19 emergency assistance</a:t>
            </a:r>
          </a:p>
          <a:p>
            <a:pPr marL="769455" lvl="1" indent="-295945">
              <a:buFont typeface="Arial" panose="020B0604020202020204" pitchFamily="34" charset="0"/>
              <a:buChar char="•"/>
            </a:pPr>
            <a:r>
              <a:rPr lang="en-US" sz="3300" dirty="0">
                <a:solidFill>
                  <a:srgbClr val="354C5F"/>
                </a:solidFill>
              </a:rPr>
              <a:t>12,825 families assisted, $36.5 spent</a:t>
            </a:r>
          </a:p>
          <a:p>
            <a:pPr marL="769455" lvl="1" indent="-295945">
              <a:buFont typeface="Arial" panose="020B0604020202020204" pitchFamily="34" charset="0"/>
              <a:buChar char="•"/>
            </a:pPr>
            <a:r>
              <a:rPr lang="en-US" sz="3300" dirty="0">
                <a:solidFill>
                  <a:srgbClr val="354C5F"/>
                </a:solidFill>
              </a:rPr>
              <a:t>Court support and Right to Counsel </a:t>
            </a:r>
          </a:p>
          <a:p>
            <a:pPr marL="769455" lvl="1" indent="-295945">
              <a:buFont typeface="Arial" panose="020B0604020202020204" pitchFamily="34" charset="0"/>
              <a:buChar char="•"/>
            </a:pPr>
            <a:r>
              <a:rPr lang="en-US" sz="3300" dirty="0">
                <a:solidFill>
                  <a:srgbClr val="354C5F"/>
                </a:solidFill>
              </a:rPr>
              <a:t>Establish Counseling Resource Center</a:t>
            </a:r>
          </a:p>
          <a:p>
            <a:pPr marL="769455" lvl="1" indent="-295945">
              <a:buFont typeface="Arial" panose="020B0604020202020204" pitchFamily="34" charset="0"/>
              <a:buChar char="•"/>
            </a:pPr>
            <a:r>
              <a:rPr lang="en-US" sz="3300" b="1" dirty="0">
                <a:solidFill>
                  <a:srgbClr val="354C5F"/>
                </a:solidFill>
              </a:rPr>
              <a:t>Through our partners and other programs, we added over 6,000 units to our housing pipeline and we track these as they close, get under construction, and come on-line to serve our residents</a:t>
            </a:r>
          </a:p>
          <a:p>
            <a:pPr marL="769455" lvl="1" indent="-295945">
              <a:buFont typeface="Arial" panose="020B0604020202020204" pitchFamily="34" charset="0"/>
              <a:buChar char="•"/>
            </a:pPr>
            <a:r>
              <a:rPr lang="en-US" sz="3300" b="1" dirty="0">
                <a:solidFill>
                  <a:srgbClr val="354C5F"/>
                </a:solidFill>
              </a:rPr>
              <a:t>Rehabilitate 412 homes </a:t>
            </a:r>
          </a:p>
          <a:p>
            <a:pPr marL="769455" lvl="1" indent="-295945">
              <a:buFont typeface="Arial" panose="020B0604020202020204" pitchFamily="34" charset="0"/>
              <a:buChar char="•"/>
            </a:pPr>
            <a:r>
              <a:rPr lang="en-US" sz="3300" b="1" dirty="0">
                <a:solidFill>
                  <a:srgbClr val="354C5F"/>
                </a:solidFill>
              </a:rPr>
              <a:t>We had 93 families become first time home buyers thanks to our down payment assistance programs</a:t>
            </a:r>
          </a:p>
          <a:p>
            <a:pPr marL="769455" lvl="1" indent="-295945">
              <a:buFont typeface="Arial" panose="020B0604020202020204" pitchFamily="34" charset="0"/>
              <a:buChar char="•"/>
            </a:pPr>
            <a:r>
              <a:rPr lang="en-US" sz="3300" b="1" dirty="0">
                <a:solidFill>
                  <a:srgbClr val="354C5F"/>
                </a:solidFill>
              </a:rPr>
              <a:t>And we provide non-profit and for-profit developers Gap funding for 283 affordable housing units, including 33 infill homes for homeownership</a:t>
            </a:r>
          </a:p>
          <a:p>
            <a:pPr marL="947021" lvl="1" indent="-473511">
              <a:buFont typeface="Arial" panose="020B0604020202020204" pitchFamily="34" charset="0"/>
              <a:buChar char="•"/>
            </a:pPr>
            <a:endParaRPr lang="en-US" sz="3300" b="1" dirty="0">
              <a:solidFill>
                <a:srgbClr val="354C5F"/>
              </a:solidFill>
            </a:endParaRPr>
          </a:p>
          <a:p>
            <a:r>
              <a:rPr lang="en-US" sz="3300" dirty="0"/>
              <a:t>Many of these programs and initiatives will continue in FY2021 including our </a:t>
            </a:r>
            <a:r>
              <a:rPr lang="en-US" sz="3300" dirty="0">
                <a:solidFill>
                  <a:srgbClr val="354C5F"/>
                </a:solidFill>
              </a:rPr>
              <a:t>Court support and Right to Counsel programs, and work that started before the pandemic that was paused as we could not hold our tradition public meetings will continue with virtual and other creative public input gathering processes for the </a:t>
            </a:r>
            <a:r>
              <a:rPr lang="en-US" sz="3300" dirty="0" err="1">
                <a:solidFill>
                  <a:srgbClr val="354C5F"/>
                </a:solidFill>
              </a:rPr>
              <a:t>ForEveryoneHome</a:t>
            </a:r>
            <a:r>
              <a:rPr lang="en-US" sz="3300" dirty="0">
                <a:solidFill>
                  <a:srgbClr val="354C5F"/>
                </a:solidFill>
              </a:rPr>
              <a:t> anti-displacement initiative, and Strategic Housing Implementation Plan .  The next slide shows the funding that will help us deliver on both our basic operations and the items related to response and recovery from our community.</a:t>
            </a:r>
          </a:p>
          <a:p>
            <a:pPr marL="947021" lvl="1" indent="-473511">
              <a:buFont typeface="Arial" panose="020B0604020202020204" pitchFamily="34" charset="0"/>
              <a:buChar char="•"/>
            </a:pPr>
            <a:endParaRPr lang="en-US" sz="3300" b="1" dirty="0">
              <a:solidFill>
                <a:srgbClr val="354C5F"/>
              </a:solidFill>
            </a:endParaRPr>
          </a:p>
        </p:txBody>
      </p:sp>
      <p:sp>
        <p:nvSpPr>
          <p:cNvPr id="4" name="Header Placeholder 3"/>
          <p:cNvSpPr>
            <a:spLocks noGrp="1"/>
          </p:cNvSpPr>
          <p:nvPr>
            <p:ph type="hdr" sz="quarter"/>
          </p:nvPr>
        </p:nvSpPr>
        <p:spPr/>
        <p:txBody>
          <a:bodyPr/>
          <a:lstStyle/>
          <a:p>
            <a:r>
              <a:rPr lang="en-US"/>
              <a:t>DRAFT</a:t>
            </a:r>
          </a:p>
        </p:txBody>
      </p:sp>
      <p:sp>
        <p:nvSpPr>
          <p:cNvPr id="5" name="Date Placeholder 4"/>
          <p:cNvSpPr>
            <a:spLocks noGrp="1"/>
          </p:cNvSpPr>
          <p:nvPr>
            <p:ph type="dt" idx="1"/>
          </p:nvPr>
        </p:nvSpPr>
        <p:spPr/>
        <p:txBody>
          <a:bodyPr/>
          <a:lstStyle/>
          <a:p>
            <a:fld id="{E9ECCB15-2988-4056-91ED-004B763C7933}" type="datetime8">
              <a:rPr lang="en-US" smtClean="0"/>
              <a:t>10/1/2020 11:04 AM</a:t>
            </a:fld>
            <a:endParaRPr lang="en-US"/>
          </a:p>
        </p:txBody>
      </p:sp>
      <p:sp>
        <p:nvSpPr>
          <p:cNvPr id="6" name="Slide Number Placeholder 5"/>
          <p:cNvSpPr>
            <a:spLocks noGrp="1"/>
          </p:cNvSpPr>
          <p:nvPr>
            <p:ph type="sldNum" sz="quarter" idx="5"/>
          </p:nvPr>
        </p:nvSpPr>
        <p:spPr/>
        <p:txBody>
          <a:bodyPr/>
          <a:lstStyle/>
          <a:p>
            <a:fld id="{AF1EBFBE-679C-4540-BD0D-3A895BC5AA00}" type="slidenum">
              <a:rPr lang="en-US" smtClean="0"/>
              <a:pPr/>
              <a:t>3</a:t>
            </a:fld>
            <a:endParaRPr lang="en-US"/>
          </a:p>
        </p:txBody>
      </p:sp>
    </p:spTree>
    <p:extLst>
      <p:ext uri="{BB962C8B-B14F-4D97-AF65-F5344CB8AC3E}">
        <p14:creationId xmlns:p14="http://schemas.microsoft.com/office/powerpoint/2010/main" val="3467536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dirty="0"/>
              <a:t>FY2020</a:t>
            </a:r>
            <a:r>
              <a:rPr lang="en-US" baseline="0" dirty="0"/>
              <a:t> has been a challenging year but we have been able to shift resources for emergency assistance and still provide funding for our standard housing programs, our basic operations:</a:t>
            </a:r>
          </a:p>
          <a:p>
            <a:pPr marL="473511" indent="-473511">
              <a:buFont typeface="Arial" panose="020B0604020202020204" pitchFamily="34" charset="0"/>
              <a:buChar char="•"/>
            </a:pPr>
            <a:r>
              <a:rPr lang="en-US" sz="3300" b="1" dirty="0">
                <a:solidFill>
                  <a:srgbClr val="354C5F"/>
                </a:solidFill>
              </a:rPr>
              <a:t>Redirected resources to COVID-19 emergency assistance</a:t>
            </a:r>
          </a:p>
          <a:p>
            <a:pPr marL="769455" lvl="1" indent="-295945">
              <a:buFont typeface="Arial" panose="020B0604020202020204" pitchFamily="34" charset="0"/>
              <a:buChar char="•"/>
            </a:pPr>
            <a:r>
              <a:rPr lang="en-US" sz="3300" dirty="0">
                <a:solidFill>
                  <a:srgbClr val="354C5F"/>
                </a:solidFill>
              </a:rPr>
              <a:t>12,825 families assisted, $36.5 spent</a:t>
            </a:r>
          </a:p>
          <a:p>
            <a:pPr marL="769455" lvl="1" indent="-295945">
              <a:buFont typeface="Arial" panose="020B0604020202020204" pitchFamily="34" charset="0"/>
              <a:buChar char="•"/>
            </a:pPr>
            <a:r>
              <a:rPr lang="en-US" sz="3300" dirty="0">
                <a:solidFill>
                  <a:srgbClr val="354C5F"/>
                </a:solidFill>
              </a:rPr>
              <a:t>Court support and Right to Counsel </a:t>
            </a:r>
          </a:p>
          <a:p>
            <a:pPr marL="769455" lvl="1" indent="-295945">
              <a:buFont typeface="Arial" panose="020B0604020202020204" pitchFamily="34" charset="0"/>
              <a:buChar char="•"/>
            </a:pPr>
            <a:r>
              <a:rPr lang="en-US" sz="3300" dirty="0">
                <a:solidFill>
                  <a:srgbClr val="354C5F"/>
                </a:solidFill>
              </a:rPr>
              <a:t>Establish Counseling Resource Center</a:t>
            </a:r>
          </a:p>
          <a:p>
            <a:pPr marL="769455" lvl="1" indent="-295945">
              <a:buFont typeface="Arial" panose="020B0604020202020204" pitchFamily="34" charset="0"/>
              <a:buChar char="•"/>
            </a:pPr>
            <a:r>
              <a:rPr lang="en-US" sz="3300" b="1" dirty="0">
                <a:solidFill>
                  <a:srgbClr val="354C5F"/>
                </a:solidFill>
              </a:rPr>
              <a:t>Through our partners and other programs, we added over 6,000 units to our housing pipeline and we track these as they close, get under construction, and come on-line to serve our residents</a:t>
            </a:r>
          </a:p>
          <a:p>
            <a:pPr marL="769455" lvl="1" indent="-295945">
              <a:buFont typeface="Arial" panose="020B0604020202020204" pitchFamily="34" charset="0"/>
              <a:buChar char="•"/>
            </a:pPr>
            <a:r>
              <a:rPr lang="en-US" sz="3300" b="1" dirty="0">
                <a:solidFill>
                  <a:srgbClr val="354C5F"/>
                </a:solidFill>
              </a:rPr>
              <a:t>Rehabilitate 412 homes </a:t>
            </a:r>
          </a:p>
          <a:p>
            <a:pPr marL="769455" lvl="1" indent="-295945">
              <a:buFont typeface="Arial" panose="020B0604020202020204" pitchFamily="34" charset="0"/>
              <a:buChar char="•"/>
            </a:pPr>
            <a:r>
              <a:rPr lang="en-US" sz="3300" b="1" dirty="0">
                <a:solidFill>
                  <a:srgbClr val="354C5F"/>
                </a:solidFill>
              </a:rPr>
              <a:t>We had 93 families become first time home buyers thanks to our down payment assistance programs</a:t>
            </a:r>
          </a:p>
          <a:p>
            <a:pPr marL="769455" lvl="1" indent="-295945">
              <a:buFont typeface="Arial" panose="020B0604020202020204" pitchFamily="34" charset="0"/>
              <a:buChar char="•"/>
            </a:pPr>
            <a:r>
              <a:rPr lang="en-US" sz="3300" b="1" dirty="0">
                <a:solidFill>
                  <a:srgbClr val="354C5F"/>
                </a:solidFill>
              </a:rPr>
              <a:t>And we provide non-profit and for-profit developers Gap funding for 283 affordable housing units, including 33 infill homes for homeownership</a:t>
            </a:r>
          </a:p>
          <a:p>
            <a:pPr marL="947021" lvl="1" indent="-473511">
              <a:buFont typeface="Arial" panose="020B0604020202020204" pitchFamily="34" charset="0"/>
              <a:buChar char="•"/>
            </a:pPr>
            <a:endParaRPr lang="en-US" sz="3300" b="1" dirty="0">
              <a:solidFill>
                <a:srgbClr val="354C5F"/>
              </a:solidFill>
            </a:endParaRPr>
          </a:p>
          <a:p>
            <a:r>
              <a:rPr lang="en-US" sz="3300" dirty="0"/>
              <a:t>Many of these programs and initiatives will continue in FY2021 including our </a:t>
            </a:r>
            <a:r>
              <a:rPr lang="en-US" sz="3300" dirty="0">
                <a:solidFill>
                  <a:srgbClr val="354C5F"/>
                </a:solidFill>
              </a:rPr>
              <a:t>Court support and Right to Counsel programs, and work that started before the pandemic that was paused as we could not hold our tradition public meetings will continue with virtual and other creative public input gathering processes for the </a:t>
            </a:r>
            <a:r>
              <a:rPr lang="en-US" sz="3300" dirty="0" err="1">
                <a:solidFill>
                  <a:srgbClr val="354C5F"/>
                </a:solidFill>
              </a:rPr>
              <a:t>ForEveryoneHome</a:t>
            </a:r>
            <a:r>
              <a:rPr lang="en-US" sz="3300" dirty="0">
                <a:solidFill>
                  <a:srgbClr val="354C5F"/>
                </a:solidFill>
              </a:rPr>
              <a:t> anti-displacement initiative, and Strategic Housing Implementation Plan .  The next slide shows the funding that will help us deliver on both our basic operations and the items related to response and recovery from our community.</a:t>
            </a:r>
          </a:p>
          <a:p>
            <a:pPr marL="947021" lvl="1" indent="-473511">
              <a:buFont typeface="Arial" panose="020B0604020202020204" pitchFamily="34" charset="0"/>
              <a:buChar char="•"/>
            </a:pPr>
            <a:endParaRPr lang="en-US" sz="3300" b="1" dirty="0">
              <a:solidFill>
                <a:srgbClr val="354C5F"/>
              </a:solidFill>
            </a:endParaRPr>
          </a:p>
        </p:txBody>
      </p:sp>
      <p:sp>
        <p:nvSpPr>
          <p:cNvPr id="4" name="Header Placeholder 3"/>
          <p:cNvSpPr>
            <a:spLocks noGrp="1"/>
          </p:cNvSpPr>
          <p:nvPr>
            <p:ph type="hdr" sz="quarter"/>
          </p:nvPr>
        </p:nvSpPr>
        <p:spPr/>
        <p:txBody>
          <a:bodyPr/>
          <a:lstStyle/>
          <a:p>
            <a:r>
              <a:rPr lang="en-US"/>
              <a:t>DRAFT</a:t>
            </a:r>
          </a:p>
        </p:txBody>
      </p:sp>
      <p:sp>
        <p:nvSpPr>
          <p:cNvPr id="5" name="Date Placeholder 4"/>
          <p:cNvSpPr>
            <a:spLocks noGrp="1"/>
          </p:cNvSpPr>
          <p:nvPr>
            <p:ph type="dt" idx="1"/>
          </p:nvPr>
        </p:nvSpPr>
        <p:spPr/>
        <p:txBody>
          <a:bodyPr/>
          <a:lstStyle/>
          <a:p>
            <a:fld id="{E9ECCB15-2988-4056-91ED-004B763C7933}" type="datetime8">
              <a:rPr lang="en-US" smtClean="0"/>
              <a:t>10/1/2020 10:48 AM</a:t>
            </a:fld>
            <a:endParaRPr lang="en-US"/>
          </a:p>
        </p:txBody>
      </p:sp>
      <p:sp>
        <p:nvSpPr>
          <p:cNvPr id="6" name="Slide Number Placeholder 5"/>
          <p:cNvSpPr>
            <a:spLocks noGrp="1"/>
          </p:cNvSpPr>
          <p:nvPr>
            <p:ph type="sldNum" sz="quarter" idx="5"/>
          </p:nvPr>
        </p:nvSpPr>
        <p:spPr/>
        <p:txBody>
          <a:bodyPr/>
          <a:lstStyle/>
          <a:p>
            <a:fld id="{AF1EBFBE-679C-4540-BD0D-3A895BC5AA00}" type="slidenum">
              <a:rPr lang="en-US" smtClean="0"/>
              <a:pPr/>
              <a:t>4</a:t>
            </a:fld>
            <a:endParaRPr lang="en-US"/>
          </a:p>
        </p:txBody>
      </p:sp>
    </p:spTree>
    <p:extLst>
      <p:ext uri="{BB962C8B-B14F-4D97-AF65-F5344CB8AC3E}">
        <p14:creationId xmlns:p14="http://schemas.microsoft.com/office/powerpoint/2010/main" val="1763280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020"/>
            <a:r>
              <a:rPr lang="en-US" sz="1400" dirty="0">
                <a:solidFill>
                  <a:srgbClr val="354C5F"/>
                </a:solidFill>
              </a:rPr>
              <a:t>Those Council members who sit on the Culture and Neighborhood Services Committee are familiar with this dashboard that is one way in which we are sharing information about the program.  You can view this dashboard on the city’s website and see in real time how many applications have been submitted for assistance, how many have been approved or denied and how many our staff is processing.  You can also see how much funding has been expended and the uses of this funding with over 85% of the funding helping families be stabilized in their housing by helping with rent or mortgage assistance, and smaller though not insignificant amounts helping with utilities including internet and a direct cash assistance component.  And you can look at this in real time so the numbers in front of you are as of yesterday and if you look at the dashboard today, you will see those numbers have changed and this is one of the ways we are being transparent and accountable for this program and funding.  The next slide also highlights another way our department is responding to the pandemic that will continue in the next fiscal year. </a:t>
            </a:r>
            <a:endParaRPr lang="en-US" dirty="0"/>
          </a:p>
        </p:txBody>
      </p:sp>
      <p:sp>
        <p:nvSpPr>
          <p:cNvPr id="4" name="Header Placeholder 3"/>
          <p:cNvSpPr>
            <a:spLocks noGrp="1"/>
          </p:cNvSpPr>
          <p:nvPr>
            <p:ph type="hdr" sz="quarter"/>
          </p:nvPr>
        </p:nvSpPr>
        <p:spPr/>
        <p:txBody>
          <a:bodyPr/>
          <a:lstStyle/>
          <a:p>
            <a:r>
              <a:rPr lang="en-US"/>
              <a:t>DRAFT</a:t>
            </a:r>
          </a:p>
        </p:txBody>
      </p:sp>
      <p:sp>
        <p:nvSpPr>
          <p:cNvPr id="5" name="Date Placeholder 4"/>
          <p:cNvSpPr>
            <a:spLocks noGrp="1"/>
          </p:cNvSpPr>
          <p:nvPr>
            <p:ph type="dt" idx="1"/>
          </p:nvPr>
        </p:nvSpPr>
        <p:spPr/>
        <p:txBody>
          <a:bodyPr/>
          <a:lstStyle/>
          <a:p>
            <a:fld id="{E9ECCB15-2988-4056-91ED-004B763C7933}" type="datetime8">
              <a:rPr lang="en-US" smtClean="0"/>
              <a:t>10/1/2020 10:50 AM</a:t>
            </a:fld>
            <a:endParaRPr lang="en-US"/>
          </a:p>
        </p:txBody>
      </p:sp>
      <p:sp>
        <p:nvSpPr>
          <p:cNvPr id="6" name="Slide Number Placeholder 5"/>
          <p:cNvSpPr>
            <a:spLocks noGrp="1"/>
          </p:cNvSpPr>
          <p:nvPr>
            <p:ph type="sldNum" sz="quarter" idx="5"/>
          </p:nvPr>
        </p:nvSpPr>
        <p:spPr/>
        <p:txBody>
          <a:bodyPr/>
          <a:lstStyle/>
          <a:p>
            <a:fld id="{AF1EBFBE-679C-4540-BD0D-3A895BC5AA00}" type="slidenum">
              <a:rPr lang="en-US" smtClean="0"/>
              <a:pPr/>
              <a:t>5</a:t>
            </a:fld>
            <a:endParaRPr lang="en-US"/>
          </a:p>
        </p:txBody>
      </p:sp>
    </p:spTree>
    <p:extLst>
      <p:ext uri="{BB962C8B-B14F-4D97-AF65-F5344CB8AC3E}">
        <p14:creationId xmlns:p14="http://schemas.microsoft.com/office/powerpoint/2010/main" val="3031696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020"/>
            <a:r>
              <a:rPr lang="en-US" sz="1400" dirty="0">
                <a:solidFill>
                  <a:srgbClr val="354C5F"/>
                </a:solidFill>
              </a:rPr>
              <a:t>Those Council members who sit on the Culture and Neighborhood Services Committee are familiar with this dashboard that is one way in which we are sharing information about the program.  You can view this dashboard on the city’s website and see in real time how many applications have been submitted for assistance, how many have been approved or denied and how many our staff is processing.  You can also see how much funding has been expended and the uses of this funding with over 85% of the funding helping families be stabilized in their housing by helping with rent or mortgage assistance, and smaller though not insignificant amounts helping with utilities including internet and a direct cash assistance component.  And you can look at this in real time so the numbers in front of you are as of yesterday and if you look at the dashboard today, you will see those numbers have changed and this is one of the ways we are being transparent and accountable for this program and funding.  The next slide also highlights another way our department is responding to the pandemic that will continue in the next fiscal year. </a:t>
            </a:r>
            <a:endParaRPr lang="en-US" dirty="0"/>
          </a:p>
        </p:txBody>
      </p:sp>
      <p:sp>
        <p:nvSpPr>
          <p:cNvPr id="4" name="Header Placeholder 3"/>
          <p:cNvSpPr>
            <a:spLocks noGrp="1"/>
          </p:cNvSpPr>
          <p:nvPr>
            <p:ph type="hdr" sz="quarter"/>
          </p:nvPr>
        </p:nvSpPr>
        <p:spPr/>
        <p:txBody>
          <a:bodyPr/>
          <a:lstStyle/>
          <a:p>
            <a:r>
              <a:rPr lang="en-US"/>
              <a:t>DRAFT</a:t>
            </a:r>
          </a:p>
        </p:txBody>
      </p:sp>
      <p:sp>
        <p:nvSpPr>
          <p:cNvPr id="5" name="Date Placeholder 4"/>
          <p:cNvSpPr>
            <a:spLocks noGrp="1"/>
          </p:cNvSpPr>
          <p:nvPr>
            <p:ph type="dt" idx="1"/>
          </p:nvPr>
        </p:nvSpPr>
        <p:spPr/>
        <p:txBody>
          <a:bodyPr/>
          <a:lstStyle/>
          <a:p>
            <a:fld id="{E9ECCB15-2988-4056-91ED-004B763C7933}" type="datetime8">
              <a:rPr lang="en-US" smtClean="0"/>
              <a:t>10/1/2020 10:50 AM</a:t>
            </a:fld>
            <a:endParaRPr lang="en-US"/>
          </a:p>
        </p:txBody>
      </p:sp>
      <p:sp>
        <p:nvSpPr>
          <p:cNvPr id="6" name="Slide Number Placeholder 5"/>
          <p:cNvSpPr>
            <a:spLocks noGrp="1"/>
          </p:cNvSpPr>
          <p:nvPr>
            <p:ph type="sldNum" sz="quarter" idx="5"/>
          </p:nvPr>
        </p:nvSpPr>
        <p:spPr/>
        <p:txBody>
          <a:bodyPr/>
          <a:lstStyle/>
          <a:p>
            <a:fld id="{AF1EBFBE-679C-4540-BD0D-3A895BC5AA00}" type="slidenum">
              <a:rPr lang="en-US" smtClean="0"/>
              <a:pPr/>
              <a:t>6</a:t>
            </a:fld>
            <a:endParaRPr lang="en-US"/>
          </a:p>
        </p:txBody>
      </p:sp>
    </p:spTree>
    <p:extLst>
      <p:ext uri="{BB962C8B-B14F-4D97-AF65-F5344CB8AC3E}">
        <p14:creationId xmlns:p14="http://schemas.microsoft.com/office/powerpoint/2010/main" val="5961654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defTabSz="1987561">
              <a:defRPr/>
            </a:pPr>
            <a:r>
              <a:rPr lang="en-US" sz="3000" b="1" dirty="0"/>
              <a:t>On July 1, we opened the Financial and Housing Recovery Center in conjunction with DHS.  We know housing stability is linked to financial security and we know that many clients needing fair housing counseling or emergency housing assistance could benefit from additional programs so the center provides this connection to those services.  And the folks at the Recovery Center are quite busy as the next slide illustrates.</a:t>
            </a:r>
          </a:p>
          <a:p>
            <a:pPr defTabSz="1987561">
              <a:defRPr/>
            </a:pPr>
            <a:endParaRPr lang="en-US" sz="3000" b="1" dirty="0"/>
          </a:p>
          <a:p>
            <a:pPr defTabSz="1987561">
              <a:defRPr/>
            </a:pPr>
            <a:r>
              <a:rPr lang="en-US" sz="3000" b="1" i="1" dirty="0"/>
              <a:t>Services &amp; Programs:</a:t>
            </a:r>
          </a:p>
          <a:p>
            <a:pPr lvl="0"/>
            <a:r>
              <a:rPr lang="en-US" sz="3000" b="1" i="1" dirty="0">
                <a:solidFill>
                  <a:srgbClr val="335B74"/>
                </a:solidFill>
              </a:rPr>
              <a:t>Financial Counseling </a:t>
            </a:r>
            <a:r>
              <a:rPr lang="en-US" sz="2600" i="1" dirty="0">
                <a:solidFill>
                  <a:srgbClr val="335B74"/>
                </a:solidFill>
              </a:rPr>
              <a:t>– Financial coaching including budgeting, debt management, credit report education, and linking to financial products through </a:t>
            </a:r>
            <a:r>
              <a:rPr lang="en-US" sz="2600" i="1" dirty="0" err="1">
                <a:solidFill>
                  <a:srgbClr val="335B74"/>
                </a:solidFill>
              </a:rPr>
              <a:t>BankOn</a:t>
            </a:r>
            <a:r>
              <a:rPr lang="en-US" sz="2600" i="1" dirty="0">
                <a:solidFill>
                  <a:srgbClr val="335B74"/>
                </a:solidFill>
              </a:rPr>
              <a:t>, etc.</a:t>
            </a:r>
          </a:p>
          <a:p>
            <a:pPr lvl="0"/>
            <a:r>
              <a:rPr lang="en-US" sz="3000" b="1" i="1" dirty="0">
                <a:solidFill>
                  <a:srgbClr val="335B74"/>
                </a:solidFill>
              </a:rPr>
              <a:t>Benefits Navigation/Enrollment</a:t>
            </a:r>
            <a:r>
              <a:rPr lang="en-US" sz="3000" i="1" dirty="0">
                <a:solidFill>
                  <a:srgbClr val="335B74"/>
                </a:solidFill>
              </a:rPr>
              <a:t> </a:t>
            </a:r>
            <a:r>
              <a:rPr lang="en-US" sz="2600" i="1" dirty="0">
                <a:solidFill>
                  <a:srgbClr val="335B74"/>
                </a:solidFill>
              </a:rPr>
              <a:t>– Assist with eligibility assessment and enrollment working with federal, state and local benefits providers and with community partners including unemployment assistance, TANF, health insurance, housing authority programs, Financial Independence Initiative, transportation, utility assistance, rent/mortgage assistance, etc. </a:t>
            </a:r>
          </a:p>
          <a:p>
            <a:pPr lvl="0"/>
            <a:r>
              <a:rPr lang="en-US" sz="3000" b="1" i="1" dirty="0">
                <a:solidFill>
                  <a:srgbClr val="335B74"/>
                </a:solidFill>
              </a:rPr>
              <a:t>Fair Housing Counseling and Rent/Mortgage Assistance </a:t>
            </a:r>
            <a:r>
              <a:rPr lang="en-US" sz="2600" i="1" dirty="0">
                <a:solidFill>
                  <a:srgbClr val="335B74"/>
                </a:solidFill>
              </a:rPr>
              <a:t>– Counseling to assist with landlord/tenant disputes, eviction procedures, foreclosure prevention, and financial rental and mortgage, and utility assistance.  </a:t>
            </a:r>
          </a:p>
          <a:p>
            <a:pPr lvl="0"/>
            <a:r>
              <a:rPr lang="en-US" sz="3000" b="1" i="1" dirty="0">
                <a:solidFill>
                  <a:srgbClr val="335B74"/>
                </a:solidFill>
              </a:rPr>
              <a:t>Housing Repair and Rehab Assistance </a:t>
            </a:r>
            <a:r>
              <a:rPr lang="en-US" sz="2600" i="1" dirty="0">
                <a:solidFill>
                  <a:srgbClr val="335B74"/>
                </a:solidFill>
              </a:rPr>
              <a:t>– Provide access to housing programs like the minor repair program, Under 1 Roof, and owner-occupied rehab program.</a:t>
            </a:r>
          </a:p>
          <a:p>
            <a:pPr lvl="0"/>
            <a:r>
              <a:rPr lang="en-US" sz="3000" b="1" i="1" dirty="0">
                <a:solidFill>
                  <a:srgbClr val="335B74"/>
                </a:solidFill>
              </a:rPr>
              <a:t>Right to Counsel Program </a:t>
            </a:r>
            <a:r>
              <a:rPr lang="en-US" sz="2600" b="1" i="1" dirty="0">
                <a:solidFill>
                  <a:srgbClr val="335B74"/>
                </a:solidFill>
              </a:rPr>
              <a:t>- </a:t>
            </a:r>
            <a:r>
              <a:rPr lang="en-US" sz="2600" i="1" dirty="0">
                <a:solidFill>
                  <a:srgbClr val="335B74"/>
                </a:solidFill>
              </a:rPr>
              <a:t>Legal mediation and representation for eligible eviction cases through Texas Rio Grande Legal Aid and San Antonio Legal Services Associates</a:t>
            </a:r>
          </a:p>
          <a:p>
            <a:pPr lvl="0"/>
            <a:r>
              <a:rPr lang="en-US" sz="3000" b="1" i="1" dirty="0">
                <a:solidFill>
                  <a:srgbClr val="335B74"/>
                </a:solidFill>
              </a:rPr>
              <a:t>Workforce assistance </a:t>
            </a:r>
            <a:r>
              <a:rPr lang="en-US" sz="2600" i="1" dirty="0">
                <a:solidFill>
                  <a:srgbClr val="335B74"/>
                </a:solidFill>
              </a:rPr>
              <a:t>– Enrollment with Family Service’s occupation counselors, DHS Training for Job Success program, and NXT Level and referral to Alamo Promise, Workforce Solutions Alamo, Project Quest, Goodwill, and other community workforce programs </a:t>
            </a:r>
          </a:p>
          <a:p>
            <a:pPr lvl="0"/>
            <a:r>
              <a:rPr lang="en-US" sz="3000" b="1" i="1" dirty="0">
                <a:solidFill>
                  <a:srgbClr val="335B74"/>
                </a:solidFill>
              </a:rPr>
              <a:t>Small Business recovery assistance </a:t>
            </a:r>
            <a:r>
              <a:rPr lang="en-US" sz="2600" i="1" dirty="0">
                <a:solidFill>
                  <a:srgbClr val="335B74"/>
                </a:solidFill>
              </a:rPr>
              <a:t>–</a:t>
            </a:r>
            <a:r>
              <a:rPr lang="en-US" sz="2600" i="1" dirty="0"/>
              <a:t> </a:t>
            </a:r>
            <a:r>
              <a:rPr lang="en-US" sz="2600" i="1" dirty="0">
                <a:solidFill>
                  <a:srgbClr val="335B74"/>
                </a:solidFill>
              </a:rPr>
              <a:t>Financial Counseling for simple small business recovery assistance tied to family finances and referral to EDD, </a:t>
            </a:r>
            <a:r>
              <a:rPr lang="en-US" sz="2600" i="1" dirty="0" err="1">
                <a:solidFill>
                  <a:srgbClr val="335B74"/>
                </a:solidFill>
              </a:rPr>
              <a:t>LaunchSA</a:t>
            </a:r>
            <a:r>
              <a:rPr lang="en-US" sz="2600" i="1" dirty="0">
                <a:solidFill>
                  <a:srgbClr val="335B74"/>
                </a:solidFill>
              </a:rPr>
              <a:t>, and other community partners. </a:t>
            </a:r>
            <a:endParaRPr lang="en-US" i="1" dirty="0"/>
          </a:p>
          <a:p>
            <a:endParaRPr lang="en-US" i="1" dirty="0"/>
          </a:p>
        </p:txBody>
      </p:sp>
      <p:sp>
        <p:nvSpPr>
          <p:cNvPr id="4" name="Slide Number Placeholder 3"/>
          <p:cNvSpPr>
            <a:spLocks noGrp="1"/>
          </p:cNvSpPr>
          <p:nvPr>
            <p:ph type="sldNum" sz="quarter" idx="5"/>
          </p:nvPr>
        </p:nvSpPr>
        <p:spPr/>
        <p:txBody>
          <a:bodyPr/>
          <a:lstStyle/>
          <a:p>
            <a:fld id="{5DEE6A4D-7036-9747-8069-3DDD58273855}"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4654479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t>Our eviction prevention programs that help prevent displacement include the Right to Counsels program that provides pro bono legal services and know your rights training to tenants through contracts with TRLA and SALSA.</a:t>
            </a:r>
          </a:p>
          <a:p>
            <a:r>
              <a:rPr lang="en-US" dirty="0"/>
              <a:t>For those families facing an eviction hearing, we have a partnership with the Courts and the County to have staff present—virtually or in person—at the courts to help families and we do outreach to families with scheduled hearings even before their scheduled court dates and we are able to connect families with a slew of resources that ultimately have helped families avoid homelessness in some cases and avoid increased housing insecurity in others.  Part of this work includes the recently adopted Notice of Tenants Rights ordinance where our team helps provide resources and information to residents that receive a notice to vacate, the first step in an eviction process and we will work to make sure landlords are indeed complying with this ordinance and providing the required Notice.  There are many outcome and success stories with many cases being dismissed or reset as families facing eviction have applied for EHAP or have signed up for legal representation.  And even as we have pivoted to respond and recover from the pandemic, the next slide shows what we expect to deliver for what constitute our basic operations. </a:t>
            </a:r>
          </a:p>
          <a:p>
            <a:endParaRPr lang="en-US" dirty="0"/>
          </a:p>
          <a:p>
            <a:pPr marL="0" marR="0" indent="0" algn="l" defTabSz="914377" rtl="0" eaLnBrk="1" fontAlgn="auto" latinLnBrk="0" hangingPunct="1">
              <a:lnSpc>
                <a:spcPct val="100000"/>
              </a:lnSpc>
              <a:spcBef>
                <a:spcPts val="0"/>
              </a:spcBef>
              <a:spcAft>
                <a:spcPts val="0"/>
              </a:spcAft>
              <a:buClrTx/>
              <a:buSzTx/>
              <a:buFontTx/>
              <a:buNone/>
              <a:tabLst/>
              <a:defRPr/>
            </a:pPr>
            <a:r>
              <a:rPr lang="en-US" sz="1600" dirty="0"/>
              <a:t>And the primary way we are addressing housing insecurity as part of our response is through the emergency housing assistance program.  With the proposed budget for the Risk Mitigation Fund increasing from $1M this year to $5.25M in the proposed budget.  In addition to this direct assistance, our team –fair housing staff and the coordinated housing system staff—will continue with the Right to Counsel program and our partnership at the Justice of the Peace Courts.  So in the next slide let me expand on this work to prevent displacement.</a:t>
            </a:r>
            <a:endParaRPr lang="en-US" dirty="0"/>
          </a:p>
          <a:p>
            <a:endParaRPr lang="en-US" dirty="0"/>
          </a:p>
        </p:txBody>
      </p:sp>
      <p:sp>
        <p:nvSpPr>
          <p:cNvPr id="4" name="Header Placeholder 3"/>
          <p:cNvSpPr>
            <a:spLocks noGrp="1"/>
          </p:cNvSpPr>
          <p:nvPr>
            <p:ph type="hdr" sz="quarter" idx="10"/>
          </p:nvPr>
        </p:nvSpPr>
        <p:spPr/>
        <p:txBody>
          <a:bodyPr/>
          <a:lstStyle/>
          <a:p>
            <a:r>
              <a:rPr lang="en-US"/>
              <a:t>DRAFT</a:t>
            </a:r>
          </a:p>
        </p:txBody>
      </p:sp>
      <p:sp>
        <p:nvSpPr>
          <p:cNvPr id="5" name="Date Placeholder 4"/>
          <p:cNvSpPr>
            <a:spLocks noGrp="1"/>
          </p:cNvSpPr>
          <p:nvPr>
            <p:ph type="dt" idx="11"/>
          </p:nvPr>
        </p:nvSpPr>
        <p:spPr/>
        <p:txBody>
          <a:bodyPr/>
          <a:lstStyle/>
          <a:p>
            <a:fld id="{E9ECCB15-2988-4056-91ED-004B763C7933}" type="datetime8">
              <a:rPr lang="en-US" smtClean="0"/>
              <a:t>10/1/2020 11:13 AM</a:t>
            </a:fld>
            <a:endParaRPr lang="en-US"/>
          </a:p>
        </p:txBody>
      </p:sp>
      <p:sp>
        <p:nvSpPr>
          <p:cNvPr id="6" name="Slide Number Placeholder 5"/>
          <p:cNvSpPr>
            <a:spLocks noGrp="1"/>
          </p:cNvSpPr>
          <p:nvPr>
            <p:ph type="sldNum" sz="quarter" idx="12"/>
          </p:nvPr>
        </p:nvSpPr>
        <p:spPr/>
        <p:txBody>
          <a:bodyPr/>
          <a:lstStyle/>
          <a:p>
            <a:fld id="{AF1EBFBE-679C-4540-BD0D-3A895BC5AA00}" type="slidenum">
              <a:rPr lang="en-US" smtClean="0"/>
              <a:pPr/>
              <a:t>8</a:t>
            </a:fld>
            <a:endParaRPr lang="en-US"/>
          </a:p>
        </p:txBody>
      </p:sp>
    </p:spTree>
    <p:extLst>
      <p:ext uri="{BB962C8B-B14F-4D97-AF65-F5344CB8AC3E}">
        <p14:creationId xmlns:p14="http://schemas.microsoft.com/office/powerpoint/2010/main" val="282904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a:prstGeom prst="rect">
            <a:avLst/>
          </a:prstGeom>
        </p:spPr>
        <p:txBody>
          <a:bodyPr lIns="91438" tIns="45719" rIns="91438" bIns="45719"/>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lIns="91438" tIns="45719" rIns="91438" bIns="45719"/>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2"/>
            <a:ext cx="2844800" cy="365125"/>
          </a:xfrm>
          <a:prstGeom prst="rect">
            <a:avLst/>
          </a:prstGeom>
        </p:spPr>
        <p:txBody>
          <a:bodyPr lIns="91438" tIns="45719" rIns="91438" bIns="45719"/>
          <a:lstStyle/>
          <a:p>
            <a:fld id="{61F46DA4-EE39-4543-A87A-5A1632F5600C}" type="datetimeFigureOut">
              <a:rPr lang="en-US" smtClean="0"/>
              <a:pPr/>
              <a:t>10/1/2020</a:t>
            </a:fld>
            <a:endParaRPr lang="en-US"/>
          </a:p>
        </p:txBody>
      </p:sp>
      <p:sp>
        <p:nvSpPr>
          <p:cNvPr id="5" name="Footer Placeholder 4"/>
          <p:cNvSpPr>
            <a:spLocks noGrp="1"/>
          </p:cNvSpPr>
          <p:nvPr>
            <p:ph type="ftr" sz="quarter" idx="11"/>
          </p:nvPr>
        </p:nvSpPr>
        <p:spPr>
          <a:xfrm>
            <a:off x="4165600" y="6356352"/>
            <a:ext cx="3860800" cy="365125"/>
          </a:xfrm>
          <a:prstGeom prst="rect">
            <a:avLst/>
          </a:prstGeom>
        </p:spPr>
        <p:txBody>
          <a:bodyPr lIns="91438" tIns="45719" rIns="91438" bIns="45719"/>
          <a:lstStyle/>
          <a:p>
            <a:endParaRPr lang="en-US"/>
          </a:p>
        </p:txBody>
      </p:sp>
      <p:sp>
        <p:nvSpPr>
          <p:cNvPr id="6" name="Slide Number Placeholder 5"/>
          <p:cNvSpPr>
            <a:spLocks noGrp="1"/>
          </p:cNvSpPr>
          <p:nvPr>
            <p:ph type="sldNum" sz="quarter" idx="12"/>
          </p:nvPr>
        </p:nvSpPr>
        <p:spPr>
          <a:xfrm>
            <a:off x="8737600" y="6356352"/>
            <a:ext cx="2844800" cy="365125"/>
          </a:xfrm>
          <a:prstGeom prst="rect">
            <a:avLst/>
          </a:prstGeom>
        </p:spPr>
        <p:txBody>
          <a:bodyPr lIns="91438" tIns="45719" rIns="91438" bIns="45719"/>
          <a:lstStyle/>
          <a:p>
            <a:fld id="{AF64CA77-4287-4CE0-A324-61CF4E12EEDD}" type="slidenum">
              <a:rPr lang="en-US" smtClean="0"/>
              <a:pPr/>
              <a:t>‹#›</a:t>
            </a:fld>
            <a:endParaRPr lang="en-US"/>
          </a:p>
        </p:txBody>
      </p:sp>
      <p:sp>
        <p:nvSpPr>
          <p:cNvPr id="7" name="Rectangle 6"/>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sz="190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1143000"/>
          </a:xfrm>
          <a:prstGeom prst="rect">
            <a:avLst/>
          </a:prstGeom>
        </p:spPr>
        <p:txBody>
          <a:bodyPr lIns="91438" tIns="45719" rIns="91438" bIns="45719"/>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lIns="91438" tIns="45719" rIns="91438" bIns="45719"/>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2"/>
            <a:ext cx="2844800" cy="365125"/>
          </a:xfrm>
          <a:prstGeom prst="rect">
            <a:avLst/>
          </a:prstGeom>
        </p:spPr>
        <p:txBody>
          <a:bodyPr lIns="91438" tIns="45719" rIns="91438" bIns="45719"/>
          <a:lstStyle/>
          <a:p>
            <a:fld id="{61F46DA4-EE39-4543-A87A-5A1632F5600C}" type="datetimeFigureOut">
              <a:rPr lang="en-US" smtClean="0"/>
              <a:pPr/>
              <a:t>10/1/2020</a:t>
            </a:fld>
            <a:endParaRPr lang="en-US"/>
          </a:p>
        </p:txBody>
      </p:sp>
      <p:sp>
        <p:nvSpPr>
          <p:cNvPr id="5" name="Footer Placeholder 4"/>
          <p:cNvSpPr>
            <a:spLocks noGrp="1"/>
          </p:cNvSpPr>
          <p:nvPr>
            <p:ph type="ftr" sz="quarter" idx="11"/>
          </p:nvPr>
        </p:nvSpPr>
        <p:spPr>
          <a:xfrm>
            <a:off x="4165600" y="6356352"/>
            <a:ext cx="3860800" cy="365125"/>
          </a:xfrm>
          <a:prstGeom prst="rect">
            <a:avLst/>
          </a:prstGeom>
        </p:spPr>
        <p:txBody>
          <a:bodyPr lIns="91438" tIns="45719" rIns="91438" bIns="45719"/>
          <a:lstStyle/>
          <a:p>
            <a:endParaRPr lang="en-US"/>
          </a:p>
        </p:txBody>
      </p:sp>
      <p:sp>
        <p:nvSpPr>
          <p:cNvPr id="6" name="Slide Number Placeholder 5"/>
          <p:cNvSpPr>
            <a:spLocks noGrp="1"/>
          </p:cNvSpPr>
          <p:nvPr>
            <p:ph type="sldNum" sz="quarter" idx="12"/>
          </p:nvPr>
        </p:nvSpPr>
        <p:spPr>
          <a:xfrm>
            <a:off x="8737600" y="6356352"/>
            <a:ext cx="2844800" cy="365125"/>
          </a:xfrm>
          <a:prstGeom prst="rect">
            <a:avLst/>
          </a:prstGeom>
        </p:spPr>
        <p:txBody>
          <a:bodyPr lIns="91438" tIns="45719" rIns="91438" bIns="45719"/>
          <a:lstStyle/>
          <a:p>
            <a:fld id="{AF64CA77-4287-4CE0-A324-61CF4E12EED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lIns="91438" tIns="45719" rIns="91438" bIns="45719"/>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lIns="91438" tIns="45719" rIns="91438" bIns="45719"/>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2"/>
            <a:ext cx="2844800" cy="365125"/>
          </a:xfrm>
          <a:prstGeom prst="rect">
            <a:avLst/>
          </a:prstGeom>
        </p:spPr>
        <p:txBody>
          <a:bodyPr lIns="91438" tIns="45719" rIns="91438" bIns="45719"/>
          <a:lstStyle/>
          <a:p>
            <a:fld id="{61F46DA4-EE39-4543-A87A-5A1632F5600C}" type="datetimeFigureOut">
              <a:rPr lang="en-US" smtClean="0"/>
              <a:pPr/>
              <a:t>10/1/2020</a:t>
            </a:fld>
            <a:endParaRPr lang="en-US"/>
          </a:p>
        </p:txBody>
      </p:sp>
      <p:sp>
        <p:nvSpPr>
          <p:cNvPr id="5" name="Footer Placeholder 4"/>
          <p:cNvSpPr>
            <a:spLocks noGrp="1"/>
          </p:cNvSpPr>
          <p:nvPr>
            <p:ph type="ftr" sz="quarter" idx="11"/>
          </p:nvPr>
        </p:nvSpPr>
        <p:spPr>
          <a:xfrm>
            <a:off x="4165600" y="6356352"/>
            <a:ext cx="3860800" cy="365125"/>
          </a:xfrm>
          <a:prstGeom prst="rect">
            <a:avLst/>
          </a:prstGeom>
        </p:spPr>
        <p:txBody>
          <a:bodyPr lIns="91438" tIns="45719" rIns="91438" bIns="45719"/>
          <a:lstStyle/>
          <a:p>
            <a:endParaRPr lang="en-US"/>
          </a:p>
        </p:txBody>
      </p:sp>
      <p:sp>
        <p:nvSpPr>
          <p:cNvPr id="6" name="Slide Number Placeholder 5"/>
          <p:cNvSpPr>
            <a:spLocks noGrp="1"/>
          </p:cNvSpPr>
          <p:nvPr>
            <p:ph type="sldNum" sz="quarter" idx="12"/>
          </p:nvPr>
        </p:nvSpPr>
        <p:spPr>
          <a:xfrm>
            <a:off x="8737600" y="6356352"/>
            <a:ext cx="2844800" cy="365125"/>
          </a:xfrm>
          <a:prstGeom prst="rect">
            <a:avLst/>
          </a:prstGeom>
        </p:spPr>
        <p:txBody>
          <a:bodyPr lIns="91438" tIns="45719" rIns="91438" bIns="45719"/>
          <a:lstStyle/>
          <a:p>
            <a:fld id="{AF64CA77-4287-4CE0-A324-61CF4E12EED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95400"/>
            <a:ext cx="10972800" cy="4525963"/>
          </a:xfrm>
          <a:prstGeom prst="rect">
            <a:avLst/>
          </a:prstGeom>
        </p:spPr>
        <p:txBody>
          <a:bodyPr lIns="91438" tIns="45719" rIns="91438" bIns="45719"/>
          <a:lstStyle>
            <a:lvl1pPr>
              <a:defRPr>
                <a:latin typeface="Century Gothic" pitchFamily="34" charset="0"/>
              </a:defRPr>
            </a:lvl1pPr>
            <a:lvl2pPr>
              <a:defRPr>
                <a:latin typeface="Century Gothic" pitchFamily="34" charset="0"/>
              </a:defRPr>
            </a:lvl2pPr>
            <a:lvl3pPr>
              <a:defRPr>
                <a:latin typeface="Century Gothic" pitchFamily="34" charset="0"/>
              </a:defRPr>
            </a:lvl3pPr>
            <a:lvl4pPr>
              <a:defRPr>
                <a:latin typeface="Century Gothic" pitchFamily="34" charset="0"/>
              </a:defRPr>
            </a:lvl4pPr>
            <a:lvl5pPr>
              <a:defRPr>
                <a:latin typeface="Century Gothic"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5" name="Straight Connector 84"/>
          <p:cNvCxnSpPr/>
          <p:nvPr userDrawn="1"/>
        </p:nvCxnSpPr>
        <p:spPr>
          <a:xfrm>
            <a:off x="0" y="6324600"/>
            <a:ext cx="12192000" cy="0"/>
          </a:xfrm>
          <a:prstGeom prst="line">
            <a:avLst/>
          </a:prstGeom>
          <a:ln w="44450">
            <a:solidFill>
              <a:srgbClr val="163C46"/>
            </a:solidFill>
          </a:ln>
        </p:spPr>
        <p:style>
          <a:lnRef idx="1">
            <a:schemeClr val="accent1"/>
          </a:lnRef>
          <a:fillRef idx="0">
            <a:schemeClr val="accent1"/>
          </a:fillRef>
          <a:effectRef idx="0">
            <a:schemeClr val="accent1"/>
          </a:effectRef>
          <a:fontRef idx="minor">
            <a:schemeClr val="tx1"/>
          </a:fontRef>
        </p:style>
      </p:cxnSp>
      <p:sp>
        <p:nvSpPr>
          <p:cNvPr id="86" name="Rectangle 85"/>
          <p:cNvSpPr/>
          <p:nvPr userDrawn="1"/>
        </p:nvSpPr>
        <p:spPr>
          <a:xfrm>
            <a:off x="0" y="6400800"/>
            <a:ext cx="12192000" cy="45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sz="1900">
              <a:solidFill>
                <a:prstClr val="white"/>
              </a:solidFill>
            </a:endParaRPr>
          </a:p>
        </p:txBody>
      </p:sp>
      <p:sp>
        <p:nvSpPr>
          <p:cNvPr id="25" name="Rectangle 24"/>
          <p:cNvSpPr/>
          <p:nvPr userDrawn="1"/>
        </p:nvSpPr>
        <p:spPr>
          <a:xfrm>
            <a:off x="0" y="0"/>
            <a:ext cx="12192000" cy="1066800"/>
          </a:xfrm>
          <a:prstGeom prst="rect">
            <a:avLst/>
          </a:prstGeom>
          <a:solidFill>
            <a:srgbClr val="163C46"/>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sz="1900">
              <a:solidFill>
                <a:prstClr val="white"/>
              </a:solidFill>
            </a:endParaRPr>
          </a:p>
        </p:txBody>
      </p:sp>
      <p:grpSp>
        <p:nvGrpSpPr>
          <p:cNvPr id="2" name="Group 20"/>
          <p:cNvGrpSpPr/>
          <p:nvPr userDrawn="1"/>
        </p:nvGrpSpPr>
        <p:grpSpPr>
          <a:xfrm>
            <a:off x="10972800" y="6019800"/>
            <a:ext cx="1016000" cy="685800"/>
            <a:chOff x="609600" y="1828800"/>
            <a:chExt cx="5714999" cy="5486400"/>
          </a:xfrm>
          <a:gradFill flip="none" rotWithShape="1">
            <a:gsLst>
              <a:gs pos="0">
                <a:schemeClr val="bg1">
                  <a:lumMod val="50000"/>
                </a:schemeClr>
              </a:gs>
              <a:gs pos="13000">
                <a:schemeClr val="bg1">
                  <a:lumMod val="65000"/>
                </a:schemeClr>
              </a:gs>
              <a:gs pos="21001">
                <a:schemeClr val="bg1">
                  <a:lumMod val="65000"/>
                </a:schemeClr>
              </a:gs>
              <a:gs pos="63000">
                <a:schemeClr val="bg1">
                  <a:lumMod val="85000"/>
                </a:schemeClr>
              </a:gs>
              <a:gs pos="67000">
                <a:schemeClr val="bg1">
                  <a:lumMod val="95000"/>
                </a:schemeClr>
              </a:gs>
              <a:gs pos="69000">
                <a:schemeClr val="bg1">
                  <a:lumMod val="85000"/>
                </a:schemeClr>
              </a:gs>
              <a:gs pos="82001">
                <a:schemeClr val="bg1"/>
              </a:gs>
              <a:gs pos="100000">
                <a:srgbClr val="EAEAEA"/>
              </a:gs>
            </a:gsLst>
            <a:lin ang="9000000" scaled="0"/>
            <a:tileRect/>
          </a:gradFill>
          <a:scene3d>
            <a:camera prst="orthographicFront">
              <a:rot lat="0" lon="0" rev="0"/>
            </a:camera>
            <a:lightRig rig="balanced" dir="t">
              <a:rot lat="0" lon="0" rev="8700000"/>
            </a:lightRig>
          </a:scene3d>
        </p:grpSpPr>
        <p:grpSp>
          <p:nvGrpSpPr>
            <p:cNvPr id="4" name="Group 22"/>
            <p:cNvGrpSpPr/>
            <p:nvPr/>
          </p:nvGrpSpPr>
          <p:grpSpPr>
            <a:xfrm>
              <a:off x="609601" y="1828802"/>
              <a:ext cx="5714998" cy="5486401"/>
              <a:chOff x="609601" y="1828802"/>
              <a:chExt cx="5714998" cy="5486401"/>
            </a:xfrm>
            <a:grpFill/>
          </p:grpSpPr>
          <p:grpSp>
            <p:nvGrpSpPr>
              <p:cNvPr id="5" name="Group 13"/>
              <p:cNvGrpSpPr/>
              <p:nvPr/>
            </p:nvGrpSpPr>
            <p:grpSpPr>
              <a:xfrm>
                <a:off x="609601" y="1828802"/>
                <a:ext cx="5714998" cy="5486401"/>
                <a:chOff x="2605215" y="3254189"/>
                <a:chExt cx="1960602" cy="1810874"/>
              </a:xfrm>
              <a:grpFill/>
            </p:grpSpPr>
            <p:sp>
              <p:nvSpPr>
                <p:cNvPr id="88" name="Rectangle 87"/>
                <p:cNvSpPr/>
                <p:nvPr/>
              </p:nvSpPr>
              <p:spPr>
                <a:xfrm>
                  <a:off x="3037701" y="3647515"/>
                  <a:ext cx="471615" cy="220756"/>
                </a:xfrm>
                <a:prstGeom prst="rect">
                  <a:avLst/>
                </a:prstGeom>
                <a:solidFill>
                  <a:schemeClr val="bg1"/>
                </a:solidFill>
                <a:ln w="31750" cap="sq">
                  <a:solidFill>
                    <a:schemeClr val="accent3"/>
                  </a:solid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solidFill>
                      <a:prstClr val="white"/>
                    </a:solidFill>
                  </a:endParaRPr>
                </a:p>
              </p:txBody>
            </p:sp>
            <p:sp>
              <p:nvSpPr>
                <p:cNvPr id="89" name="Rectangle 88"/>
                <p:cNvSpPr/>
                <p:nvPr/>
              </p:nvSpPr>
              <p:spPr>
                <a:xfrm>
                  <a:off x="3657600" y="3657600"/>
                  <a:ext cx="461317" cy="210671"/>
                </a:xfrm>
                <a:prstGeom prst="rect">
                  <a:avLst/>
                </a:prstGeom>
                <a:solidFill>
                  <a:schemeClr val="bg1"/>
                </a:solidFill>
                <a:ln w="31750" cap="sq">
                  <a:solidFill>
                    <a:schemeClr val="accent3"/>
                  </a:solid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solidFill>
                      <a:prstClr val="white"/>
                    </a:solidFill>
                  </a:endParaRPr>
                </a:p>
              </p:txBody>
            </p:sp>
            <p:sp>
              <p:nvSpPr>
                <p:cNvPr id="90" name="Rectangle 89"/>
                <p:cNvSpPr/>
                <p:nvPr/>
              </p:nvSpPr>
              <p:spPr>
                <a:xfrm>
                  <a:off x="3047999" y="4495800"/>
                  <a:ext cx="461317" cy="210671"/>
                </a:xfrm>
                <a:prstGeom prst="rect">
                  <a:avLst/>
                </a:prstGeom>
                <a:solidFill>
                  <a:schemeClr val="bg1"/>
                </a:solidFill>
                <a:ln w="31750" cap="sq">
                  <a:solidFill>
                    <a:schemeClr val="accent3"/>
                  </a:solid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solidFill>
                      <a:prstClr val="white"/>
                    </a:solidFill>
                  </a:endParaRPr>
                </a:p>
              </p:txBody>
            </p:sp>
            <p:sp>
              <p:nvSpPr>
                <p:cNvPr id="91" name="Rectangle 90"/>
                <p:cNvSpPr/>
                <p:nvPr/>
              </p:nvSpPr>
              <p:spPr>
                <a:xfrm>
                  <a:off x="3657600" y="4495800"/>
                  <a:ext cx="461317" cy="210671"/>
                </a:xfrm>
                <a:prstGeom prst="rect">
                  <a:avLst/>
                </a:prstGeom>
                <a:solidFill>
                  <a:schemeClr val="bg1"/>
                </a:solidFill>
                <a:ln w="31750" cap="sq">
                  <a:solidFill>
                    <a:schemeClr val="accent3"/>
                  </a:solid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solidFill>
                      <a:prstClr val="white"/>
                    </a:solidFill>
                  </a:endParaRPr>
                </a:p>
              </p:txBody>
            </p:sp>
            <p:sp>
              <p:nvSpPr>
                <p:cNvPr id="92" name="Oval 91"/>
                <p:cNvSpPr/>
                <p:nvPr/>
              </p:nvSpPr>
              <p:spPr>
                <a:xfrm>
                  <a:off x="3124200" y="3254189"/>
                  <a:ext cx="922634" cy="842686"/>
                </a:xfrm>
                <a:prstGeom prst="ellipse">
                  <a:avLst/>
                </a:prstGeom>
                <a:solidFill>
                  <a:schemeClr val="bg1"/>
                </a:solidFill>
                <a:ln w="31750" cap="sq">
                  <a:solidFill>
                    <a:schemeClr val="accent3"/>
                  </a:solid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solidFill>
                      <a:prstClr val="white"/>
                    </a:solidFill>
                  </a:endParaRPr>
                </a:p>
              </p:txBody>
            </p:sp>
            <p:sp>
              <p:nvSpPr>
                <p:cNvPr id="93" name="Oval 92"/>
                <p:cNvSpPr/>
                <p:nvPr/>
              </p:nvSpPr>
              <p:spPr>
                <a:xfrm>
                  <a:off x="3643183" y="3733800"/>
                  <a:ext cx="922634" cy="842686"/>
                </a:xfrm>
                <a:prstGeom prst="ellipse">
                  <a:avLst/>
                </a:prstGeom>
                <a:solidFill>
                  <a:schemeClr val="bg1"/>
                </a:solidFill>
                <a:ln w="31750" cap="sq">
                  <a:solidFill>
                    <a:schemeClr val="accent3"/>
                  </a:solid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solidFill>
                      <a:prstClr val="white"/>
                    </a:solidFill>
                  </a:endParaRPr>
                </a:p>
              </p:txBody>
            </p:sp>
            <p:sp>
              <p:nvSpPr>
                <p:cNvPr id="94" name="Oval 7"/>
                <p:cNvSpPr/>
                <p:nvPr/>
              </p:nvSpPr>
              <p:spPr>
                <a:xfrm>
                  <a:off x="2605215" y="3714749"/>
                  <a:ext cx="922634" cy="842686"/>
                </a:xfrm>
                <a:prstGeom prst="ellipse">
                  <a:avLst/>
                </a:prstGeom>
                <a:solidFill>
                  <a:schemeClr val="bg1"/>
                </a:solidFill>
                <a:ln w="31750" cap="sq">
                  <a:solidFill>
                    <a:schemeClr val="accent3"/>
                  </a:solid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solidFill>
                      <a:prstClr val="white"/>
                    </a:solidFill>
                  </a:endParaRPr>
                </a:p>
              </p:txBody>
            </p:sp>
            <p:sp>
              <p:nvSpPr>
                <p:cNvPr id="95" name="Oval 94"/>
                <p:cNvSpPr/>
                <p:nvPr/>
              </p:nvSpPr>
              <p:spPr>
                <a:xfrm>
                  <a:off x="3124199" y="4222377"/>
                  <a:ext cx="922634" cy="842686"/>
                </a:xfrm>
                <a:prstGeom prst="ellipse">
                  <a:avLst/>
                </a:prstGeom>
                <a:solidFill>
                  <a:schemeClr val="bg1"/>
                </a:solidFill>
                <a:ln w="31750" cap="sq">
                  <a:solidFill>
                    <a:schemeClr val="accent3"/>
                  </a:solid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solidFill>
                      <a:prstClr val="white"/>
                    </a:solidFill>
                  </a:endParaRPr>
                </a:p>
              </p:txBody>
            </p:sp>
          </p:grpSp>
          <p:sp>
            <p:nvSpPr>
              <p:cNvPr id="49" name="Oval 48"/>
              <p:cNvSpPr/>
              <p:nvPr/>
            </p:nvSpPr>
            <p:spPr>
              <a:xfrm>
                <a:off x="1752600" y="2286000"/>
                <a:ext cx="3429000" cy="4724400"/>
              </a:xfrm>
              <a:prstGeom prst="ellipse">
                <a:avLst/>
              </a:prstGeom>
              <a:solidFill>
                <a:schemeClr val="bg1"/>
              </a:solidFill>
              <a:ln w="31750">
                <a:solidFill>
                  <a:schemeClr val="accent3"/>
                </a:solid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solidFill>
                    <a:prstClr val="white"/>
                  </a:solidFill>
                </a:endParaRPr>
              </a:p>
            </p:txBody>
          </p:sp>
        </p:grpSp>
        <p:sp>
          <p:nvSpPr>
            <p:cNvPr id="44" name="Isosceles Triangle 43"/>
            <p:cNvSpPr/>
            <p:nvPr/>
          </p:nvSpPr>
          <p:spPr>
            <a:xfrm rot="18781592">
              <a:off x="1023106" y="2891045"/>
              <a:ext cx="2473403" cy="1010839"/>
            </a:xfrm>
            <a:prstGeom prst="triangle">
              <a:avLst/>
            </a:prstGeom>
            <a:solidFill>
              <a:schemeClr val="bg1"/>
            </a:solidFill>
            <a:ln w="31750">
              <a:solidFill>
                <a:schemeClr val="accent3"/>
              </a:solid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solidFill>
                  <a:prstClr val="white"/>
                </a:solidFill>
              </a:endParaRPr>
            </a:p>
          </p:txBody>
        </p:sp>
        <p:sp>
          <p:nvSpPr>
            <p:cNvPr id="45" name="Isosceles Triangle 44"/>
            <p:cNvSpPr/>
            <p:nvPr/>
          </p:nvSpPr>
          <p:spPr>
            <a:xfrm rot="13575336">
              <a:off x="1201768" y="5261611"/>
              <a:ext cx="2212156" cy="1122973"/>
            </a:xfrm>
            <a:prstGeom prst="triangle">
              <a:avLst/>
            </a:prstGeom>
            <a:solidFill>
              <a:schemeClr val="bg1"/>
            </a:solidFill>
            <a:ln w="31750">
              <a:solidFill>
                <a:schemeClr val="accent3"/>
              </a:solid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solidFill>
                  <a:prstClr val="white"/>
                </a:solidFill>
              </a:endParaRPr>
            </a:p>
          </p:txBody>
        </p:sp>
        <p:sp>
          <p:nvSpPr>
            <p:cNvPr id="46" name="Isosceles Triangle 45"/>
            <p:cNvSpPr/>
            <p:nvPr/>
          </p:nvSpPr>
          <p:spPr>
            <a:xfrm rot="8036086">
              <a:off x="3510760" y="5261716"/>
              <a:ext cx="2217312" cy="1118006"/>
            </a:xfrm>
            <a:prstGeom prst="triangle">
              <a:avLst/>
            </a:prstGeom>
            <a:solidFill>
              <a:schemeClr val="bg1"/>
            </a:solidFill>
            <a:ln w="31750">
              <a:solidFill>
                <a:schemeClr val="accent3"/>
              </a:solid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solidFill>
                  <a:prstClr val="white"/>
                </a:solidFill>
              </a:endParaRPr>
            </a:p>
          </p:txBody>
        </p:sp>
        <p:sp>
          <p:nvSpPr>
            <p:cNvPr id="47" name="Isosceles Triangle 46"/>
            <p:cNvSpPr/>
            <p:nvPr/>
          </p:nvSpPr>
          <p:spPr>
            <a:xfrm rot="2766307">
              <a:off x="3511046" y="2913487"/>
              <a:ext cx="2217312" cy="1118006"/>
            </a:xfrm>
            <a:prstGeom prst="triangle">
              <a:avLst/>
            </a:prstGeom>
            <a:solidFill>
              <a:schemeClr val="bg1"/>
            </a:solidFill>
            <a:ln w="31750">
              <a:solidFill>
                <a:schemeClr val="accent3"/>
              </a:solid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solidFill>
                  <a:prstClr val="white"/>
                </a:solidFill>
              </a:endParaRPr>
            </a:p>
          </p:txBody>
        </p:sp>
      </p:grpSp>
      <p:sp>
        <p:nvSpPr>
          <p:cNvPr id="87" name="Oval 86"/>
          <p:cNvSpPr/>
          <p:nvPr userDrawn="1"/>
        </p:nvSpPr>
        <p:spPr>
          <a:xfrm>
            <a:off x="11074400" y="6172200"/>
            <a:ext cx="812800" cy="355600"/>
          </a:xfrm>
          <a:prstGeom prst="ellipse">
            <a:avLst/>
          </a:prstGeom>
          <a:solidFill>
            <a:schemeClr val="bg1"/>
          </a:solidFill>
          <a:ln w="44450">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fld id="{BB0B69CA-3118-4122-BB0F-2617996063F0}" type="slidenum">
              <a:rPr lang="en-US" sz="1100" smtClean="0">
                <a:solidFill>
                  <a:prstClr val="black"/>
                </a:solidFill>
                <a:latin typeface="Century Gothic" pitchFamily="34" charset="0"/>
              </a:rPr>
              <a:pPr algn="ctr"/>
              <a:t>‹#›</a:t>
            </a:fld>
            <a:endParaRPr lang="en-US" sz="1100">
              <a:solidFill>
                <a:prstClr val="black"/>
              </a:solidFill>
              <a:latin typeface="Century Gothic" pitchFamily="34" charset="0"/>
            </a:endParaRPr>
          </a:p>
        </p:txBody>
      </p:sp>
      <p:sp>
        <p:nvSpPr>
          <p:cNvPr id="27" name="Rectangle 26"/>
          <p:cNvSpPr/>
          <p:nvPr userDrawn="1"/>
        </p:nvSpPr>
        <p:spPr>
          <a:xfrm>
            <a:off x="0" y="990600"/>
            <a:ext cx="12192000" cy="76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sz="1900">
              <a:solidFill>
                <a:prstClr val="white"/>
              </a:solidFill>
            </a:endParaRPr>
          </a:p>
        </p:txBody>
      </p:sp>
    </p:spTree>
    <p:extLst>
      <p:ext uri="{BB962C8B-B14F-4D97-AF65-F5344CB8AC3E}">
        <p14:creationId xmlns:p14="http://schemas.microsoft.com/office/powerpoint/2010/main" val="12164894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95400"/>
            <a:ext cx="10972800" cy="4525963"/>
          </a:xfrm>
          <a:prstGeom prst="rect">
            <a:avLst/>
          </a:prstGeom>
        </p:spPr>
        <p:txBody>
          <a:bodyPr lIns="91438" tIns="45719" rIns="91438" bIns="45719"/>
          <a:lstStyle>
            <a:lvl1pPr>
              <a:defRPr>
                <a:latin typeface="Century Gothic" pitchFamily="34" charset="0"/>
              </a:defRPr>
            </a:lvl1pPr>
            <a:lvl2pPr>
              <a:defRPr>
                <a:latin typeface="Century Gothic" pitchFamily="34" charset="0"/>
              </a:defRPr>
            </a:lvl2pPr>
            <a:lvl3pPr>
              <a:defRPr>
                <a:latin typeface="Century Gothic" pitchFamily="34" charset="0"/>
              </a:defRPr>
            </a:lvl3pPr>
            <a:lvl4pPr>
              <a:defRPr>
                <a:latin typeface="Century Gothic" pitchFamily="34" charset="0"/>
              </a:defRPr>
            </a:lvl4pPr>
            <a:lvl5pPr>
              <a:defRPr>
                <a:latin typeface="Century Gothic"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5" name="Straight Connector 84"/>
          <p:cNvCxnSpPr/>
          <p:nvPr userDrawn="1"/>
        </p:nvCxnSpPr>
        <p:spPr>
          <a:xfrm>
            <a:off x="0" y="6324600"/>
            <a:ext cx="12192000" cy="0"/>
          </a:xfrm>
          <a:prstGeom prst="line">
            <a:avLst/>
          </a:prstGeom>
          <a:ln w="44450">
            <a:solidFill>
              <a:srgbClr val="163C46"/>
            </a:solidFill>
          </a:ln>
        </p:spPr>
        <p:style>
          <a:lnRef idx="1">
            <a:schemeClr val="accent1"/>
          </a:lnRef>
          <a:fillRef idx="0">
            <a:schemeClr val="accent1"/>
          </a:fillRef>
          <a:effectRef idx="0">
            <a:schemeClr val="accent1"/>
          </a:effectRef>
          <a:fontRef idx="minor">
            <a:schemeClr val="tx1"/>
          </a:fontRef>
        </p:style>
      </p:cxnSp>
      <p:sp>
        <p:nvSpPr>
          <p:cNvPr id="86" name="Rectangle 85"/>
          <p:cNvSpPr/>
          <p:nvPr userDrawn="1"/>
        </p:nvSpPr>
        <p:spPr>
          <a:xfrm>
            <a:off x="0" y="6400800"/>
            <a:ext cx="12192000" cy="45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sz="1900">
              <a:solidFill>
                <a:schemeClr val="bg1"/>
              </a:solidFill>
            </a:endParaRPr>
          </a:p>
        </p:txBody>
      </p:sp>
      <p:sp>
        <p:nvSpPr>
          <p:cNvPr id="25" name="Rectangle 24"/>
          <p:cNvSpPr/>
          <p:nvPr userDrawn="1"/>
        </p:nvSpPr>
        <p:spPr>
          <a:xfrm>
            <a:off x="0" y="0"/>
            <a:ext cx="12192000" cy="1066800"/>
          </a:xfrm>
          <a:prstGeom prst="rect">
            <a:avLst/>
          </a:prstGeom>
          <a:solidFill>
            <a:srgbClr val="163C46"/>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sz="1900"/>
          </a:p>
        </p:txBody>
      </p:sp>
      <p:grpSp>
        <p:nvGrpSpPr>
          <p:cNvPr id="2" name="Group 20"/>
          <p:cNvGrpSpPr/>
          <p:nvPr userDrawn="1"/>
        </p:nvGrpSpPr>
        <p:grpSpPr>
          <a:xfrm>
            <a:off x="10972800" y="6019800"/>
            <a:ext cx="1016000" cy="685800"/>
            <a:chOff x="609600" y="1828800"/>
            <a:chExt cx="5714999" cy="5486400"/>
          </a:xfrm>
          <a:gradFill flip="none" rotWithShape="1">
            <a:gsLst>
              <a:gs pos="0">
                <a:schemeClr val="bg1">
                  <a:lumMod val="50000"/>
                </a:schemeClr>
              </a:gs>
              <a:gs pos="13000">
                <a:schemeClr val="bg1">
                  <a:lumMod val="65000"/>
                </a:schemeClr>
              </a:gs>
              <a:gs pos="21001">
                <a:schemeClr val="bg1">
                  <a:lumMod val="65000"/>
                </a:schemeClr>
              </a:gs>
              <a:gs pos="63000">
                <a:schemeClr val="bg1">
                  <a:lumMod val="85000"/>
                </a:schemeClr>
              </a:gs>
              <a:gs pos="67000">
                <a:schemeClr val="bg1">
                  <a:lumMod val="95000"/>
                </a:schemeClr>
              </a:gs>
              <a:gs pos="69000">
                <a:schemeClr val="bg1">
                  <a:lumMod val="85000"/>
                </a:schemeClr>
              </a:gs>
              <a:gs pos="82001">
                <a:schemeClr val="bg1"/>
              </a:gs>
              <a:gs pos="100000">
                <a:srgbClr val="EAEAEA"/>
              </a:gs>
            </a:gsLst>
            <a:lin ang="9000000" scaled="0"/>
            <a:tileRect/>
          </a:gradFill>
          <a:scene3d>
            <a:camera prst="orthographicFront">
              <a:rot lat="0" lon="0" rev="0"/>
            </a:camera>
            <a:lightRig rig="balanced" dir="t">
              <a:rot lat="0" lon="0" rev="8700000"/>
            </a:lightRig>
          </a:scene3d>
        </p:grpSpPr>
        <p:grpSp>
          <p:nvGrpSpPr>
            <p:cNvPr id="4" name="Group 22"/>
            <p:cNvGrpSpPr/>
            <p:nvPr/>
          </p:nvGrpSpPr>
          <p:grpSpPr>
            <a:xfrm>
              <a:off x="609601" y="1828802"/>
              <a:ext cx="5714998" cy="5486401"/>
              <a:chOff x="609601" y="1828802"/>
              <a:chExt cx="5714998" cy="5486401"/>
            </a:xfrm>
            <a:grpFill/>
          </p:grpSpPr>
          <p:grpSp>
            <p:nvGrpSpPr>
              <p:cNvPr id="5" name="Group 13"/>
              <p:cNvGrpSpPr/>
              <p:nvPr/>
            </p:nvGrpSpPr>
            <p:grpSpPr>
              <a:xfrm>
                <a:off x="609601" y="1828802"/>
                <a:ext cx="5714998" cy="5486401"/>
                <a:chOff x="2605215" y="3254189"/>
                <a:chExt cx="1960602" cy="1810874"/>
              </a:xfrm>
              <a:grpFill/>
            </p:grpSpPr>
            <p:sp>
              <p:nvSpPr>
                <p:cNvPr id="88" name="Rectangle 87"/>
                <p:cNvSpPr/>
                <p:nvPr/>
              </p:nvSpPr>
              <p:spPr>
                <a:xfrm>
                  <a:off x="3037701" y="3647515"/>
                  <a:ext cx="471615" cy="220756"/>
                </a:xfrm>
                <a:prstGeom prst="rect">
                  <a:avLst/>
                </a:prstGeom>
                <a:solidFill>
                  <a:schemeClr val="bg1"/>
                </a:solidFill>
                <a:ln w="31750" cap="sq">
                  <a:solidFill>
                    <a:schemeClr val="accent3"/>
                  </a:solid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p>
              </p:txBody>
            </p:sp>
            <p:sp>
              <p:nvSpPr>
                <p:cNvPr id="89" name="Rectangle 88"/>
                <p:cNvSpPr/>
                <p:nvPr/>
              </p:nvSpPr>
              <p:spPr>
                <a:xfrm>
                  <a:off x="3657600" y="3657600"/>
                  <a:ext cx="461317" cy="210671"/>
                </a:xfrm>
                <a:prstGeom prst="rect">
                  <a:avLst/>
                </a:prstGeom>
                <a:solidFill>
                  <a:schemeClr val="bg1"/>
                </a:solidFill>
                <a:ln w="31750" cap="sq">
                  <a:solidFill>
                    <a:schemeClr val="accent3"/>
                  </a:solid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p>
              </p:txBody>
            </p:sp>
            <p:sp>
              <p:nvSpPr>
                <p:cNvPr id="90" name="Rectangle 89"/>
                <p:cNvSpPr/>
                <p:nvPr/>
              </p:nvSpPr>
              <p:spPr>
                <a:xfrm>
                  <a:off x="3047999" y="4495800"/>
                  <a:ext cx="461317" cy="210671"/>
                </a:xfrm>
                <a:prstGeom prst="rect">
                  <a:avLst/>
                </a:prstGeom>
                <a:solidFill>
                  <a:schemeClr val="bg1"/>
                </a:solidFill>
                <a:ln w="31750" cap="sq">
                  <a:solidFill>
                    <a:schemeClr val="accent3"/>
                  </a:solid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p>
              </p:txBody>
            </p:sp>
            <p:sp>
              <p:nvSpPr>
                <p:cNvPr id="91" name="Rectangle 90"/>
                <p:cNvSpPr/>
                <p:nvPr/>
              </p:nvSpPr>
              <p:spPr>
                <a:xfrm>
                  <a:off x="3657600" y="4495800"/>
                  <a:ext cx="461317" cy="210671"/>
                </a:xfrm>
                <a:prstGeom prst="rect">
                  <a:avLst/>
                </a:prstGeom>
                <a:solidFill>
                  <a:schemeClr val="bg1"/>
                </a:solidFill>
                <a:ln w="31750" cap="sq">
                  <a:solidFill>
                    <a:schemeClr val="accent3"/>
                  </a:solid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p>
              </p:txBody>
            </p:sp>
            <p:sp>
              <p:nvSpPr>
                <p:cNvPr id="92" name="Oval 91"/>
                <p:cNvSpPr/>
                <p:nvPr/>
              </p:nvSpPr>
              <p:spPr>
                <a:xfrm>
                  <a:off x="3124200" y="3254189"/>
                  <a:ext cx="922634" cy="842686"/>
                </a:xfrm>
                <a:prstGeom prst="ellipse">
                  <a:avLst/>
                </a:prstGeom>
                <a:solidFill>
                  <a:schemeClr val="bg1"/>
                </a:solidFill>
                <a:ln w="31750" cap="sq">
                  <a:solidFill>
                    <a:schemeClr val="accent3"/>
                  </a:solid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p>
              </p:txBody>
            </p:sp>
            <p:sp>
              <p:nvSpPr>
                <p:cNvPr id="93" name="Oval 92"/>
                <p:cNvSpPr/>
                <p:nvPr/>
              </p:nvSpPr>
              <p:spPr>
                <a:xfrm>
                  <a:off x="3643183" y="3733800"/>
                  <a:ext cx="922634" cy="842686"/>
                </a:xfrm>
                <a:prstGeom prst="ellipse">
                  <a:avLst/>
                </a:prstGeom>
                <a:solidFill>
                  <a:schemeClr val="bg1"/>
                </a:solidFill>
                <a:ln w="31750" cap="sq">
                  <a:solidFill>
                    <a:schemeClr val="accent3"/>
                  </a:solid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p>
              </p:txBody>
            </p:sp>
            <p:sp>
              <p:nvSpPr>
                <p:cNvPr id="94" name="Oval 7"/>
                <p:cNvSpPr/>
                <p:nvPr/>
              </p:nvSpPr>
              <p:spPr>
                <a:xfrm>
                  <a:off x="2605215" y="3714749"/>
                  <a:ext cx="922634" cy="842686"/>
                </a:xfrm>
                <a:prstGeom prst="ellipse">
                  <a:avLst/>
                </a:prstGeom>
                <a:solidFill>
                  <a:schemeClr val="bg1"/>
                </a:solidFill>
                <a:ln w="31750" cap="sq">
                  <a:solidFill>
                    <a:schemeClr val="accent3"/>
                  </a:solid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p>
              </p:txBody>
            </p:sp>
            <p:sp>
              <p:nvSpPr>
                <p:cNvPr id="95" name="Oval 94"/>
                <p:cNvSpPr/>
                <p:nvPr/>
              </p:nvSpPr>
              <p:spPr>
                <a:xfrm>
                  <a:off x="3124199" y="4222377"/>
                  <a:ext cx="922634" cy="842686"/>
                </a:xfrm>
                <a:prstGeom prst="ellipse">
                  <a:avLst/>
                </a:prstGeom>
                <a:solidFill>
                  <a:schemeClr val="bg1"/>
                </a:solidFill>
                <a:ln w="31750" cap="sq">
                  <a:solidFill>
                    <a:schemeClr val="accent3"/>
                  </a:solid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p>
              </p:txBody>
            </p:sp>
          </p:grpSp>
          <p:sp>
            <p:nvSpPr>
              <p:cNvPr id="49" name="Oval 48"/>
              <p:cNvSpPr/>
              <p:nvPr/>
            </p:nvSpPr>
            <p:spPr>
              <a:xfrm>
                <a:off x="1752600" y="2286000"/>
                <a:ext cx="3429000" cy="4724400"/>
              </a:xfrm>
              <a:prstGeom prst="ellipse">
                <a:avLst/>
              </a:prstGeom>
              <a:solidFill>
                <a:schemeClr val="bg1"/>
              </a:solidFill>
              <a:ln w="31750">
                <a:solidFill>
                  <a:schemeClr val="accent3"/>
                </a:solid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p>
            </p:txBody>
          </p:sp>
        </p:grpSp>
        <p:sp>
          <p:nvSpPr>
            <p:cNvPr id="44" name="Isosceles Triangle 43"/>
            <p:cNvSpPr/>
            <p:nvPr/>
          </p:nvSpPr>
          <p:spPr>
            <a:xfrm rot="18781592">
              <a:off x="1023106" y="2891045"/>
              <a:ext cx="2473403" cy="1010839"/>
            </a:xfrm>
            <a:prstGeom prst="triangle">
              <a:avLst/>
            </a:prstGeom>
            <a:solidFill>
              <a:schemeClr val="bg1"/>
            </a:solidFill>
            <a:ln w="31750">
              <a:solidFill>
                <a:schemeClr val="accent3"/>
              </a:solid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p>
          </p:txBody>
        </p:sp>
        <p:sp>
          <p:nvSpPr>
            <p:cNvPr id="45" name="Isosceles Triangle 44"/>
            <p:cNvSpPr/>
            <p:nvPr/>
          </p:nvSpPr>
          <p:spPr>
            <a:xfrm rot="13575336">
              <a:off x="1201768" y="5261611"/>
              <a:ext cx="2212156" cy="1122973"/>
            </a:xfrm>
            <a:prstGeom prst="triangle">
              <a:avLst/>
            </a:prstGeom>
            <a:solidFill>
              <a:schemeClr val="bg1"/>
            </a:solidFill>
            <a:ln w="31750">
              <a:solidFill>
                <a:schemeClr val="accent3"/>
              </a:solid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p>
          </p:txBody>
        </p:sp>
        <p:sp>
          <p:nvSpPr>
            <p:cNvPr id="46" name="Isosceles Triangle 45"/>
            <p:cNvSpPr/>
            <p:nvPr/>
          </p:nvSpPr>
          <p:spPr>
            <a:xfrm rot="8036086">
              <a:off x="3510760" y="5261716"/>
              <a:ext cx="2217312" cy="1118006"/>
            </a:xfrm>
            <a:prstGeom prst="triangle">
              <a:avLst/>
            </a:prstGeom>
            <a:solidFill>
              <a:schemeClr val="bg1"/>
            </a:solidFill>
            <a:ln w="31750">
              <a:solidFill>
                <a:schemeClr val="accent3"/>
              </a:solid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p>
          </p:txBody>
        </p:sp>
        <p:sp>
          <p:nvSpPr>
            <p:cNvPr id="47" name="Isosceles Triangle 46"/>
            <p:cNvSpPr/>
            <p:nvPr/>
          </p:nvSpPr>
          <p:spPr>
            <a:xfrm rot="2766307">
              <a:off x="3511046" y="2913487"/>
              <a:ext cx="2217312" cy="1118006"/>
            </a:xfrm>
            <a:prstGeom prst="triangle">
              <a:avLst/>
            </a:prstGeom>
            <a:solidFill>
              <a:schemeClr val="bg1"/>
            </a:solidFill>
            <a:ln w="31750">
              <a:solidFill>
                <a:schemeClr val="accent3"/>
              </a:solid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p>
          </p:txBody>
        </p:sp>
      </p:grpSp>
      <p:sp>
        <p:nvSpPr>
          <p:cNvPr id="87" name="Oval 86"/>
          <p:cNvSpPr/>
          <p:nvPr userDrawn="1"/>
        </p:nvSpPr>
        <p:spPr>
          <a:xfrm>
            <a:off x="11074400" y="6172200"/>
            <a:ext cx="812800" cy="355600"/>
          </a:xfrm>
          <a:prstGeom prst="ellipse">
            <a:avLst/>
          </a:prstGeom>
          <a:solidFill>
            <a:schemeClr val="bg1"/>
          </a:solidFill>
          <a:ln w="44450">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fld id="{BB0B69CA-3118-4122-BB0F-2617996063F0}" type="slidenum">
              <a:rPr lang="en-US" sz="1100" smtClean="0">
                <a:solidFill>
                  <a:schemeClr val="tx1"/>
                </a:solidFill>
                <a:latin typeface="Century Gothic" pitchFamily="34" charset="0"/>
              </a:rPr>
              <a:pPr algn="ctr"/>
              <a:t>‹#›</a:t>
            </a:fld>
            <a:endParaRPr lang="en-US" sz="1100">
              <a:solidFill>
                <a:schemeClr val="tx1"/>
              </a:solidFill>
              <a:latin typeface="Century Gothic" pitchFamily="34" charset="0"/>
            </a:endParaRPr>
          </a:p>
        </p:txBody>
      </p:sp>
      <p:sp>
        <p:nvSpPr>
          <p:cNvPr id="27" name="Rectangle 26"/>
          <p:cNvSpPr/>
          <p:nvPr userDrawn="1"/>
        </p:nvSpPr>
        <p:spPr>
          <a:xfrm>
            <a:off x="0" y="990600"/>
            <a:ext cx="12192000" cy="76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sz="190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95400"/>
            <a:ext cx="10972800" cy="4525963"/>
          </a:xfrm>
          <a:prstGeom prst="rect">
            <a:avLst/>
          </a:prstGeom>
        </p:spPr>
        <p:txBody>
          <a:bodyPr lIns="91438" tIns="45719" rIns="91438" bIns="45719"/>
          <a:lstStyle>
            <a:lvl1pPr>
              <a:defRPr>
                <a:latin typeface="Century Gothic" pitchFamily="34" charset="0"/>
              </a:defRPr>
            </a:lvl1pPr>
            <a:lvl2pPr>
              <a:defRPr>
                <a:latin typeface="Century Gothic" pitchFamily="34" charset="0"/>
              </a:defRPr>
            </a:lvl2pPr>
            <a:lvl3pPr>
              <a:defRPr>
                <a:latin typeface="Century Gothic" pitchFamily="34" charset="0"/>
              </a:defRPr>
            </a:lvl3pPr>
            <a:lvl4pPr>
              <a:defRPr>
                <a:latin typeface="Century Gothic" pitchFamily="34" charset="0"/>
              </a:defRPr>
            </a:lvl4pPr>
            <a:lvl5pPr>
              <a:defRPr>
                <a:latin typeface="Century Gothic"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5" name="Straight Connector 84"/>
          <p:cNvCxnSpPr/>
          <p:nvPr userDrawn="1"/>
        </p:nvCxnSpPr>
        <p:spPr>
          <a:xfrm>
            <a:off x="0" y="6324600"/>
            <a:ext cx="12192000" cy="0"/>
          </a:xfrm>
          <a:prstGeom prst="line">
            <a:avLst/>
          </a:prstGeom>
          <a:ln w="44450">
            <a:solidFill>
              <a:srgbClr val="163C46"/>
            </a:solidFill>
          </a:ln>
        </p:spPr>
        <p:style>
          <a:lnRef idx="1">
            <a:schemeClr val="accent1"/>
          </a:lnRef>
          <a:fillRef idx="0">
            <a:schemeClr val="accent1"/>
          </a:fillRef>
          <a:effectRef idx="0">
            <a:schemeClr val="accent1"/>
          </a:effectRef>
          <a:fontRef idx="minor">
            <a:schemeClr val="tx1"/>
          </a:fontRef>
        </p:style>
      </p:cxnSp>
      <p:sp>
        <p:nvSpPr>
          <p:cNvPr id="86" name="Rectangle 85"/>
          <p:cNvSpPr/>
          <p:nvPr userDrawn="1"/>
        </p:nvSpPr>
        <p:spPr>
          <a:xfrm>
            <a:off x="0" y="6400800"/>
            <a:ext cx="12192000" cy="45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sz="1900">
              <a:solidFill>
                <a:schemeClr val="bg1"/>
              </a:solidFill>
            </a:endParaRPr>
          </a:p>
        </p:txBody>
      </p:sp>
      <p:sp>
        <p:nvSpPr>
          <p:cNvPr id="25" name="Rectangle 24"/>
          <p:cNvSpPr/>
          <p:nvPr userDrawn="1"/>
        </p:nvSpPr>
        <p:spPr>
          <a:xfrm>
            <a:off x="0" y="0"/>
            <a:ext cx="12192000" cy="1066800"/>
          </a:xfrm>
          <a:prstGeom prst="rect">
            <a:avLst/>
          </a:prstGeom>
          <a:solidFill>
            <a:srgbClr val="163C46"/>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sz="1900"/>
          </a:p>
        </p:txBody>
      </p:sp>
      <p:grpSp>
        <p:nvGrpSpPr>
          <p:cNvPr id="2" name="Group 20"/>
          <p:cNvGrpSpPr/>
          <p:nvPr userDrawn="1"/>
        </p:nvGrpSpPr>
        <p:grpSpPr>
          <a:xfrm>
            <a:off x="10972800" y="6019800"/>
            <a:ext cx="1016000" cy="685800"/>
            <a:chOff x="609600" y="1828800"/>
            <a:chExt cx="5714999" cy="5486400"/>
          </a:xfrm>
          <a:gradFill flip="none" rotWithShape="1">
            <a:gsLst>
              <a:gs pos="0">
                <a:schemeClr val="bg1">
                  <a:lumMod val="50000"/>
                </a:schemeClr>
              </a:gs>
              <a:gs pos="13000">
                <a:schemeClr val="bg1">
                  <a:lumMod val="65000"/>
                </a:schemeClr>
              </a:gs>
              <a:gs pos="21001">
                <a:schemeClr val="bg1">
                  <a:lumMod val="65000"/>
                </a:schemeClr>
              </a:gs>
              <a:gs pos="63000">
                <a:schemeClr val="bg1">
                  <a:lumMod val="85000"/>
                </a:schemeClr>
              </a:gs>
              <a:gs pos="67000">
                <a:schemeClr val="bg1">
                  <a:lumMod val="95000"/>
                </a:schemeClr>
              </a:gs>
              <a:gs pos="69000">
                <a:schemeClr val="bg1">
                  <a:lumMod val="85000"/>
                </a:schemeClr>
              </a:gs>
              <a:gs pos="82001">
                <a:schemeClr val="bg1"/>
              </a:gs>
              <a:gs pos="100000">
                <a:srgbClr val="EAEAEA"/>
              </a:gs>
            </a:gsLst>
            <a:lin ang="9000000" scaled="0"/>
            <a:tileRect/>
          </a:gradFill>
          <a:scene3d>
            <a:camera prst="orthographicFront">
              <a:rot lat="0" lon="0" rev="0"/>
            </a:camera>
            <a:lightRig rig="balanced" dir="t">
              <a:rot lat="0" lon="0" rev="8700000"/>
            </a:lightRig>
          </a:scene3d>
        </p:grpSpPr>
        <p:grpSp>
          <p:nvGrpSpPr>
            <p:cNvPr id="4" name="Group 22"/>
            <p:cNvGrpSpPr/>
            <p:nvPr/>
          </p:nvGrpSpPr>
          <p:grpSpPr>
            <a:xfrm>
              <a:off x="609601" y="1828802"/>
              <a:ext cx="5714998" cy="5486401"/>
              <a:chOff x="609601" y="1828802"/>
              <a:chExt cx="5714998" cy="5486401"/>
            </a:xfrm>
            <a:grpFill/>
          </p:grpSpPr>
          <p:grpSp>
            <p:nvGrpSpPr>
              <p:cNvPr id="5" name="Group 13"/>
              <p:cNvGrpSpPr/>
              <p:nvPr/>
            </p:nvGrpSpPr>
            <p:grpSpPr>
              <a:xfrm>
                <a:off x="609601" y="1828802"/>
                <a:ext cx="5714998" cy="5486401"/>
                <a:chOff x="2605215" y="3254189"/>
                <a:chExt cx="1960602" cy="1810874"/>
              </a:xfrm>
              <a:grpFill/>
            </p:grpSpPr>
            <p:sp>
              <p:nvSpPr>
                <p:cNvPr id="88" name="Rectangle 87"/>
                <p:cNvSpPr/>
                <p:nvPr/>
              </p:nvSpPr>
              <p:spPr>
                <a:xfrm>
                  <a:off x="3037701" y="3647515"/>
                  <a:ext cx="471615" cy="220756"/>
                </a:xfrm>
                <a:prstGeom prst="rect">
                  <a:avLst/>
                </a:prstGeom>
                <a:solidFill>
                  <a:schemeClr val="bg1"/>
                </a:solidFill>
                <a:ln w="31750" cap="sq">
                  <a:solidFill>
                    <a:schemeClr val="accent3"/>
                  </a:solid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p>
              </p:txBody>
            </p:sp>
            <p:sp>
              <p:nvSpPr>
                <p:cNvPr id="89" name="Rectangle 88"/>
                <p:cNvSpPr/>
                <p:nvPr/>
              </p:nvSpPr>
              <p:spPr>
                <a:xfrm>
                  <a:off x="3657600" y="3657600"/>
                  <a:ext cx="461317" cy="210671"/>
                </a:xfrm>
                <a:prstGeom prst="rect">
                  <a:avLst/>
                </a:prstGeom>
                <a:solidFill>
                  <a:schemeClr val="bg1"/>
                </a:solidFill>
                <a:ln w="31750" cap="sq">
                  <a:solidFill>
                    <a:schemeClr val="accent3"/>
                  </a:solid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p>
              </p:txBody>
            </p:sp>
            <p:sp>
              <p:nvSpPr>
                <p:cNvPr id="90" name="Rectangle 89"/>
                <p:cNvSpPr/>
                <p:nvPr/>
              </p:nvSpPr>
              <p:spPr>
                <a:xfrm>
                  <a:off x="3047999" y="4495800"/>
                  <a:ext cx="461317" cy="210671"/>
                </a:xfrm>
                <a:prstGeom prst="rect">
                  <a:avLst/>
                </a:prstGeom>
                <a:solidFill>
                  <a:schemeClr val="bg1"/>
                </a:solidFill>
                <a:ln w="31750" cap="sq">
                  <a:solidFill>
                    <a:schemeClr val="accent3"/>
                  </a:solid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p>
              </p:txBody>
            </p:sp>
            <p:sp>
              <p:nvSpPr>
                <p:cNvPr id="91" name="Rectangle 90"/>
                <p:cNvSpPr/>
                <p:nvPr/>
              </p:nvSpPr>
              <p:spPr>
                <a:xfrm>
                  <a:off x="3657600" y="4495800"/>
                  <a:ext cx="461317" cy="210671"/>
                </a:xfrm>
                <a:prstGeom prst="rect">
                  <a:avLst/>
                </a:prstGeom>
                <a:solidFill>
                  <a:schemeClr val="bg1"/>
                </a:solidFill>
                <a:ln w="31750" cap="sq">
                  <a:solidFill>
                    <a:schemeClr val="accent3"/>
                  </a:solid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p>
              </p:txBody>
            </p:sp>
            <p:sp>
              <p:nvSpPr>
                <p:cNvPr id="92" name="Oval 91"/>
                <p:cNvSpPr/>
                <p:nvPr/>
              </p:nvSpPr>
              <p:spPr>
                <a:xfrm>
                  <a:off x="3124200" y="3254189"/>
                  <a:ext cx="922634" cy="842686"/>
                </a:xfrm>
                <a:prstGeom prst="ellipse">
                  <a:avLst/>
                </a:prstGeom>
                <a:solidFill>
                  <a:schemeClr val="bg1"/>
                </a:solidFill>
                <a:ln w="31750" cap="sq">
                  <a:solidFill>
                    <a:schemeClr val="accent3"/>
                  </a:solid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p>
              </p:txBody>
            </p:sp>
            <p:sp>
              <p:nvSpPr>
                <p:cNvPr id="93" name="Oval 92"/>
                <p:cNvSpPr/>
                <p:nvPr/>
              </p:nvSpPr>
              <p:spPr>
                <a:xfrm>
                  <a:off x="3643183" y="3733800"/>
                  <a:ext cx="922634" cy="842686"/>
                </a:xfrm>
                <a:prstGeom prst="ellipse">
                  <a:avLst/>
                </a:prstGeom>
                <a:solidFill>
                  <a:schemeClr val="bg1"/>
                </a:solidFill>
                <a:ln w="31750" cap="sq">
                  <a:solidFill>
                    <a:schemeClr val="accent3"/>
                  </a:solid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p>
              </p:txBody>
            </p:sp>
            <p:sp>
              <p:nvSpPr>
                <p:cNvPr id="94" name="Oval 7"/>
                <p:cNvSpPr/>
                <p:nvPr/>
              </p:nvSpPr>
              <p:spPr>
                <a:xfrm>
                  <a:off x="2605215" y="3714749"/>
                  <a:ext cx="922634" cy="842686"/>
                </a:xfrm>
                <a:prstGeom prst="ellipse">
                  <a:avLst/>
                </a:prstGeom>
                <a:solidFill>
                  <a:schemeClr val="bg1"/>
                </a:solidFill>
                <a:ln w="31750" cap="sq">
                  <a:solidFill>
                    <a:schemeClr val="accent3"/>
                  </a:solid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p>
              </p:txBody>
            </p:sp>
            <p:sp>
              <p:nvSpPr>
                <p:cNvPr id="95" name="Oval 94"/>
                <p:cNvSpPr/>
                <p:nvPr/>
              </p:nvSpPr>
              <p:spPr>
                <a:xfrm>
                  <a:off x="3124199" y="4222377"/>
                  <a:ext cx="922634" cy="842686"/>
                </a:xfrm>
                <a:prstGeom prst="ellipse">
                  <a:avLst/>
                </a:prstGeom>
                <a:solidFill>
                  <a:schemeClr val="bg1"/>
                </a:solidFill>
                <a:ln w="31750" cap="sq">
                  <a:solidFill>
                    <a:schemeClr val="accent3"/>
                  </a:solid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p>
              </p:txBody>
            </p:sp>
          </p:grpSp>
          <p:sp>
            <p:nvSpPr>
              <p:cNvPr id="49" name="Oval 48"/>
              <p:cNvSpPr/>
              <p:nvPr/>
            </p:nvSpPr>
            <p:spPr>
              <a:xfrm>
                <a:off x="1752600" y="2286000"/>
                <a:ext cx="3429000" cy="4724400"/>
              </a:xfrm>
              <a:prstGeom prst="ellipse">
                <a:avLst/>
              </a:prstGeom>
              <a:solidFill>
                <a:schemeClr val="bg1"/>
              </a:solidFill>
              <a:ln w="31750">
                <a:solidFill>
                  <a:schemeClr val="accent3"/>
                </a:solid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p>
            </p:txBody>
          </p:sp>
        </p:grpSp>
        <p:sp>
          <p:nvSpPr>
            <p:cNvPr id="44" name="Isosceles Triangle 43"/>
            <p:cNvSpPr/>
            <p:nvPr/>
          </p:nvSpPr>
          <p:spPr>
            <a:xfrm rot="18781592">
              <a:off x="1023106" y="2891045"/>
              <a:ext cx="2473403" cy="1010839"/>
            </a:xfrm>
            <a:prstGeom prst="triangle">
              <a:avLst/>
            </a:prstGeom>
            <a:solidFill>
              <a:schemeClr val="bg1"/>
            </a:solidFill>
            <a:ln w="31750">
              <a:solidFill>
                <a:schemeClr val="accent3"/>
              </a:solid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p>
          </p:txBody>
        </p:sp>
        <p:sp>
          <p:nvSpPr>
            <p:cNvPr id="45" name="Isosceles Triangle 44"/>
            <p:cNvSpPr/>
            <p:nvPr/>
          </p:nvSpPr>
          <p:spPr>
            <a:xfrm rot="13575336">
              <a:off x="1201768" y="5261611"/>
              <a:ext cx="2212156" cy="1122973"/>
            </a:xfrm>
            <a:prstGeom prst="triangle">
              <a:avLst/>
            </a:prstGeom>
            <a:solidFill>
              <a:schemeClr val="bg1"/>
            </a:solidFill>
            <a:ln w="31750">
              <a:solidFill>
                <a:schemeClr val="accent3"/>
              </a:solid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p>
          </p:txBody>
        </p:sp>
        <p:sp>
          <p:nvSpPr>
            <p:cNvPr id="46" name="Isosceles Triangle 45"/>
            <p:cNvSpPr/>
            <p:nvPr/>
          </p:nvSpPr>
          <p:spPr>
            <a:xfrm rot="8036086">
              <a:off x="3510760" y="5261716"/>
              <a:ext cx="2217312" cy="1118006"/>
            </a:xfrm>
            <a:prstGeom prst="triangle">
              <a:avLst/>
            </a:prstGeom>
            <a:solidFill>
              <a:schemeClr val="bg1"/>
            </a:solidFill>
            <a:ln w="31750">
              <a:solidFill>
                <a:schemeClr val="accent3"/>
              </a:solid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p>
          </p:txBody>
        </p:sp>
        <p:sp>
          <p:nvSpPr>
            <p:cNvPr id="47" name="Isosceles Triangle 46"/>
            <p:cNvSpPr/>
            <p:nvPr/>
          </p:nvSpPr>
          <p:spPr>
            <a:xfrm rot="2766307">
              <a:off x="3511046" y="2913487"/>
              <a:ext cx="2217312" cy="1118006"/>
            </a:xfrm>
            <a:prstGeom prst="triangle">
              <a:avLst/>
            </a:prstGeom>
            <a:solidFill>
              <a:schemeClr val="bg1"/>
            </a:solidFill>
            <a:ln w="31750">
              <a:solidFill>
                <a:schemeClr val="accent3"/>
              </a:solid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p>
          </p:txBody>
        </p:sp>
      </p:grpSp>
      <p:sp>
        <p:nvSpPr>
          <p:cNvPr id="87" name="Oval 86"/>
          <p:cNvSpPr/>
          <p:nvPr userDrawn="1"/>
        </p:nvSpPr>
        <p:spPr>
          <a:xfrm>
            <a:off x="11074400" y="6172200"/>
            <a:ext cx="812800" cy="355600"/>
          </a:xfrm>
          <a:prstGeom prst="ellipse">
            <a:avLst/>
          </a:prstGeom>
          <a:solidFill>
            <a:schemeClr val="bg1"/>
          </a:solidFill>
          <a:ln w="44450">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fld id="{BB0B69CA-3118-4122-BB0F-2617996063F0}" type="slidenum">
              <a:rPr lang="en-US" sz="1100" smtClean="0">
                <a:solidFill>
                  <a:schemeClr val="tx1"/>
                </a:solidFill>
                <a:latin typeface="Century Gothic" pitchFamily="34" charset="0"/>
              </a:rPr>
              <a:pPr algn="ctr"/>
              <a:t>‹#›</a:t>
            </a:fld>
            <a:endParaRPr lang="en-US" sz="1100">
              <a:solidFill>
                <a:schemeClr val="tx1"/>
              </a:solidFill>
              <a:latin typeface="Century Gothic" pitchFamily="34" charset="0"/>
            </a:endParaRPr>
          </a:p>
        </p:txBody>
      </p:sp>
      <p:sp>
        <p:nvSpPr>
          <p:cNvPr id="27" name="Rectangle 26"/>
          <p:cNvSpPr/>
          <p:nvPr userDrawn="1"/>
        </p:nvSpPr>
        <p:spPr>
          <a:xfrm>
            <a:off x="0" y="990600"/>
            <a:ext cx="12192000" cy="76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sz="190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95400"/>
            <a:ext cx="10972800" cy="4525963"/>
          </a:xfrm>
          <a:prstGeom prst="rect">
            <a:avLst/>
          </a:prstGeom>
        </p:spPr>
        <p:txBody>
          <a:bodyPr lIns="91438" tIns="45719" rIns="91438" bIns="45719"/>
          <a:lstStyle>
            <a:lvl1pPr>
              <a:defRPr>
                <a:latin typeface="Century Gothic" pitchFamily="34" charset="0"/>
              </a:defRPr>
            </a:lvl1pPr>
            <a:lvl2pPr>
              <a:defRPr>
                <a:latin typeface="Century Gothic" pitchFamily="34" charset="0"/>
              </a:defRPr>
            </a:lvl2pPr>
            <a:lvl3pPr>
              <a:defRPr>
                <a:latin typeface="Century Gothic" pitchFamily="34" charset="0"/>
              </a:defRPr>
            </a:lvl3pPr>
            <a:lvl4pPr>
              <a:defRPr>
                <a:latin typeface="Century Gothic" pitchFamily="34" charset="0"/>
              </a:defRPr>
            </a:lvl4pPr>
            <a:lvl5pPr>
              <a:defRPr>
                <a:latin typeface="Century Gothic"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5" name="Straight Connector 84"/>
          <p:cNvCxnSpPr/>
          <p:nvPr userDrawn="1"/>
        </p:nvCxnSpPr>
        <p:spPr>
          <a:xfrm>
            <a:off x="0" y="6324600"/>
            <a:ext cx="12192000" cy="0"/>
          </a:xfrm>
          <a:prstGeom prst="line">
            <a:avLst/>
          </a:prstGeom>
          <a:ln w="44450">
            <a:solidFill>
              <a:srgbClr val="163C46"/>
            </a:solidFill>
          </a:ln>
        </p:spPr>
        <p:style>
          <a:lnRef idx="1">
            <a:schemeClr val="accent1"/>
          </a:lnRef>
          <a:fillRef idx="0">
            <a:schemeClr val="accent1"/>
          </a:fillRef>
          <a:effectRef idx="0">
            <a:schemeClr val="accent1"/>
          </a:effectRef>
          <a:fontRef idx="minor">
            <a:schemeClr val="tx1"/>
          </a:fontRef>
        </p:style>
      </p:cxnSp>
      <p:sp>
        <p:nvSpPr>
          <p:cNvPr id="86" name="Rectangle 85"/>
          <p:cNvSpPr/>
          <p:nvPr userDrawn="1"/>
        </p:nvSpPr>
        <p:spPr>
          <a:xfrm>
            <a:off x="0" y="6400800"/>
            <a:ext cx="12192000" cy="45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sz="1900">
              <a:solidFill>
                <a:schemeClr val="bg1"/>
              </a:solidFill>
            </a:endParaRPr>
          </a:p>
        </p:txBody>
      </p:sp>
      <p:sp>
        <p:nvSpPr>
          <p:cNvPr id="25" name="Rectangle 24"/>
          <p:cNvSpPr/>
          <p:nvPr userDrawn="1"/>
        </p:nvSpPr>
        <p:spPr>
          <a:xfrm>
            <a:off x="0" y="0"/>
            <a:ext cx="12192000" cy="1066800"/>
          </a:xfrm>
          <a:prstGeom prst="rect">
            <a:avLst/>
          </a:prstGeom>
          <a:solidFill>
            <a:srgbClr val="163C46"/>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sz="1900"/>
          </a:p>
        </p:txBody>
      </p:sp>
      <p:grpSp>
        <p:nvGrpSpPr>
          <p:cNvPr id="2" name="Group 20"/>
          <p:cNvGrpSpPr/>
          <p:nvPr userDrawn="1"/>
        </p:nvGrpSpPr>
        <p:grpSpPr>
          <a:xfrm>
            <a:off x="10972800" y="6019800"/>
            <a:ext cx="1016000" cy="685800"/>
            <a:chOff x="609600" y="1828800"/>
            <a:chExt cx="5714999" cy="5486400"/>
          </a:xfrm>
          <a:gradFill flip="none" rotWithShape="1">
            <a:gsLst>
              <a:gs pos="0">
                <a:schemeClr val="bg1">
                  <a:lumMod val="50000"/>
                </a:schemeClr>
              </a:gs>
              <a:gs pos="13000">
                <a:schemeClr val="bg1">
                  <a:lumMod val="65000"/>
                </a:schemeClr>
              </a:gs>
              <a:gs pos="21001">
                <a:schemeClr val="bg1">
                  <a:lumMod val="65000"/>
                </a:schemeClr>
              </a:gs>
              <a:gs pos="63000">
                <a:schemeClr val="bg1">
                  <a:lumMod val="85000"/>
                </a:schemeClr>
              </a:gs>
              <a:gs pos="67000">
                <a:schemeClr val="bg1">
                  <a:lumMod val="95000"/>
                </a:schemeClr>
              </a:gs>
              <a:gs pos="69000">
                <a:schemeClr val="bg1">
                  <a:lumMod val="85000"/>
                </a:schemeClr>
              </a:gs>
              <a:gs pos="82001">
                <a:schemeClr val="bg1"/>
              </a:gs>
              <a:gs pos="100000">
                <a:srgbClr val="EAEAEA"/>
              </a:gs>
            </a:gsLst>
            <a:lin ang="9000000" scaled="0"/>
            <a:tileRect/>
          </a:gradFill>
          <a:scene3d>
            <a:camera prst="orthographicFront">
              <a:rot lat="0" lon="0" rev="0"/>
            </a:camera>
            <a:lightRig rig="balanced" dir="t">
              <a:rot lat="0" lon="0" rev="8700000"/>
            </a:lightRig>
          </a:scene3d>
        </p:grpSpPr>
        <p:grpSp>
          <p:nvGrpSpPr>
            <p:cNvPr id="4" name="Group 22"/>
            <p:cNvGrpSpPr/>
            <p:nvPr/>
          </p:nvGrpSpPr>
          <p:grpSpPr>
            <a:xfrm>
              <a:off x="609601" y="1828802"/>
              <a:ext cx="5714998" cy="5486401"/>
              <a:chOff x="609601" y="1828802"/>
              <a:chExt cx="5714998" cy="5486401"/>
            </a:xfrm>
            <a:grpFill/>
          </p:grpSpPr>
          <p:grpSp>
            <p:nvGrpSpPr>
              <p:cNvPr id="5" name="Group 13"/>
              <p:cNvGrpSpPr/>
              <p:nvPr/>
            </p:nvGrpSpPr>
            <p:grpSpPr>
              <a:xfrm>
                <a:off x="609601" y="1828802"/>
                <a:ext cx="5714998" cy="5486401"/>
                <a:chOff x="2605215" y="3254189"/>
                <a:chExt cx="1960602" cy="1810874"/>
              </a:xfrm>
              <a:grpFill/>
            </p:grpSpPr>
            <p:sp>
              <p:nvSpPr>
                <p:cNvPr id="88" name="Rectangle 87"/>
                <p:cNvSpPr/>
                <p:nvPr/>
              </p:nvSpPr>
              <p:spPr>
                <a:xfrm>
                  <a:off x="3037701" y="3647515"/>
                  <a:ext cx="471615" cy="220756"/>
                </a:xfrm>
                <a:prstGeom prst="rect">
                  <a:avLst/>
                </a:prstGeom>
                <a:solidFill>
                  <a:schemeClr val="bg1"/>
                </a:solidFill>
                <a:ln w="31750" cap="sq">
                  <a:solidFill>
                    <a:schemeClr val="accent3"/>
                  </a:solid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p>
              </p:txBody>
            </p:sp>
            <p:sp>
              <p:nvSpPr>
                <p:cNvPr id="89" name="Rectangle 88"/>
                <p:cNvSpPr/>
                <p:nvPr/>
              </p:nvSpPr>
              <p:spPr>
                <a:xfrm>
                  <a:off x="3657600" y="3657600"/>
                  <a:ext cx="461317" cy="210671"/>
                </a:xfrm>
                <a:prstGeom prst="rect">
                  <a:avLst/>
                </a:prstGeom>
                <a:solidFill>
                  <a:schemeClr val="bg1"/>
                </a:solidFill>
                <a:ln w="31750" cap="sq">
                  <a:solidFill>
                    <a:schemeClr val="accent3"/>
                  </a:solid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p>
              </p:txBody>
            </p:sp>
            <p:sp>
              <p:nvSpPr>
                <p:cNvPr id="90" name="Rectangle 89"/>
                <p:cNvSpPr/>
                <p:nvPr/>
              </p:nvSpPr>
              <p:spPr>
                <a:xfrm>
                  <a:off x="3047999" y="4495800"/>
                  <a:ext cx="461317" cy="210671"/>
                </a:xfrm>
                <a:prstGeom prst="rect">
                  <a:avLst/>
                </a:prstGeom>
                <a:solidFill>
                  <a:schemeClr val="bg1"/>
                </a:solidFill>
                <a:ln w="31750" cap="sq">
                  <a:solidFill>
                    <a:schemeClr val="accent3"/>
                  </a:solid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p>
              </p:txBody>
            </p:sp>
            <p:sp>
              <p:nvSpPr>
                <p:cNvPr id="91" name="Rectangle 90"/>
                <p:cNvSpPr/>
                <p:nvPr/>
              </p:nvSpPr>
              <p:spPr>
                <a:xfrm>
                  <a:off x="3657600" y="4495800"/>
                  <a:ext cx="461317" cy="210671"/>
                </a:xfrm>
                <a:prstGeom prst="rect">
                  <a:avLst/>
                </a:prstGeom>
                <a:solidFill>
                  <a:schemeClr val="bg1"/>
                </a:solidFill>
                <a:ln w="31750" cap="sq">
                  <a:solidFill>
                    <a:schemeClr val="accent3"/>
                  </a:solid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p>
              </p:txBody>
            </p:sp>
            <p:sp>
              <p:nvSpPr>
                <p:cNvPr id="92" name="Oval 91"/>
                <p:cNvSpPr/>
                <p:nvPr/>
              </p:nvSpPr>
              <p:spPr>
                <a:xfrm>
                  <a:off x="3124200" y="3254189"/>
                  <a:ext cx="922634" cy="842686"/>
                </a:xfrm>
                <a:prstGeom prst="ellipse">
                  <a:avLst/>
                </a:prstGeom>
                <a:solidFill>
                  <a:schemeClr val="bg1"/>
                </a:solidFill>
                <a:ln w="31750" cap="sq">
                  <a:solidFill>
                    <a:schemeClr val="accent3"/>
                  </a:solid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p>
              </p:txBody>
            </p:sp>
            <p:sp>
              <p:nvSpPr>
                <p:cNvPr id="93" name="Oval 92"/>
                <p:cNvSpPr/>
                <p:nvPr/>
              </p:nvSpPr>
              <p:spPr>
                <a:xfrm>
                  <a:off x="3643183" y="3733800"/>
                  <a:ext cx="922634" cy="842686"/>
                </a:xfrm>
                <a:prstGeom prst="ellipse">
                  <a:avLst/>
                </a:prstGeom>
                <a:solidFill>
                  <a:schemeClr val="bg1"/>
                </a:solidFill>
                <a:ln w="31750" cap="sq">
                  <a:solidFill>
                    <a:schemeClr val="accent3"/>
                  </a:solid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p>
              </p:txBody>
            </p:sp>
            <p:sp>
              <p:nvSpPr>
                <p:cNvPr id="94" name="Oval 7"/>
                <p:cNvSpPr/>
                <p:nvPr/>
              </p:nvSpPr>
              <p:spPr>
                <a:xfrm>
                  <a:off x="2605215" y="3714749"/>
                  <a:ext cx="922634" cy="842686"/>
                </a:xfrm>
                <a:prstGeom prst="ellipse">
                  <a:avLst/>
                </a:prstGeom>
                <a:solidFill>
                  <a:schemeClr val="bg1"/>
                </a:solidFill>
                <a:ln w="31750" cap="sq">
                  <a:solidFill>
                    <a:schemeClr val="accent3"/>
                  </a:solid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p>
              </p:txBody>
            </p:sp>
            <p:sp>
              <p:nvSpPr>
                <p:cNvPr id="95" name="Oval 94"/>
                <p:cNvSpPr/>
                <p:nvPr/>
              </p:nvSpPr>
              <p:spPr>
                <a:xfrm>
                  <a:off x="3124199" y="4222377"/>
                  <a:ext cx="922634" cy="842686"/>
                </a:xfrm>
                <a:prstGeom prst="ellipse">
                  <a:avLst/>
                </a:prstGeom>
                <a:solidFill>
                  <a:schemeClr val="bg1"/>
                </a:solidFill>
                <a:ln w="31750" cap="sq">
                  <a:solidFill>
                    <a:schemeClr val="accent3"/>
                  </a:solid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p>
              </p:txBody>
            </p:sp>
          </p:grpSp>
          <p:sp>
            <p:nvSpPr>
              <p:cNvPr id="49" name="Oval 48"/>
              <p:cNvSpPr/>
              <p:nvPr/>
            </p:nvSpPr>
            <p:spPr>
              <a:xfrm>
                <a:off x="1752600" y="2286000"/>
                <a:ext cx="3429000" cy="4724400"/>
              </a:xfrm>
              <a:prstGeom prst="ellipse">
                <a:avLst/>
              </a:prstGeom>
              <a:solidFill>
                <a:schemeClr val="bg1"/>
              </a:solidFill>
              <a:ln w="31750">
                <a:solidFill>
                  <a:schemeClr val="accent3"/>
                </a:solid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p>
            </p:txBody>
          </p:sp>
        </p:grpSp>
        <p:sp>
          <p:nvSpPr>
            <p:cNvPr id="44" name="Isosceles Triangle 43"/>
            <p:cNvSpPr/>
            <p:nvPr/>
          </p:nvSpPr>
          <p:spPr>
            <a:xfrm rot="18781592">
              <a:off x="1023106" y="2891045"/>
              <a:ext cx="2473403" cy="1010839"/>
            </a:xfrm>
            <a:prstGeom prst="triangle">
              <a:avLst/>
            </a:prstGeom>
            <a:solidFill>
              <a:schemeClr val="bg1"/>
            </a:solidFill>
            <a:ln w="31750">
              <a:solidFill>
                <a:schemeClr val="accent3"/>
              </a:solid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p>
          </p:txBody>
        </p:sp>
        <p:sp>
          <p:nvSpPr>
            <p:cNvPr id="45" name="Isosceles Triangle 44"/>
            <p:cNvSpPr/>
            <p:nvPr/>
          </p:nvSpPr>
          <p:spPr>
            <a:xfrm rot="13575336">
              <a:off x="1201768" y="5261611"/>
              <a:ext cx="2212156" cy="1122973"/>
            </a:xfrm>
            <a:prstGeom prst="triangle">
              <a:avLst/>
            </a:prstGeom>
            <a:solidFill>
              <a:schemeClr val="bg1"/>
            </a:solidFill>
            <a:ln w="31750">
              <a:solidFill>
                <a:schemeClr val="accent3"/>
              </a:solid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p>
          </p:txBody>
        </p:sp>
        <p:sp>
          <p:nvSpPr>
            <p:cNvPr id="46" name="Isosceles Triangle 45"/>
            <p:cNvSpPr/>
            <p:nvPr/>
          </p:nvSpPr>
          <p:spPr>
            <a:xfrm rot="8036086">
              <a:off x="3510760" y="5261716"/>
              <a:ext cx="2217312" cy="1118006"/>
            </a:xfrm>
            <a:prstGeom prst="triangle">
              <a:avLst/>
            </a:prstGeom>
            <a:solidFill>
              <a:schemeClr val="bg1"/>
            </a:solidFill>
            <a:ln w="31750">
              <a:solidFill>
                <a:schemeClr val="accent3"/>
              </a:solid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p>
          </p:txBody>
        </p:sp>
        <p:sp>
          <p:nvSpPr>
            <p:cNvPr id="47" name="Isosceles Triangle 46"/>
            <p:cNvSpPr/>
            <p:nvPr/>
          </p:nvSpPr>
          <p:spPr>
            <a:xfrm rot="2766307">
              <a:off x="3511046" y="2913487"/>
              <a:ext cx="2217312" cy="1118006"/>
            </a:xfrm>
            <a:prstGeom prst="triangle">
              <a:avLst/>
            </a:prstGeom>
            <a:solidFill>
              <a:schemeClr val="bg1"/>
            </a:solidFill>
            <a:ln w="31750">
              <a:solidFill>
                <a:schemeClr val="accent3"/>
              </a:solid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p>
          </p:txBody>
        </p:sp>
      </p:grpSp>
      <p:sp>
        <p:nvSpPr>
          <p:cNvPr id="87" name="Oval 86"/>
          <p:cNvSpPr/>
          <p:nvPr userDrawn="1"/>
        </p:nvSpPr>
        <p:spPr>
          <a:xfrm>
            <a:off x="11074400" y="6172200"/>
            <a:ext cx="812800" cy="355600"/>
          </a:xfrm>
          <a:prstGeom prst="ellipse">
            <a:avLst/>
          </a:prstGeom>
          <a:solidFill>
            <a:schemeClr val="bg1"/>
          </a:solidFill>
          <a:ln w="44450">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fld id="{BB0B69CA-3118-4122-BB0F-2617996063F0}" type="slidenum">
              <a:rPr lang="en-US" sz="1100" smtClean="0">
                <a:solidFill>
                  <a:schemeClr val="tx1"/>
                </a:solidFill>
                <a:latin typeface="Century Gothic" pitchFamily="34" charset="0"/>
              </a:rPr>
              <a:pPr algn="ctr"/>
              <a:t>‹#›</a:t>
            </a:fld>
            <a:endParaRPr lang="en-US" sz="1100">
              <a:solidFill>
                <a:schemeClr val="tx1"/>
              </a:solidFill>
              <a:latin typeface="Century Gothic" pitchFamily="34" charset="0"/>
            </a:endParaRPr>
          </a:p>
        </p:txBody>
      </p:sp>
      <p:sp>
        <p:nvSpPr>
          <p:cNvPr id="27" name="Rectangle 26"/>
          <p:cNvSpPr/>
          <p:nvPr userDrawn="1"/>
        </p:nvSpPr>
        <p:spPr>
          <a:xfrm>
            <a:off x="0" y="990600"/>
            <a:ext cx="12192000" cy="76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sz="190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95400"/>
            <a:ext cx="10972800" cy="4525963"/>
          </a:xfrm>
          <a:prstGeom prst="rect">
            <a:avLst/>
          </a:prstGeom>
        </p:spPr>
        <p:txBody>
          <a:bodyPr lIns="91438" tIns="45719" rIns="91438" bIns="45719"/>
          <a:lstStyle>
            <a:lvl1pPr>
              <a:defRPr>
                <a:latin typeface="Century Gothic" pitchFamily="34" charset="0"/>
              </a:defRPr>
            </a:lvl1pPr>
            <a:lvl2pPr>
              <a:defRPr>
                <a:latin typeface="Century Gothic" pitchFamily="34" charset="0"/>
              </a:defRPr>
            </a:lvl2pPr>
            <a:lvl3pPr>
              <a:defRPr>
                <a:latin typeface="Century Gothic" pitchFamily="34" charset="0"/>
              </a:defRPr>
            </a:lvl3pPr>
            <a:lvl4pPr>
              <a:defRPr>
                <a:latin typeface="Century Gothic" pitchFamily="34" charset="0"/>
              </a:defRPr>
            </a:lvl4pPr>
            <a:lvl5pPr>
              <a:defRPr>
                <a:latin typeface="Century Gothic"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5" name="Straight Connector 84"/>
          <p:cNvCxnSpPr/>
          <p:nvPr userDrawn="1"/>
        </p:nvCxnSpPr>
        <p:spPr>
          <a:xfrm>
            <a:off x="0" y="6324600"/>
            <a:ext cx="12192000" cy="0"/>
          </a:xfrm>
          <a:prstGeom prst="line">
            <a:avLst/>
          </a:prstGeom>
          <a:ln w="44450">
            <a:solidFill>
              <a:srgbClr val="163C46"/>
            </a:solidFill>
          </a:ln>
        </p:spPr>
        <p:style>
          <a:lnRef idx="1">
            <a:schemeClr val="accent1"/>
          </a:lnRef>
          <a:fillRef idx="0">
            <a:schemeClr val="accent1"/>
          </a:fillRef>
          <a:effectRef idx="0">
            <a:schemeClr val="accent1"/>
          </a:effectRef>
          <a:fontRef idx="minor">
            <a:schemeClr val="tx1"/>
          </a:fontRef>
        </p:style>
      </p:cxnSp>
      <p:sp>
        <p:nvSpPr>
          <p:cNvPr id="86" name="Rectangle 85"/>
          <p:cNvSpPr/>
          <p:nvPr userDrawn="1"/>
        </p:nvSpPr>
        <p:spPr>
          <a:xfrm>
            <a:off x="0" y="6400800"/>
            <a:ext cx="12192000" cy="45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sz="1900">
              <a:solidFill>
                <a:schemeClr val="bg1"/>
              </a:solidFill>
            </a:endParaRPr>
          </a:p>
        </p:txBody>
      </p:sp>
      <p:sp>
        <p:nvSpPr>
          <p:cNvPr id="25" name="Rectangle 24"/>
          <p:cNvSpPr/>
          <p:nvPr userDrawn="1"/>
        </p:nvSpPr>
        <p:spPr>
          <a:xfrm>
            <a:off x="0" y="0"/>
            <a:ext cx="12192000" cy="1066800"/>
          </a:xfrm>
          <a:prstGeom prst="rect">
            <a:avLst/>
          </a:prstGeom>
          <a:solidFill>
            <a:srgbClr val="163C46"/>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sz="1900"/>
          </a:p>
        </p:txBody>
      </p:sp>
      <p:grpSp>
        <p:nvGrpSpPr>
          <p:cNvPr id="2" name="Group 20"/>
          <p:cNvGrpSpPr/>
          <p:nvPr userDrawn="1"/>
        </p:nvGrpSpPr>
        <p:grpSpPr>
          <a:xfrm>
            <a:off x="10972800" y="6019800"/>
            <a:ext cx="1016000" cy="685800"/>
            <a:chOff x="609600" y="1828800"/>
            <a:chExt cx="5714999" cy="5486400"/>
          </a:xfrm>
          <a:gradFill flip="none" rotWithShape="1">
            <a:gsLst>
              <a:gs pos="0">
                <a:schemeClr val="bg1">
                  <a:lumMod val="50000"/>
                </a:schemeClr>
              </a:gs>
              <a:gs pos="13000">
                <a:schemeClr val="bg1">
                  <a:lumMod val="65000"/>
                </a:schemeClr>
              </a:gs>
              <a:gs pos="21001">
                <a:schemeClr val="bg1">
                  <a:lumMod val="65000"/>
                </a:schemeClr>
              </a:gs>
              <a:gs pos="63000">
                <a:schemeClr val="bg1">
                  <a:lumMod val="85000"/>
                </a:schemeClr>
              </a:gs>
              <a:gs pos="67000">
                <a:schemeClr val="bg1">
                  <a:lumMod val="95000"/>
                </a:schemeClr>
              </a:gs>
              <a:gs pos="69000">
                <a:schemeClr val="bg1">
                  <a:lumMod val="85000"/>
                </a:schemeClr>
              </a:gs>
              <a:gs pos="82001">
                <a:schemeClr val="bg1"/>
              </a:gs>
              <a:gs pos="100000">
                <a:srgbClr val="EAEAEA"/>
              </a:gs>
            </a:gsLst>
            <a:lin ang="9000000" scaled="0"/>
            <a:tileRect/>
          </a:gradFill>
          <a:scene3d>
            <a:camera prst="orthographicFront">
              <a:rot lat="0" lon="0" rev="0"/>
            </a:camera>
            <a:lightRig rig="balanced" dir="t">
              <a:rot lat="0" lon="0" rev="8700000"/>
            </a:lightRig>
          </a:scene3d>
        </p:grpSpPr>
        <p:grpSp>
          <p:nvGrpSpPr>
            <p:cNvPr id="4" name="Group 22"/>
            <p:cNvGrpSpPr/>
            <p:nvPr/>
          </p:nvGrpSpPr>
          <p:grpSpPr>
            <a:xfrm>
              <a:off x="609601" y="1828802"/>
              <a:ext cx="5714998" cy="5486401"/>
              <a:chOff x="609601" y="1828802"/>
              <a:chExt cx="5714998" cy="5486401"/>
            </a:xfrm>
            <a:grpFill/>
          </p:grpSpPr>
          <p:grpSp>
            <p:nvGrpSpPr>
              <p:cNvPr id="5" name="Group 13"/>
              <p:cNvGrpSpPr/>
              <p:nvPr/>
            </p:nvGrpSpPr>
            <p:grpSpPr>
              <a:xfrm>
                <a:off x="609601" y="1828802"/>
                <a:ext cx="5714998" cy="5486401"/>
                <a:chOff x="2605215" y="3254189"/>
                <a:chExt cx="1960602" cy="1810874"/>
              </a:xfrm>
              <a:grpFill/>
            </p:grpSpPr>
            <p:sp>
              <p:nvSpPr>
                <p:cNvPr id="88" name="Rectangle 87"/>
                <p:cNvSpPr/>
                <p:nvPr/>
              </p:nvSpPr>
              <p:spPr>
                <a:xfrm>
                  <a:off x="3037701" y="3647515"/>
                  <a:ext cx="471615" cy="220756"/>
                </a:xfrm>
                <a:prstGeom prst="rect">
                  <a:avLst/>
                </a:prstGeom>
                <a:solidFill>
                  <a:schemeClr val="bg1"/>
                </a:solidFill>
                <a:ln w="31750" cap="sq">
                  <a:solidFill>
                    <a:schemeClr val="accent3"/>
                  </a:solid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p>
              </p:txBody>
            </p:sp>
            <p:sp>
              <p:nvSpPr>
                <p:cNvPr id="89" name="Rectangle 88"/>
                <p:cNvSpPr/>
                <p:nvPr/>
              </p:nvSpPr>
              <p:spPr>
                <a:xfrm>
                  <a:off x="3657600" y="3657600"/>
                  <a:ext cx="461317" cy="210671"/>
                </a:xfrm>
                <a:prstGeom prst="rect">
                  <a:avLst/>
                </a:prstGeom>
                <a:solidFill>
                  <a:schemeClr val="bg1"/>
                </a:solidFill>
                <a:ln w="31750" cap="sq">
                  <a:solidFill>
                    <a:schemeClr val="accent3"/>
                  </a:solid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p>
              </p:txBody>
            </p:sp>
            <p:sp>
              <p:nvSpPr>
                <p:cNvPr id="90" name="Rectangle 89"/>
                <p:cNvSpPr/>
                <p:nvPr/>
              </p:nvSpPr>
              <p:spPr>
                <a:xfrm>
                  <a:off x="3047999" y="4495800"/>
                  <a:ext cx="461317" cy="210671"/>
                </a:xfrm>
                <a:prstGeom prst="rect">
                  <a:avLst/>
                </a:prstGeom>
                <a:solidFill>
                  <a:schemeClr val="bg1"/>
                </a:solidFill>
                <a:ln w="31750" cap="sq">
                  <a:solidFill>
                    <a:schemeClr val="accent3"/>
                  </a:solid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p>
              </p:txBody>
            </p:sp>
            <p:sp>
              <p:nvSpPr>
                <p:cNvPr id="91" name="Rectangle 90"/>
                <p:cNvSpPr/>
                <p:nvPr/>
              </p:nvSpPr>
              <p:spPr>
                <a:xfrm>
                  <a:off x="3657600" y="4495800"/>
                  <a:ext cx="461317" cy="210671"/>
                </a:xfrm>
                <a:prstGeom prst="rect">
                  <a:avLst/>
                </a:prstGeom>
                <a:solidFill>
                  <a:schemeClr val="bg1"/>
                </a:solidFill>
                <a:ln w="31750" cap="sq">
                  <a:solidFill>
                    <a:schemeClr val="accent3"/>
                  </a:solid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p>
              </p:txBody>
            </p:sp>
            <p:sp>
              <p:nvSpPr>
                <p:cNvPr id="92" name="Oval 91"/>
                <p:cNvSpPr/>
                <p:nvPr/>
              </p:nvSpPr>
              <p:spPr>
                <a:xfrm>
                  <a:off x="3124200" y="3254189"/>
                  <a:ext cx="922634" cy="842686"/>
                </a:xfrm>
                <a:prstGeom prst="ellipse">
                  <a:avLst/>
                </a:prstGeom>
                <a:solidFill>
                  <a:schemeClr val="bg1"/>
                </a:solidFill>
                <a:ln w="31750" cap="sq">
                  <a:solidFill>
                    <a:schemeClr val="accent3"/>
                  </a:solid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p>
              </p:txBody>
            </p:sp>
            <p:sp>
              <p:nvSpPr>
                <p:cNvPr id="93" name="Oval 92"/>
                <p:cNvSpPr/>
                <p:nvPr/>
              </p:nvSpPr>
              <p:spPr>
                <a:xfrm>
                  <a:off x="3643183" y="3733800"/>
                  <a:ext cx="922634" cy="842686"/>
                </a:xfrm>
                <a:prstGeom prst="ellipse">
                  <a:avLst/>
                </a:prstGeom>
                <a:solidFill>
                  <a:schemeClr val="bg1"/>
                </a:solidFill>
                <a:ln w="31750" cap="sq">
                  <a:solidFill>
                    <a:schemeClr val="accent3"/>
                  </a:solid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p>
              </p:txBody>
            </p:sp>
            <p:sp>
              <p:nvSpPr>
                <p:cNvPr id="94" name="Oval 7"/>
                <p:cNvSpPr/>
                <p:nvPr/>
              </p:nvSpPr>
              <p:spPr>
                <a:xfrm>
                  <a:off x="2605215" y="3714749"/>
                  <a:ext cx="922634" cy="842686"/>
                </a:xfrm>
                <a:prstGeom prst="ellipse">
                  <a:avLst/>
                </a:prstGeom>
                <a:solidFill>
                  <a:schemeClr val="bg1"/>
                </a:solidFill>
                <a:ln w="31750" cap="sq">
                  <a:solidFill>
                    <a:schemeClr val="accent3"/>
                  </a:solid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p>
              </p:txBody>
            </p:sp>
            <p:sp>
              <p:nvSpPr>
                <p:cNvPr id="95" name="Oval 94"/>
                <p:cNvSpPr/>
                <p:nvPr/>
              </p:nvSpPr>
              <p:spPr>
                <a:xfrm>
                  <a:off x="3124199" y="4222377"/>
                  <a:ext cx="922634" cy="842686"/>
                </a:xfrm>
                <a:prstGeom prst="ellipse">
                  <a:avLst/>
                </a:prstGeom>
                <a:solidFill>
                  <a:schemeClr val="bg1"/>
                </a:solidFill>
                <a:ln w="31750" cap="sq">
                  <a:solidFill>
                    <a:schemeClr val="accent3"/>
                  </a:solid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p>
              </p:txBody>
            </p:sp>
          </p:grpSp>
          <p:sp>
            <p:nvSpPr>
              <p:cNvPr id="49" name="Oval 48"/>
              <p:cNvSpPr/>
              <p:nvPr/>
            </p:nvSpPr>
            <p:spPr>
              <a:xfrm>
                <a:off x="1752600" y="2286000"/>
                <a:ext cx="3429000" cy="4724400"/>
              </a:xfrm>
              <a:prstGeom prst="ellipse">
                <a:avLst/>
              </a:prstGeom>
              <a:solidFill>
                <a:schemeClr val="bg1"/>
              </a:solidFill>
              <a:ln w="31750">
                <a:solidFill>
                  <a:schemeClr val="accent3"/>
                </a:solid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p>
            </p:txBody>
          </p:sp>
        </p:grpSp>
        <p:sp>
          <p:nvSpPr>
            <p:cNvPr id="44" name="Isosceles Triangle 43"/>
            <p:cNvSpPr/>
            <p:nvPr/>
          </p:nvSpPr>
          <p:spPr>
            <a:xfrm rot="18781592">
              <a:off x="1023106" y="2891045"/>
              <a:ext cx="2473403" cy="1010839"/>
            </a:xfrm>
            <a:prstGeom prst="triangle">
              <a:avLst/>
            </a:prstGeom>
            <a:solidFill>
              <a:schemeClr val="bg1"/>
            </a:solidFill>
            <a:ln w="31750">
              <a:solidFill>
                <a:schemeClr val="accent3"/>
              </a:solid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p>
          </p:txBody>
        </p:sp>
        <p:sp>
          <p:nvSpPr>
            <p:cNvPr id="45" name="Isosceles Triangle 44"/>
            <p:cNvSpPr/>
            <p:nvPr/>
          </p:nvSpPr>
          <p:spPr>
            <a:xfrm rot="13575336">
              <a:off x="1201768" y="5261611"/>
              <a:ext cx="2212156" cy="1122973"/>
            </a:xfrm>
            <a:prstGeom prst="triangle">
              <a:avLst/>
            </a:prstGeom>
            <a:solidFill>
              <a:schemeClr val="bg1"/>
            </a:solidFill>
            <a:ln w="31750">
              <a:solidFill>
                <a:schemeClr val="accent3"/>
              </a:solid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p>
          </p:txBody>
        </p:sp>
        <p:sp>
          <p:nvSpPr>
            <p:cNvPr id="46" name="Isosceles Triangle 45"/>
            <p:cNvSpPr/>
            <p:nvPr/>
          </p:nvSpPr>
          <p:spPr>
            <a:xfrm rot="8036086">
              <a:off x="3510760" y="5261716"/>
              <a:ext cx="2217312" cy="1118006"/>
            </a:xfrm>
            <a:prstGeom prst="triangle">
              <a:avLst/>
            </a:prstGeom>
            <a:solidFill>
              <a:schemeClr val="bg1"/>
            </a:solidFill>
            <a:ln w="31750">
              <a:solidFill>
                <a:schemeClr val="accent3"/>
              </a:solid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p>
          </p:txBody>
        </p:sp>
        <p:sp>
          <p:nvSpPr>
            <p:cNvPr id="47" name="Isosceles Triangle 46"/>
            <p:cNvSpPr/>
            <p:nvPr/>
          </p:nvSpPr>
          <p:spPr>
            <a:xfrm rot="2766307">
              <a:off x="3511046" y="2913487"/>
              <a:ext cx="2217312" cy="1118006"/>
            </a:xfrm>
            <a:prstGeom prst="triangle">
              <a:avLst/>
            </a:prstGeom>
            <a:solidFill>
              <a:schemeClr val="bg1"/>
            </a:solidFill>
            <a:ln w="31750">
              <a:solidFill>
                <a:schemeClr val="accent3"/>
              </a:solid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p>
          </p:txBody>
        </p:sp>
      </p:grpSp>
      <p:sp>
        <p:nvSpPr>
          <p:cNvPr id="87" name="Oval 86"/>
          <p:cNvSpPr/>
          <p:nvPr userDrawn="1"/>
        </p:nvSpPr>
        <p:spPr>
          <a:xfrm>
            <a:off x="11074400" y="6172200"/>
            <a:ext cx="812800" cy="355600"/>
          </a:xfrm>
          <a:prstGeom prst="ellipse">
            <a:avLst/>
          </a:prstGeom>
          <a:solidFill>
            <a:schemeClr val="bg1"/>
          </a:solidFill>
          <a:ln w="44450">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fld id="{BB0B69CA-3118-4122-BB0F-2617996063F0}" type="slidenum">
              <a:rPr lang="en-US" sz="1100" smtClean="0">
                <a:solidFill>
                  <a:schemeClr val="tx1"/>
                </a:solidFill>
                <a:latin typeface="Century Gothic" pitchFamily="34" charset="0"/>
              </a:rPr>
              <a:pPr algn="ctr"/>
              <a:t>‹#›</a:t>
            </a:fld>
            <a:endParaRPr lang="en-US" sz="1100">
              <a:solidFill>
                <a:schemeClr val="tx1"/>
              </a:solidFill>
              <a:latin typeface="Century Gothic" pitchFamily="34" charset="0"/>
            </a:endParaRPr>
          </a:p>
        </p:txBody>
      </p:sp>
      <p:sp>
        <p:nvSpPr>
          <p:cNvPr id="27" name="Rectangle 26"/>
          <p:cNvSpPr/>
          <p:nvPr userDrawn="1"/>
        </p:nvSpPr>
        <p:spPr>
          <a:xfrm>
            <a:off x="0" y="990600"/>
            <a:ext cx="12192000" cy="76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sz="190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95400"/>
            <a:ext cx="10972800" cy="4525963"/>
          </a:xfrm>
          <a:prstGeom prst="rect">
            <a:avLst/>
          </a:prstGeom>
        </p:spPr>
        <p:txBody>
          <a:bodyPr lIns="91438" tIns="45719" rIns="91438" bIns="45719"/>
          <a:lstStyle>
            <a:lvl1pPr>
              <a:defRPr>
                <a:latin typeface="Century Gothic" pitchFamily="34" charset="0"/>
              </a:defRPr>
            </a:lvl1pPr>
            <a:lvl2pPr>
              <a:defRPr>
                <a:latin typeface="Century Gothic" pitchFamily="34" charset="0"/>
              </a:defRPr>
            </a:lvl2pPr>
            <a:lvl3pPr>
              <a:defRPr>
                <a:latin typeface="Century Gothic" pitchFamily="34" charset="0"/>
              </a:defRPr>
            </a:lvl3pPr>
            <a:lvl4pPr>
              <a:defRPr>
                <a:latin typeface="Century Gothic" pitchFamily="34" charset="0"/>
              </a:defRPr>
            </a:lvl4pPr>
            <a:lvl5pPr>
              <a:defRPr>
                <a:latin typeface="Century Gothic"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5" name="Straight Connector 84"/>
          <p:cNvCxnSpPr/>
          <p:nvPr userDrawn="1"/>
        </p:nvCxnSpPr>
        <p:spPr>
          <a:xfrm>
            <a:off x="0" y="6324600"/>
            <a:ext cx="12192000" cy="0"/>
          </a:xfrm>
          <a:prstGeom prst="line">
            <a:avLst/>
          </a:prstGeom>
          <a:ln w="44450">
            <a:solidFill>
              <a:srgbClr val="163C46"/>
            </a:solidFill>
          </a:ln>
        </p:spPr>
        <p:style>
          <a:lnRef idx="1">
            <a:schemeClr val="accent1"/>
          </a:lnRef>
          <a:fillRef idx="0">
            <a:schemeClr val="accent1"/>
          </a:fillRef>
          <a:effectRef idx="0">
            <a:schemeClr val="accent1"/>
          </a:effectRef>
          <a:fontRef idx="minor">
            <a:schemeClr val="tx1"/>
          </a:fontRef>
        </p:style>
      </p:cxnSp>
      <p:sp>
        <p:nvSpPr>
          <p:cNvPr id="86" name="Rectangle 85"/>
          <p:cNvSpPr/>
          <p:nvPr userDrawn="1"/>
        </p:nvSpPr>
        <p:spPr>
          <a:xfrm>
            <a:off x="0" y="6400800"/>
            <a:ext cx="12192000" cy="45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sz="1900">
              <a:solidFill>
                <a:schemeClr val="bg1"/>
              </a:solidFill>
            </a:endParaRPr>
          </a:p>
        </p:txBody>
      </p:sp>
      <p:sp>
        <p:nvSpPr>
          <p:cNvPr id="25" name="Rectangle 24"/>
          <p:cNvSpPr/>
          <p:nvPr userDrawn="1"/>
        </p:nvSpPr>
        <p:spPr>
          <a:xfrm>
            <a:off x="0" y="0"/>
            <a:ext cx="12192000" cy="1066800"/>
          </a:xfrm>
          <a:prstGeom prst="rect">
            <a:avLst/>
          </a:prstGeom>
          <a:solidFill>
            <a:srgbClr val="163C46"/>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sz="1900"/>
          </a:p>
        </p:txBody>
      </p:sp>
      <p:grpSp>
        <p:nvGrpSpPr>
          <p:cNvPr id="2" name="Group 20"/>
          <p:cNvGrpSpPr/>
          <p:nvPr userDrawn="1"/>
        </p:nvGrpSpPr>
        <p:grpSpPr>
          <a:xfrm>
            <a:off x="10972800" y="6019800"/>
            <a:ext cx="1016000" cy="685800"/>
            <a:chOff x="609600" y="1828800"/>
            <a:chExt cx="5714999" cy="5486400"/>
          </a:xfrm>
          <a:gradFill flip="none" rotWithShape="1">
            <a:gsLst>
              <a:gs pos="0">
                <a:schemeClr val="bg1">
                  <a:lumMod val="50000"/>
                </a:schemeClr>
              </a:gs>
              <a:gs pos="13000">
                <a:schemeClr val="bg1">
                  <a:lumMod val="65000"/>
                </a:schemeClr>
              </a:gs>
              <a:gs pos="21001">
                <a:schemeClr val="bg1">
                  <a:lumMod val="65000"/>
                </a:schemeClr>
              </a:gs>
              <a:gs pos="63000">
                <a:schemeClr val="bg1">
                  <a:lumMod val="85000"/>
                </a:schemeClr>
              </a:gs>
              <a:gs pos="67000">
                <a:schemeClr val="bg1">
                  <a:lumMod val="95000"/>
                </a:schemeClr>
              </a:gs>
              <a:gs pos="69000">
                <a:schemeClr val="bg1">
                  <a:lumMod val="85000"/>
                </a:schemeClr>
              </a:gs>
              <a:gs pos="82001">
                <a:schemeClr val="bg1"/>
              </a:gs>
              <a:gs pos="100000">
                <a:srgbClr val="EAEAEA"/>
              </a:gs>
            </a:gsLst>
            <a:lin ang="9000000" scaled="0"/>
            <a:tileRect/>
          </a:gradFill>
          <a:scene3d>
            <a:camera prst="orthographicFront">
              <a:rot lat="0" lon="0" rev="0"/>
            </a:camera>
            <a:lightRig rig="balanced" dir="t">
              <a:rot lat="0" lon="0" rev="8700000"/>
            </a:lightRig>
          </a:scene3d>
        </p:grpSpPr>
        <p:grpSp>
          <p:nvGrpSpPr>
            <p:cNvPr id="4" name="Group 22"/>
            <p:cNvGrpSpPr/>
            <p:nvPr/>
          </p:nvGrpSpPr>
          <p:grpSpPr>
            <a:xfrm>
              <a:off x="609601" y="1828802"/>
              <a:ext cx="5714998" cy="5486401"/>
              <a:chOff x="609601" y="1828802"/>
              <a:chExt cx="5714998" cy="5486401"/>
            </a:xfrm>
            <a:grpFill/>
          </p:grpSpPr>
          <p:grpSp>
            <p:nvGrpSpPr>
              <p:cNvPr id="5" name="Group 13"/>
              <p:cNvGrpSpPr/>
              <p:nvPr/>
            </p:nvGrpSpPr>
            <p:grpSpPr>
              <a:xfrm>
                <a:off x="609601" y="1828802"/>
                <a:ext cx="5714998" cy="5486401"/>
                <a:chOff x="2605215" y="3254189"/>
                <a:chExt cx="1960602" cy="1810874"/>
              </a:xfrm>
              <a:grpFill/>
            </p:grpSpPr>
            <p:sp>
              <p:nvSpPr>
                <p:cNvPr id="88" name="Rectangle 87"/>
                <p:cNvSpPr/>
                <p:nvPr/>
              </p:nvSpPr>
              <p:spPr>
                <a:xfrm>
                  <a:off x="3037701" y="3647515"/>
                  <a:ext cx="471615" cy="220756"/>
                </a:xfrm>
                <a:prstGeom prst="rect">
                  <a:avLst/>
                </a:prstGeom>
                <a:solidFill>
                  <a:schemeClr val="bg1"/>
                </a:solidFill>
                <a:ln w="31750" cap="sq">
                  <a:solidFill>
                    <a:schemeClr val="accent3"/>
                  </a:solid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p>
              </p:txBody>
            </p:sp>
            <p:sp>
              <p:nvSpPr>
                <p:cNvPr id="89" name="Rectangle 88"/>
                <p:cNvSpPr/>
                <p:nvPr/>
              </p:nvSpPr>
              <p:spPr>
                <a:xfrm>
                  <a:off x="3657600" y="3657600"/>
                  <a:ext cx="461317" cy="210671"/>
                </a:xfrm>
                <a:prstGeom prst="rect">
                  <a:avLst/>
                </a:prstGeom>
                <a:solidFill>
                  <a:schemeClr val="bg1"/>
                </a:solidFill>
                <a:ln w="31750" cap="sq">
                  <a:solidFill>
                    <a:schemeClr val="accent3"/>
                  </a:solid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p>
              </p:txBody>
            </p:sp>
            <p:sp>
              <p:nvSpPr>
                <p:cNvPr id="90" name="Rectangle 89"/>
                <p:cNvSpPr/>
                <p:nvPr/>
              </p:nvSpPr>
              <p:spPr>
                <a:xfrm>
                  <a:off x="3047999" y="4495800"/>
                  <a:ext cx="461317" cy="210671"/>
                </a:xfrm>
                <a:prstGeom prst="rect">
                  <a:avLst/>
                </a:prstGeom>
                <a:solidFill>
                  <a:schemeClr val="bg1"/>
                </a:solidFill>
                <a:ln w="31750" cap="sq">
                  <a:solidFill>
                    <a:schemeClr val="accent3"/>
                  </a:solid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p>
              </p:txBody>
            </p:sp>
            <p:sp>
              <p:nvSpPr>
                <p:cNvPr id="91" name="Rectangle 90"/>
                <p:cNvSpPr/>
                <p:nvPr/>
              </p:nvSpPr>
              <p:spPr>
                <a:xfrm>
                  <a:off x="3657600" y="4495800"/>
                  <a:ext cx="461317" cy="210671"/>
                </a:xfrm>
                <a:prstGeom prst="rect">
                  <a:avLst/>
                </a:prstGeom>
                <a:solidFill>
                  <a:schemeClr val="bg1"/>
                </a:solidFill>
                <a:ln w="31750" cap="sq">
                  <a:solidFill>
                    <a:schemeClr val="accent3"/>
                  </a:solid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p>
              </p:txBody>
            </p:sp>
            <p:sp>
              <p:nvSpPr>
                <p:cNvPr id="92" name="Oval 91"/>
                <p:cNvSpPr/>
                <p:nvPr/>
              </p:nvSpPr>
              <p:spPr>
                <a:xfrm>
                  <a:off x="3124200" y="3254189"/>
                  <a:ext cx="922634" cy="842686"/>
                </a:xfrm>
                <a:prstGeom prst="ellipse">
                  <a:avLst/>
                </a:prstGeom>
                <a:solidFill>
                  <a:schemeClr val="bg1"/>
                </a:solidFill>
                <a:ln w="31750" cap="sq">
                  <a:solidFill>
                    <a:schemeClr val="accent3"/>
                  </a:solid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p>
              </p:txBody>
            </p:sp>
            <p:sp>
              <p:nvSpPr>
                <p:cNvPr id="93" name="Oval 92"/>
                <p:cNvSpPr/>
                <p:nvPr/>
              </p:nvSpPr>
              <p:spPr>
                <a:xfrm>
                  <a:off x="3643183" y="3733800"/>
                  <a:ext cx="922634" cy="842686"/>
                </a:xfrm>
                <a:prstGeom prst="ellipse">
                  <a:avLst/>
                </a:prstGeom>
                <a:solidFill>
                  <a:schemeClr val="bg1"/>
                </a:solidFill>
                <a:ln w="31750" cap="sq">
                  <a:solidFill>
                    <a:schemeClr val="accent3"/>
                  </a:solid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p>
              </p:txBody>
            </p:sp>
            <p:sp>
              <p:nvSpPr>
                <p:cNvPr id="94" name="Oval 7"/>
                <p:cNvSpPr/>
                <p:nvPr/>
              </p:nvSpPr>
              <p:spPr>
                <a:xfrm>
                  <a:off x="2605215" y="3714749"/>
                  <a:ext cx="922634" cy="842686"/>
                </a:xfrm>
                <a:prstGeom prst="ellipse">
                  <a:avLst/>
                </a:prstGeom>
                <a:solidFill>
                  <a:schemeClr val="bg1"/>
                </a:solidFill>
                <a:ln w="31750" cap="sq">
                  <a:solidFill>
                    <a:schemeClr val="accent3"/>
                  </a:solid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p>
              </p:txBody>
            </p:sp>
            <p:sp>
              <p:nvSpPr>
                <p:cNvPr id="95" name="Oval 94"/>
                <p:cNvSpPr/>
                <p:nvPr/>
              </p:nvSpPr>
              <p:spPr>
                <a:xfrm>
                  <a:off x="3124199" y="4222377"/>
                  <a:ext cx="922634" cy="842686"/>
                </a:xfrm>
                <a:prstGeom prst="ellipse">
                  <a:avLst/>
                </a:prstGeom>
                <a:solidFill>
                  <a:schemeClr val="bg1"/>
                </a:solidFill>
                <a:ln w="31750" cap="sq">
                  <a:solidFill>
                    <a:schemeClr val="accent3"/>
                  </a:solid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p>
              </p:txBody>
            </p:sp>
          </p:grpSp>
          <p:sp>
            <p:nvSpPr>
              <p:cNvPr id="49" name="Oval 48"/>
              <p:cNvSpPr/>
              <p:nvPr/>
            </p:nvSpPr>
            <p:spPr>
              <a:xfrm>
                <a:off x="1752600" y="2286000"/>
                <a:ext cx="3429000" cy="4724400"/>
              </a:xfrm>
              <a:prstGeom prst="ellipse">
                <a:avLst/>
              </a:prstGeom>
              <a:solidFill>
                <a:schemeClr val="bg1"/>
              </a:solidFill>
              <a:ln w="31750">
                <a:solidFill>
                  <a:schemeClr val="accent3"/>
                </a:solid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p>
            </p:txBody>
          </p:sp>
        </p:grpSp>
        <p:sp>
          <p:nvSpPr>
            <p:cNvPr id="44" name="Isosceles Triangle 43"/>
            <p:cNvSpPr/>
            <p:nvPr/>
          </p:nvSpPr>
          <p:spPr>
            <a:xfrm rot="18781592">
              <a:off x="1023106" y="2891045"/>
              <a:ext cx="2473403" cy="1010839"/>
            </a:xfrm>
            <a:prstGeom prst="triangle">
              <a:avLst/>
            </a:prstGeom>
            <a:solidFill>
              <a:schemeClr val="bg1"/>
            </a:solidFill>
            <a:ln w="31750">
              <a:solidFill>
                <a:schemeClr val="accent3"/>
              </a:solid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p>
          </p:txBody>
        </p:sp>
        <p:sp>
          <p:nvSpPr>
            <p:cNvPr id="45" name="Isosceles Triangle 44"/>
            <p:cNvSpPr/>
            <p:nvPr/>
          </p:nvSpPr>
          <p:spPr>
            <a:xfrm rot="13575336">
              <a:off x="1201768" y="5261611"/>
              <a:ext cx="2212156" cy="1122973"/>
            </a:xfrm>
            <a:prstGeom prst="triangle">
              <a:avLst/>
            </a:prstGeom>
            <a:solidFill>
              <a:schemeClr val="bg1"/>
            </a:solidFill>
            <a:ln w="31750">
              <a:solidFill>
                <a:schemeClr val="accent3"/>
              </a:solid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p>
          </p:txBody>
        </p:sp>
        <p:sp>
          <p:nvSpPr>
            <p:cNvPr id="46" name="Isosceles Triangle 45"/>
            <p:cNvSpPr/>
            <p:nvPr/>
          </p:nvSpPr>
          <p:spPr>
            <a:xfrm rot="8036086">
              <a:off x="3510760" y="5261716"/>
              <a:ext cx="2217312" cy="1118006"/>
            </a:xfrm>
            <a:prstGeom prst="triangle">
              <a:avLst/>
            </a:prstGeom>
            <a:solidFill>
              <a:schemeClr val="bg1"/>
            </a:solidFill>
            <a:ln w="31750">
              <a:solidFill>
                <a:schemeClr val="accent3"/>
              </a:solid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p>
          </p:txBody>
        </p:sp>
        <p:sp>
          <p:nvSpPr>
            <p:cNvPr id="47" name="Isosceles Triangle 46"/>
            <p:cNvSpPr/>
            <p:nvPr/>
          </p:nvSpPr>
          <p:spPr>
            <a:xfrm rot="2766307">
              <a:off x="3511046" y="2913487"/>
              <a:ext cx="2217312" cy="1118006"/>
            </a:xfrm>
            <a:prstGeom prst="triangle">
              <a:avLst/>
            </a:prstGeom>
            <a:solidFill>
              <a:schemeClr val="bg1"/>
            </a:solidFill>
            <a:ln w="31750">
              <a:solidFill>
                <a:schemeClr val="accent3"/>
              </a:solid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p>
          </p:txBody>
        </p:sp>
      </p:grpSp>
      <p:sp>
        <p:nvSpPr>
          <p:cNvPr id="87" name="Oval 86"/>
          <p:cNvSpPr/>
          <p:nvPr userDrawn="1"/>
        </p:nvSpPr>
        <p:spPr>
          <a:xfrm>
            <a:off x="11074400" y="6172200"/>
            <a:ext cx="812800" cy="355600"/>
          </a:xfrm>
          <a:prstGeom prst="ellipse">
            <a:avLst/>
          </a:prstGeom>
          <a:solidFill>
            <a:schemeClr val="bg1"/>
          </a:solidFill>
          <a:ln w="44450">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fld id="{BB0B69CA-3118-4122-BB0F-2617996063F0}" type="slidenum">
              <a:rPr lang="en-US" sz="1100" smtClean="0">
                <a:solidFill>
                  <a:schemeClr val="tx1"/>
                </a:solidFill>
                <a:latin typeface="Century Gothic" pitchFamily="34" charset="0"/>
              </a:rPr>
              <a:pPr algn="ctr"/>
              <a:t>‹#›</a:t>
            </a:fld>
            <a:endParaRPr lang="en-US" sz="1100">
              <a:solidFill>
                <a:schemeClr val="tx1"/>
              </a:solidFill>
              <a:latin typeface="Century Gothic" pitchFamily="34" charset="0"/>
            </a:endParaRPr>
          </a:p>
        </p:txBody>
      </p:sp>
      <p:sp>
        <p:nvSpPr>
          <p:cNvPr id="27" name="Rectangle 26"/>
          <p:cNvSpPr/>
          <p:nvPr userDrawn="1"/>
        </p:nvSpPr>
        <p:spPr>
          <a:xfrm>
            <a:off x="0" y="990600"/>
            <a:ext cx="12192000" cy="76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sz="190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95400"/>
            <a:ext cx="10972800" cy="4525963"/>
          </a:xfrm>
          <a:prstGeom prst="rect">
            <a:avLst/>
          </a:prstGeom>
        </p:spPr>
        <p:txBody>
          <a:bodyPr lIns="91438" tIns="45719" rIns="91438" bIns="45719"/>
          <a:lstStyle>
            <a:lvl1pPr>
              <a:defRPr>
                <a:latin typeface="Century Gothic" pitchFamily="34" charset="0"/>
              </a:defRPr>
            </a:lvl1pPr>
            <a:lvl2pPr>
              <a:defRPr>
                <a:latin typeface="Century Gothic" pitchFamily="34" charset="0"/>
              </a:defRPr>
            </a:lvl2pPr>
            <a:lvl3pPr>
              <a:defRPr>
                <a:latin typeface="Century Gothic" pitchFamily="34" charset="0"/>
              </a:defRPr>
            </a:lvl3pPr>
            <a:lvl4pPr>
              <a:defRPr>
                <a:latin typeface="Century Gothic" pitchFamily="34" charset="0"/>
              </a:defRPr>
            </a:lvl4pPr>
            <a:lvl5pPr>
              <a:defRPr>
                <a:latin typeface="Century Gothic"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5" name="Straight Connector 84"/>
          <p:cNvCxnSpPr/>
          <p:nvPr userDrawn="1"/>
        </p:nvCxnSpPr>
        <p:spPr>
          <a:xfrm>
            <a:off x="0" y="6324600"/>
            <a:ext cx="12192000" cy="0"/>
          </a:xfrm>
          <a:prstGeom prst="line">
            <a:avLst/>
          </a:prstGeom>
          <a:ln w="44450">
            <a:solidFill>
              <a:srgbClr val="163C46"/>
            </a:solidFill>
          </a:ln>
        </p:spPr>
        <p:style>
          <a:lnRef idx="1">
            <a:schemeClr val="accent1"/>
          </a:lnRef>
          <a:fillRef idx="0">
            <a:schemeClr val="accent1"/>
          </a:fillRef>
          <a:effectRef idx="0">
            <a:schemeClr val="accent1"/>
          </a:effectRef>
          <a:fontRef idx="minor">
            <a:schemeClr val="tx1"/>
          </a:fontRef>
        </p:style>
      </p:cxnSp>
      <p:sp>
        <p:nvSpPr>
          <p:cNvPr id="86" name="Rectangle 85"/>
          <p:cNvSpPr/>
          <p:nvPr userDrawn="1"/>
        </p:nvSpPr>
        <p:spPr>
          <a:xfrm>
            <a:off x="0" y="6400800"/>
            <a:ext cx="12192000" cy="45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sz="1900">
              <a:solidFill>
                <a:schemeClr val="bg1"/>
              </a:solidFill>
            </a:endParaRPr>
          </a:p>
        </p:txBody>
      </p:sp>
      <p:sp>
        <p:nvSpPr>
          <p:cNvPr id="25" name="Rectangle 24"/>
          <p:cNvSpPr/>
          <p:nvPr userDrawn="1"/>
        </p:nvSpPr>
        <p:spPr>
          <a:xfrm>
            <a:off x="0" y="0"/>
            <a:ext cx="12192000" cy="1066800"/>
          </a:xfrm>
          <a:prstGeom prst="rect">
            <a:avLst/>
          </a:prstGeom>
          <a:solidFill>
            <a:srgbClr val="163C46"/>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sz="1900"/>
          </a:p>
        </p:txBody>
      </p:sp>
      <p:grpSp>
        <p:nvGrpSpPr>
          <p:cNvPr id="2" name="Group 20"/>
          <p:cNvGrpSpPr/>
          <p:nvPr userDrawn="1"/>
        </p:nvGrpSpPr>
        <p:grpSpPr>
          <a:xfrm>
            <a:off x="10972800" y="6019800"/>
            <a:ext cx="1016000" cy="685800"/>
            <a:chOff x="609600" y="1828800"/>
            <a:chExt cx="5714999" cy="5486400"/>
          </a:xfrm>
          <a:gradFill flip="none" rotWithShape="1">
            <a:gsLst>
              <a:gs pos="0">
                <a:schemeClr val="bg1">
                  <a:lumMod val="50000"/>
                </a:schemeClr>
              </a:gs>
              <a:gs pos="13000">
                <a:schemeClr val="bg1">
                  <a:lumMod val="65000"/>
                </a:schemeClr>
              </a:gs>
              <a:gs pos="21001">
                <a:schemeClr val="bg1">
                  <a:lumMod val="65000"/>
                </a:schemeClr>
              </a:gs>
              <a:gs pos="63000">
                <a:schemeClr val="bg1">
                  <a:lumMod val="85000"/>
                </a:schemeClr>
              </a:gs>
              <a:gs pos="67000">
                <a:schemeClr val="bg1">
                  <a:lumMod val="95000"/>
                </a:schemeClr>
              </a:gs>
              <a:gs pos="69000">
                <a:schemeClr val="bg1">
                  <a:lumMod val="85000"/>
                </a:schemeClr>
              </a:gs>
              <a:gs pos="82001">
                <a:schemeClr val="bg1"/>
              </a:gs>
              <a:gs pos="100000">
                <a:srgbClr val="EAEAEA"/>
              </a:gs>
            </a:gsLst>
            <a:lin ang="9000000" scaled="0"/>
            <a:tileRect/>
          </a:gradFill>
          <a:scene3d>
            <a:camera prst="orthographicFront">
              <a:rot lat="0" lon="0" rev="0"/>
            </a:camera>
            <a:lightRig rig="balanced" dir="t">
              <a:rot lat="0" lon="0" rev="8700000"/>
            </a:lightRig>
          </a:scene3d>
        </p:grpSpPr>
        <p:grpSp>
          <p:nvGrpSpPr>
            <p:cNvPr id="4" name="Group 22"/>
            <p:cNvGrpSpPr/>
            <p:nvPr/>
          </p:nvGrpSpPr>
          <p:grpSpPr>
            <a:xfrm>
              <a:off x="609601" y="1828802"/>
              <a:ext cx="5714998" cy="5486401"/>
              <a:chOff x="609601" y="1828802"/>
              <a:chExt cx="5714998" cy="5486401"/>
            </a:xfrm>
            <a:grpFill/>
          </p:grpSpPr>
          <p:grpSp>
            <p:nvGrpSpPr>
              <p:cNvPr id="5" name="Group 13"/>
              <p:cNvGrpSpPr/>
              <p:nvPr/>
            </p:nvGrpSpPr>
            <p:grpSpPr>
              <a:xfrm>
                <a:off x="609601" y="1828802"/>
                <a:ext cx="5714998" cy="5486401"/>
                <a:chOff x="2605215" y="3254189"/>
                <a:chExt cx="1960602" cy="1810874"/>
              </a:xfrm>
              <a:grpFill/>
            </p:grpSpPr>
            <p:sp>
              <p:nvSpPr>
                <p:cNvPr id="88" name="Rectangle 87"/>
                <p:cNvSpPr/>
                <p:nvPr/>
              </p:nvSpPr>
              <p:spPr>
                <a:xfrm>
                  <a:off x="3037701" y="3647515"/>
                  <a:ext cx="471615" cy="220756"/>
                </a:xfrm>
                <a:prstGeom prst="rect">
                  <a:avLst/>
                </a:prstGeom>
                <a:solidFill>
                  <a:schemeClr val="bg1"/>
                </a:solidFill>
                <a:ln w="31750" cap="sq">
                  <a:solidFill>
                    <a:schemeClr val="accent3"/>
                  </a:solid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p>
              </p:txBody>
            </p:sp>
            <p:sp>
              <p:nvSpPr>
                <p:cNvPr id="89" name="Rectangle 88"/>
                <p:cNvSpPr/>
                <p:nvPr/>
              </p:nvSpPr>
              <p:spPr>
                <a:xfrm>
                  <a:off x="3657600" y="3657600"/>
                  <a:ext cx="461317" cy="210671"/>
                </a:xfrm>
                <a:prstGeom prst="rect">
                  <a:avLst/>
                </a:prstGeom>
                <a:solidFill>
                  <a:schemeClr val="bg1"/>
                </a:solidFill>
                <a:ln w="31750" cap="sq">
                  <a:solidFill>
                    <a:schemeClr val="accent3"/>
                  </a:solid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p>
              </p:txBody>
            </p:sp>
            <p:sp>
              <p:nvSpPr>
                <p:cNvPr id="90" name="Rectangle 89"/>
                <p:cNvSpPr/>
                <p:nvPr/>
              </p:nvSpPr>
              <p:spPr>
                <a:xfrm>
                  <a:off x="3047999" y="4495800"/>
                  <a:ext cx="461317" cy="210671"/>
                </a:xfrm>
                <a:prstGeom prst="rect">
                  <a:avLst/>
                </a:prstGeom>
                <a:solidFill>
                  <a:schemeClr val="bg1"/>
                </a:solidFill>
                <a:ln w="31750" cap="sq">
                  <a:solidFill>
                    <a:schemeClr val="accent3"/>
                  </a:solid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p>
              </p:txBody>
            </p:sp>
            <p:sp>
              <p:nvSpPr>
                <p:cNvPr id="91" name="Rectangle 90"/>
                <p:cNvSpPr/>
                <p:nvPr/>
              </p:nvSpPr>
              <p:spPr>
                <a:xfrm>
                  <a:off x="3657600" y="4495800"/>
                  <a:ext cx="461317" cy="210671"/>
                </a:xfrm>
                <a:prstGeom prst="rect">
                  <a:avLst/>
                </a:prstGeom>
                <a:solidFill>
                  <a:schemeClr val="bg1"/>
                </a:solidFill>
                <a:ln w="31750" cap="sq">
                  <a:solidFill>
                    <a:schemeClr val="accent3"/>
                  </a:solid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p>
              </p:txBody>
            </p:sp>
            <p:sp>
              <p:nvSpPr>
                <p:cNvPr id="92" name="Oval 91"/>
                <p:cNvSpPr/>
                <p:nvPr/>
              </p:nvSpPr>
              <p:spPr>
                <a:xfrm>
                  <a:off x="3124200" y="3254189"/>
                  <a:ext cx="922634" cy="842686"/>
                </a:xfrm>
                <a:prstGeom prst="ellipse">
                  <a:avLst/>
                </a:prstGeom>
                <a:solidFill>
                  <a:schemeClr val="bg1"/>
                </a:solidFill>
                <a:ln w="31750" cap="sq">
                  <a:solidFill>
                    <a:schemeClr val="accent3"/>
                  </a:solid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p>
              </p:txBody>
            </p:sp>
            <p:sp>
              <p:nvSpPr>
                <p:cNvPr id="93" name="Oval 92"/>
                <p:cNvSpPr/>
                <p:nvPr/>
              </p:nvSpPr>
              <p:spPr>
                <a:xfrm>
                  <a:off x="3643183" y="3733800"/>
                  <a:ext cx="922634" cy="842686"/>
                </a:xfrm>
                <a:prstGeom prst="ellipse">
                  <a:avLst/>
                </a:prstGeom>
                <a:solidFill>
                  <a:schemeClr val="bg1"/>
                </a:solidFill>
                <a:ln w="31750" cap="sq">
                  <a:solidFill>
                    <a:schemeClr val="accent3"/>
                  </a:solid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p>
              </p:txBody>
            </p:sp>
            <p:sp>
              <p:nvSpPr>
                <p:cNvPr id="94" name="Oval 7"/>
                <p:cNvSpPr/>
                <p:nvPr/>
              </p:nvSpPr>
              <p:spPr>
                <a:xfrm>
                  <a:off x="2605215" y="3714749"/>
                  <a:ext cx="922634" cy="842686"/>
                </a:xfrm>
                <a:prstGeom prst="ellipse">
                  <a:avLst/>
                </a:prstGeom>
                <a:solidFill>
                  <a:schemeClr val="bg1"/>
                </a:solidFill>
                <a:ln w="31750" cap="sq">
                  <a:solidFill>
                    <a:schemeClr val="accent3"/>
                  </a:solid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p>
              </p:txBody>
            </p:sp>
            <p:sp>
              <p:nvSpPr>
                <p:cNvPr id="95" name="Oval 94"/>
                <p:cNvSpPr/>
                <p:nvPr/>
              </p:nvSpPr>
              <p:spPr>
                <a:xfrm>
                  <a:off x="3124199" y="4222377"/>
                  <a:ext cx="922634" cy="842686"/>
                </a:xfrm>
                <a:prstGeom prst="ellipse">
                  <a:avLst/>
                </a:prstGeom>
                <a:solidFill>
                  <a:schemeClr val="bg1"/>
                </a:solidFill>
                <a:ln w="31750" cap="sq">
                  <a:solidFill>
                    <a:schemeClr val="accent3"/>
                  </a:solid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p>
              </p:txBody>
            </p:sp>
          </p:grpSp>
          <p:sp>
            <p:nvSpPr>
              <p:cNvPr id="49" name="Oval 48"/>
              <p:cNvSpPr/>
              <p:nvPr/>
            </p:nvSpPr>
            <p:spPr>
              <a:xfrm>
                <a:off x="1752600" y="2286000"/>
                <a:ext cx="3429000" cy="4724400"/>
              </a:xfrm>
              <a:prstGeom prst="ellipse">
                <a:avLst/>
              </a:prstGeom>
              <a:solidFill>
                <a:schemeClr val="bg1"/>
              </a:solidFill>
              <a:ln w="31750">
                <a:solidFill>
                  <a:schemeClr val="accent3"/>
                </a:solid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p>
            </p:txBody>
          </p:sp>
        </p:grpSp>
        <p:sp>
          <p:nvSpPr>
            <p:cNvPr id="44" name="Isosceles Triangle 43"/>
            <p:cNvSpPr/>
            <p:nvPr/>
          </p:nvSpPr>
          <p:spPr>
            <a:xfrm rot="18781592">
              <a:off x="1023106" y="2891045"/>
              <a:ext cx="2473403" cy="1010839"/>
            </a:xfrm>
            <a:prstGeom prst="triangle">
              <a:avLst/>
            </a:prstGeom>
            <a:solidFill>
              <a:schemeClr val="bg1"/>
            </a:solidFill>
            <a:ln w="31750">
              <a:solidFill>
                <a:schemeClr val="accent3"/>
              </a:solid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p>
          </p:txBody>
        </p:sp>
        <p:sp>
          <p:nvSpPr>
            <p:cNvPr id="45" name="Isosceles Triangle 44"/>
            <p:cNvSpPr/>
            <p:nvPr/>
          </p:nvSpPr>
          <p:spPr>
            <a:xfrm rot="13575336">
              <a:off x="1201768" y="5261611"/>
              <a:ext cx="2212156" cy="1122973"/>
            </a:xfrm>
            <a:prstGeom prst="triangle">
              <a:avLst/>
            </a:prstGeom>
            <a:solidFill>
              <a:schemeClr val="bg1"/>
            </a:solidFill>
            <a:ln w="31750">
              <a:solidFill>
                <a:schemeClr val="accent3"/>
              </a:solid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p>
          </p:txBody>
        </p:sp>
        <p:sp>
          <p:nvSpPr>
            <p:cNvPr id="46" name="Isosceles Triangle 45"/>
            <p:cNvSpPr/>
            <p:nvPr/>
          </p:nvSpPr>
          <p:spPr>
            <a:xfrm rot="8036086">
              <a:off x="3510760" y="5261716"/>
              <a:ext cx="2217312" cy="1118006"/>
            </a:xfrm>
            <a:prstGeom prst="triangle">
              <a:avLst/>
            </a:prstGeom>
            <a:solidFill>
              <a:schemeClr val="bg1"/>
            </a:solidFill>
            <a:ln w="31750">
              <a:solidFill>
                <a:schemeClr val="accent3"/>
              </a:solid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p>
          </p:txBody>
        </p:sp>
        <p:sp>
          <p:nvSpPr>
            <p:cNvPr id="47" name="Isosceles Triangle 46"/>
            <p:cNvSpPr/>
            <p:nvPr/>
          </p:nvSpPr>
          <p:spPr>
            <a:xfrm rot="2766307">
              <a:off x="3511046" y="2913487"/>
              <a:ext cx="2217312" cy="1118006"/>
            </a:xfrm>
            <a:prstGeom prst="triangle">
              <a:avLst/>
            </a:prstGeom>
            <a:solidFill>
              <a:schemeClr val="bg1"/>
            </a:solidFill>
            <a:ln w="31750">
              <a:solidFill>
                <a:schemeClr val="accent3"/>
              </a:solid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p>
          </p:txBody>
        </p:sp>
      </p:grpSp>
      <p:sp>
        <p:nvSpPr>
          <p:cNvPr id="87" name="Oval 86"/>
          <p:cNvSpPr/>
          <p:nvPr userDrawn="1"/>
        </p:nvSpPr>
        <p:spPr>
          <a:xfrm>
            <a:off x="11074400" y="6172200"/>
            <a:ext cx="812800" cy="355600"/>
          </a:xfrm>
          <a:prstGeom prst="ellipse">
            <a:avLst/>
          </a:prstGeom>
          <a:solidFill>
            <a:schemeClr val="bg1"/>
          </a:solidFill>
          <a:ln w="44450">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fld id="{BB0B69CA-3118-4122-BB0F-2617996063F0}" type="slidenum">
              <a:rPr lang="en-US" sz="1100" smtClean="0">
                <a:solidFill>
                  <a:schemeClr val="tx1"/>
                </a:solidFill>
                <a:latin typeface="Century Gothic" pitchFamily="34" charset="0"/>
              </a:rPr>
              <a:pPr algn="ctr"/>
              <a:t>‹#›</a:t>
            </a:fld>
            <a:endParaRPr lang="en-US" sz="1100">
              <a:solidFill>
                <a:schemeClr val="tx1"/>
              </a:solidFill>
              <a:latin typeface="Century Gothic" pitchFamily="34" charset="0"/>
            </a:endParaRPr>
          </a:p>
        </p:txBody>
      </p:sp>
      <p:sp>
        <p:nvSpPr>
          <p:cNvPr id="27" name="Rectangle 26"/>
          <p:cNvSpPr/>
          <p:nvPr userDrawn="1"/>
        </p:nvSpPr>
        <p:spPr>
          <a:xfrm>
            <a:off x="0" y="990600"/>
            <a:ext cx="12192000" cy="76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sz="190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09600" y="6356352"/>
            <a:ext cx="2844800" cy="365125"/>
          </a:xfrm>
          <a:prstGeom prst="rect">
            <a:avLst/>
          </a:prstGeom>
        </p:spPr>
        <p:txBody>
          <a:bodyPr lIns="91438" tIns="45719" rIns="91438" bIns="45719"/>
          <a:lstStyle/>
          <a:p>
            <a:fld id="{61F46DA4-EE39-4543-A87A-5A1632F5600C}" type="datetimeFigureOut">
              <a:rPr lang="en-US" smtClean="0"/>
              <a:pPr/>
              <a:t>10/1/2020</a:t>
            </a:fld>
            <a:endParaRPr lang="en-US"/>
          </a:p>
        </p:txBody>
      </p:sp>
      <p:sp>
        <p:nvSpPr>
          <p:cNvPr id="5" name="Footer Placeholder 4"/>
          <p:cNvSpPr>
            <a:spLocks noGrp="1"/>
          </p:cNvSpPr>
          <p:nvPr>
            <p:ph type="ftr" sz="quarter" idx="11"/>
          </p:nvPr>
        </p:nvSpPr>
        <p:spPr>
          <a:xfrm>
            <a:off x="4165600" y="6356352"/>
            <a:ext cx="3860800" cy="365125"/>
          </a:xfrm>
          <a:prstGeom prst="rect">
            <a:avLst/>
          </a:prstGeom>
        </p:spPr>
        <p:txBody>
          <a:bodyPr lIns="91438" tIns="45719" rIns="91438" bIns="45719"/>
          <a:lstStyle/>
          <a:p>
            <a:endParaRPr lang="en-US"/>
          </a:p>
        </p:txBody>
      </p:sp>
      <p:sp>
        <p:nvSpPr>
          <p:cNvPr id="6" name="Slide Number Placeholder 5"/>
          <p:cNvSpPr>
            <a:spLocks noGrp="1"/>
          </p:cNvSpPr>
          <p:nvPr>
            <p:ph type="sldNum" sz="quarter" idx="12"/>
          </p:nvPr>
        </p:nvSpPr>
        <p:spPr>
          <a:xfrm>
            <a:off x="8737600" y="6356352"/>
            <a:ext cx="2844800" cy="365125"/>
          </a:xfrm>
          <a:prstGeom prst="rect">
            <a:avLst/>
          </a:prstGeom>
        </p:spPr>
        <p:txBody>
          <a:bodyPr lIns="91438" tIns="45719" rIns="91438" bIns="45719"/>
          <a:lstStyle/>
          <a:p>
            <a:fld id="{AF64CA77-4287-4CE0-A324-61CF4E12EED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lIns="91438" tIns="45719" rIns="91438" bIns="45719"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lIns="91438" tIns="45719" rIns="91438" bIns="45719" anchor="b"/>
          <a:lstStyle>
            <a:lvl1pPr marL="0" indent="0">
              <a:buNone/>
              <a:defRPr sz="2000">
                <a:solidFill>
                  <a:schemeClr val="tx1">
                    <a:tint val="75000"/>
                  </a:schemeClr>
                </a:solidFill>
              </a:defRPr>
            </a:lvl1pPr>
            <a:lvl2pPr marL="457189" indent="0">
              <a:buNone/>
              <a:defRPr sz="1900">
                <a:solidFill>
                  <a:schemeClr val="tx1">
                    <a:tint val="75000"/>
                  </a:schemeClr>
                </a:solidFill>
              </a:defRPr>
            </a:lvl2pPr>
            <a:lvl3pPr marL="914377" indent="0">
              <a:buNone/>
              <a:defRPr sz="1600">
                <a:solidFill>
                  <a:schemeClr val="tx1">
                    <a:tint val="75000"/>
                  </a:schemeClr>
                </a:solidFill>
              </a:defRPr>
            </a:lvl3pPr>
            <a:lvl4pPr marL="1371566" indent="0">
              <a:buNone/>
              <a:defRPr sz="1500">
                <a:solidFill>
                  <a:schemeClr val="tx1">
                    <a:tint val="75000"/>
                  </a:schemeClr>
                </a:solidFill>
              </a:defRPr>
            </a:lvl4pPr>
            <a:lvl5pPr marL="1828754" indent="0">
              <a:buNone/>
              <a:defRPr sz="1500">
                <a:solidFill>
                  <a:schemeClr val="tx1">
                    <a:tint val="75000"/>
                  </a:schemeClr>
                </a:solidFill>
              </a:defRPr>
            </a:lvl5pPr>
            <a:lvl6pPr marL="2285943" indent="0">
              <a:buNone/>
              <a:defRPr sz="1500">
                <a:solidFill>
                  <a:schemeClr val="tx1">
                    <a:tint val="75000"/>
                  </a:schemeClr>
                </a:solidFill>
              </a:defRPr>
            </a:lvl6pPr>
            <a:lvl7pPr marL="2743131" indent="0">
              <a:buNone/>
              <a:defRPr sz="1500">
                <a:solidFill>
                  <a:schemeClr val="tx1">
                    <a:tint val="75000"/>
                  </a:schemeClr>
                </a:solidFill>
              </a:defRPr>
            </a:lvl7pPr>
            <a:lvl8pPr marL="3200320" indent="0">
              <a:buNone/>
              <a:defRPr sz="1500">
                <a:solidFill>
                  <a:schemeClr val="tx1">
                    <a:tint val="75000"/>
                  </a:schemeClr>
                </a:solidFill>
              </a:defRPr>
            </a:lvl8pPr>
            <a:lvl9pPr marL="3657509" indent="0">
              <a:buNone/>
              <a:defRPr sz="15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2"/>
            <a:ext cx="2844800" cy="365125"/>
          </a:xfrm>
          <a:prstGeom prst="rect">
            <a:avLst/>
          </a:prstGeom>
        </p:spPr>
        <p:txBody>
          <a:bodyPr lIns="91438" tIns="45719" rIns="91438" bIns="45719"/>
          <a:lstStyle/>
          <a:p>
            <a:fld id="{61F46DA4-EE39-4543-A87A-5A1632F5600C}" type="datetimeFigureOut">
              <a:rPr lang="en-US" smtClean="0"/>
              <a:pPr/>
              <a:t>10/1/2020</a:t>
            </a:fld>
            <a:endParaRPr lang="en-US"/>
          </a:p>
        </p:txBody>
      </p:sp>
      <p:sp>
        <p:nvSpPr>
          <p:cNvPr id="5" name="Footer Placeholder 4"/>
          <p:cNvSpPr>
            <a:spLocks noGrp="1"/>
          </p:cNvSpPr>
          <p:nvPr>
            <p:ph type="ftr" sz="quarter" idx="11"/>
          </p:nvPr>
        </p:nvSpPr>
        <p:spPr>
          <a:xfrm>
            <a:off x="4165600" y="6356352"/>
            <a:ext cx="3860800" cy="365125"/>
          </a:xfrm>
          <a:prstGeom prst="rect">
            <a:avLst/>
          </a:prstGeom>
        </p:spPr>
        <p:txBody>
          <a:bodyPr lIns="91438" tIns="45719" rIns="91438" bIns="45719"/>
          <a:lstStyle/>
          <a:p>
            <a:endParaRPr lang="en-US"/>
          </a:p>
        </p:txBody>
      </p:sp>
      <p:sp>
        <p:nvSpPr>
          <p:cNvPr id="6" name="Slide Number Placeholder 5"/>
          <p:cNvSpPr>
            <a:spLocks noGrp="1"/>
          </p:cNvSpPr>
          <p:nvPr>
            <p:ph type="sldNum" sz="quarter" idx="12"/>
          </p:nvPr>
        </p:nvSpPr>
        <p:spPr>
          <a:xfrm>
            <a:off x="8737600" y="6356352"/>
            <a:ext cx="2844800" cy="365125"/>
          </a:xfrm>
          <a:prstGeom prst="rect">
            <a:avLst/>
          </a:prstGeom>
        </p:spPr>
        <p:txBody>
          <a:bodyPr lIns="91438" tIns="45719" rIns="91438" bIns="45719"/>
          <a:lstStyle/>
          <a:p>
            <a:fld id="{AF64CA77-4287-4CE0-A324-61CF4E12EED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1143000"/>
          </a:xfrm>
          <a:prstGeom prst="rect">
            <a:avLst/>
          </a:prstGeom>
        </p:spPr>
        <p:txBody>
          <a:bodyPr lIns="91438" tIns="45719" rIns="91438" bIns="45719"/>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lIns="91438" tIns="45719" rIns="91438" bIns="45719"/>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lIns="91438" tIns="45719" rIns="91438" bIns="45719"/>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2"/>
            <a:ext cx="2844800" cy="365125"/>
          </a:xfrm>
          <a:prstGeom prst="rect">
            <a:avLst/>
          </a:prstGeom>
        </p:spPr>
        <p:txBody>
          <a:bodyPr lIns="91438" tIns="45719" rIns="91438" bIns="45719"/>
          <a:lstStyle/>
          <a:p>
            <a:fld id="{61F46DA4-EE39-4543-A87A-5A1632F5600C}" type="datetimeFigureOut">
              <a:rPr lang="en-US" smtClean="0"/>
              <a:pPr/>
              <a:t>10/1/2020</a:t>
            </a:fld>
            <a:endParaRPr lang="en-US"/>
          </a:p>
        </p:txBody>
      </p:sp>
      <p:sp>
        <p:nvSpPr>
          <p:cNvPr id="6" name="Footer Placeholder 5"/>
          <p:cNvSpPr>
            <a:spLocks noGrp="1"/>
          </p:cNvSpPr>
          <p:nvPr>
            <p:ph type="ftr" sz="quarter" idx="11"/>
          </p:nvPr>
        </p:nvSpPr>
        <p:spPr>
          <a:xfrm>
            <a:off x="4165600" y="6356352"/>
            <a:ext cx="3860800" cy="365125"/>
          </a:xfrm>
          <a:prstGeom prst="rect">
            <a:avLst/>
          </a:prstGeom>
        </p:spPr>
        <p:txBody>
          <a:bodyPr lIns="91438" tIns="45719" rIns="91438" bIns="45719"/>
          <a:lstStyle/>
          <a:p>
            <a:endParaRPr lang="en-US"/>
          </a:p>
        </p:txBody>
      </p:sp>
      <p:sp>
        <p:nvSpPr>
          <p:cNvPr id="7" name="Slide Number Placeholder 6"/>
          <p:cNvSpPr>
            <a:spLocks noGrp="1"/>
          </p:cNvSpPr>
          <p:nvPr>
            <p:ph type="sldNum" sz="quarter" idx="12"/>
          </p:nvPr>
        </p:nvSpPr>
        <p:spPr>
          <a:xfrm>
            <a:off x="8737600" y="6356352"/>
            <a:ext cx="2844800" cy="365125"/>
          </a:xfrm>
          <a:prstGeom prst="rect">
            <a:avLst/>
          </a:prstGeom>
        </p:spPr>
        <p:txBody>
          <a:bodyPr lIns="91438" tIns="45719" rIns="91438" bIns="45719"/>
          <a:lstStyle/>
          <a:p>
            <a:fld id="{AF64CA77-4287-4CE0-A324-61CF4E12EED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1143000"/>
          </a:xfrm>
          <a:prstGeom prst="rect">
            <a:avLst/>
          </a:prstGeom>
        </p:spPr>
        <p:txBody>
          <a:bodyPr lIns="91438" tIns="45719" rIns="91438" bIns="45719"/>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a:prstGeom prst="rect">
            <a:avLst/>
          </a:prstGeom>
        </p:spPr>
        <p:txBody>
          <a:bodyPr lIns="91438" tIns="45719" rIns="91438" bIns="45719"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lIns="91438" tIns="45719" rIns="91438" bIns="45719"/>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a:prstGeom prst="rect">
            <a:avLst/>
          </a:prstGeom>
        </p:spPr>
        <p:txBody>
          <a:bodyPr lIns="91438" tIns="45719" rIns="91438" bIns="45719"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a:prstGeom prst="rect">
            <a:avLst/>
          </a:prstGeom>
        </p:spPr>
        <p:txBody>
          <a:bodyPr lIns="91438" tIns="45719" rIns="91438" bIns="45719"/>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2"/>
            <a:ext cx="2844800" cy="365125"/>
          </a:xfrm>
          <a:prstGeom prst="rect">
            <a:avLst/>
          </a:prstGeom>
        </p:spPr>
        <p:txBody>
          <a:bodyPr lIns="91438" tIns="45719" rIns="91438" bIns="45719"/>
          <a:lstStyle/>
          <a:p>
            <a:fld id="{61F46DA4-EE39-4543-A87A-5A1632F5600C}" type="datetimeFigureOut">
              <a:rPr lang="en-US" smtClean="0"/>
              <a:pPr/>
              <a:t>10/1/2020</a:t>
            </a:fld>
            <a:endParaRPr lang="en-US"/>
          </a:p>
        </p:txBody>
      </p:sp>
      <p:sp>
        <p:nvSpPr>
          <p:cNvPr id="8" name="Footer Placeholder 7"/>
          <p:cNvSpPr>
            <a:spLocks noGrp="1"/>
          </p:cNvSpPr>
          <p:nvPr>
            <p:ph type="ftr" sz="quarter" idx="11"/>
          </p:nvPr>
        </p:nvSpPr>
        <p:spPr>
          <a:xfrm>
            <a:off x="4165600" y="6356352"/>
            <a:ext cx="3860800" cy="365125"/>
          </a:xfrm>
          <a:prstGeom prst="rect">
            <a:avLst/>
          </a:prstGeom>
        </p:spPr>
        <p:txBody>
          <a:bodyPr lIns="91438" tIns="45719" rIns="91438" bIns="45719"/>
          <a:lstStyle/>
          <a:p>
            <a:endParaRPr lang="en-US"/>
          </a:p>
        </p:txBody>
      </p:sp>
      <p:sp>
        <p:nvSpPr>
          <p:cNvPr id="9" name="Slide Number Placeholder 8"/>
          <p:cNvSpPr>
            <a:spLocks noGrp="1"/>
          </p:cNvSpPr>
          <p:nvPr>
            <p:ph type="sldNum" sz="quarter" idx="12"/>
          </p:nvPr>
        </p:nvSpPr>
        <p:spPr>
          <a:xfrm>
            <a:off x="8737600" y="6356352"/>
            <a:ext cx="2844800" cy="365125"/>
          </a:xfrm>
          <a:prstGeom prst="rect">
            <a:avLst/>
          </a:prstGeom>
        </p:spPr>
        <p:txBody>
          <a:bodyPr lIns="91438" tIns="45719" rIns="91438" bIns="45719"/>
          <a:lstStyle/>
          <a:p>
            <a:fld id="{AF64CA77-4287-4CE0-A324-61CF4E12EED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1143000"/>
          </a:xfrm>
          <a:prstGeom prst="rect">
            <a:avLst/>
          </a:prstGeom>
        </p:spPr>
        <p:txBody>
          <a:bodyPr lIns="91438" tIns="45719" rIns="91438" bIns="45719"/>
          <a:lstStyle/>
          <a:p>
            <a:r>
              <a:rPr lang="en-US"/>
              <a:t>Click to edit Master title style</a:t>
            </a:r>
          </a:p>
        </p:txBody>
      </p:sp>
      <p:sp>
        <p:nvSpPr>
          <p:cNvPr id="3" name="Date Placeholder 2"/>
          <p:cNvSpPr>
            <a:spLocks noGrp="1"/>
          </p:cNvSpPr>
          <p:nvPr>
            <p:ph type="dt" sz="half" idx="10"/>
          </p:nvPr>
        </p:nvSpPr>
        <p:spPr>
          <a:xfrm>
            <a:off x="609600" y="6356352"/>
            <a:ext cx="2844800" cy="365125"/>
          </a:xfrm>
          <a:prstGeom prst="rect">
            <a:avLst/>
          </a:prstGeom>
        </p:spPr>
        <p:txBody>
          <a:bodyPr lIns="91438" tIns="45719" rIns="91438" bIns="45719"/>
          <a:lstStyle/>
          <a:p>
            <a:fld id="{61F46DA4-EE39-4543-A87A-5A1632F5600C}" type="datetimeFigureOut">
              <a:rPr lang="en-US" smtClean="0"/>
              <a:pPr/>
              <a:t>10/1/2020</a:t>
            </a:fld>
            <a:endParaRPr lang="en-US"/>
          </a:p>
        </p:txBody>
      </p:sp>
      <p:sp>
        <p:nvSpPr>
          <p:cNvPr id="4" name="Footer Placeholder 3"/>
          <p:cNvSpPr>
            <a:spLocks noGrp="1"/>
          </p:cNvSpPr>
          <p:nvPr>
            <p:ph type="ftr" sz="quarter" idx="11"/>
          </p:nvPr>
        </p:nvSpPr>
        <p:spPr>
          <a:xfrm>
            <a:off x="4165600" y="6356352"/>
            <a:ext cx="3860800" cy="365125"/>
          </a:xfrm>
          <a:prstGeom prst="rect">
            <a:avLst/>
          </a:prstGeom>
        </p:spPr>
        <p:txBody>
          <a:bodyPr lIns="91438" tIns="45719" rIns="91438" bIns="45719"/>
          <a:lstStyle/>
          <a:p>
            <a:endParaRPr lang="en-US"/>
          </a:p>
        </p:txBody>
      </p:sp>
      <p:sp>
        <p:nvSpPr>
          <p:cNvPr id="5" name="Slide Number Placeholder 4"/>
          <p:cNvSpPr>
            <a:spLocks noGrp="1"/>
          </p:cNvSpPr>
          <p:nvPr>
            <p:ph type="sldNum" sz="quarter" idx="12"/>
          </p:nvPr>
        </p:nvSpPr>
        <p:spPr>
          <a:xfrm>
            <a:off x="8737600" y="6356352"/>
            <a:ext cx="2844800" cy="365125"/>
          </a:xfrm>
          <a:prstGeom prst="rect">
            <a:avLst/>
          </a:prstGeom>
        </p:spPr>
        <p:txBody>
          <a:bodyPr lIns="91438" tIns="45719" rIns="91438" bIns="45719"/>
          <a:lstStyle/>
          <a:p>
            <a:fld id="{AF64CA77-4287-4CE0-A324-61CF4E12EED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2"/>
            <a:ext cx="2844800" cy="365125"/>
          </a:xfrm>
          <a:prstGeom prst="rect">
            <a:avLst/>
          </a:prstGeom>
        </p:spPr>
        <p:txBody>
          <a:bodyPr lIns="91438" tIns="45719" rIns="91438" bIns="45719"/>
          <a:lstStyle/>
          <a:p>
            <a:fld id="{61F46DA4-EE39-4543-A87A-5A1632F5600C}" type="datetimeFigureOut">
              <a:rPr lang="en-US" smtClean="0"/>
              <a:pPr/>
              <a:t>10/1/2020</a:t>
            </a:fld>
            <a:endParaRPr lang="en-US"/>
          </a:p>
        </p:txBody>
      </p:sp>
      <p:sp>
        <p:nvSpPr>
          <p:cNvPr id="3" name="Footer Placeholder 2"/>
          <p:cNvSpPr>
            <a:spLocks noGrp="1"/>
          </p:cNvSpPr>
          <p:nvPr>
            <p:ph type="ftr" sz="quarter" idx="11"/>
          </p:nvPr>
        </p:nvSpPr>
        <p:spPr>
          <a:xfrm>
            <a:off x="4165600" y="6356352"/>
            <a:ext cx="3860800" cy="365125"/>
          </a:xfrm>
          <a:prstGeom prst="rect">
            <a:avLst/>
          </a:prstGeom>
        </p:spPr>
        <p:txBody>
          <a:bodyPr lIns="91438" tIns="45719" rIns="91438" bIns="45719"/>
          <a:lstStyle/>
          <a:p>
            <a:endParaRPr lang="en-US"/>
          </a:p>
        </p:txBody>
      </p:sp>
      <p:sp>
        <p:nvSpPr>
          <p:cNvPr id="4" name="Slide Number Placeholder 3"/>
          <p:cNvSpPr>
            <a:spLocks noGrp="1"/>
          </p:cNvSpPr>
          <p:nvPr>
            <p:ph type="sldNum" sz="quarter" idx="12"/>
          </p:nvPr>
        </p:nvSpPr>
        <p:spPr>
          <a:xfrm>
            <a:off x="8737600" y="6356352"/>
            <a:ext cx="2844800" cy="365125"/>
          </a:xfrm>
          <a:prstGeom prst="rect">
            <a:avLst/>
          </a:prstGeom>
        </p:spPr>
        <p:txBody>
          <a:bodyPr lIns="91438" tIns="45719" rIns="91438" bIns="45719"/>
          <a:lstStyle/>
          <a:p>
            <a:fld id="{AF64CA77-4287-4CE0-A324-61CF4E12EED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a:prstGeom prst="rect">
            <a:avLst/>
          </a:prstGeom>
        </p:spPr>
        <p:txBody>
          <a:bodyPr lIns="91438" tIns="45719" rIns="91438" bIns="45719"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a:prstGeom prst="rect">
            <a:avLst/>
          </a:prstGeom>
        </p:spPr>
        <p:txBody>
          <a:bodyPr lIns="91438" tIns="45719" rIns="91438" bIns="45719"/>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a:prstGeom prst="rect">
            <a:avLst/>
          </a:prstGeom>
        </p:spPr>
        <p:txBody>
          <a:bodyPr lIns="91438" tIns="45719" rIns="91438" bIns="45719"/>
          <a:lstStyle>
            <a:lvl1pPr marL="0" indent="0">
              <a:buNone/>
              <a:defRPr sz="1500"/>
            </a:lvl1pPr>
            <a:lvl2pPr marL="457189" indent="0">
              <a:buNone/>
              <a:defRPr sz="1200"/>
            </a:lvl2pPr>
            <a:lvl3pPr marL="914377" indent="0">
              <a:buNone/>
              <a:defRPr sz="11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2"/>
            <a:ext cx="2844800" cy="365125"/>
          </a:xfrm>
          <a:prstGeom prst="rect">
            <a:avLst/>
          </a:prstGeom>
        </p:spPr>
        <p:txBody>
          <a:bodyPr lIns="91438" tIns="45719" rIns="91438" bIns="45719"/>
          <a:lstStyle/>
          <a:p>
            <a:fld id="{61F46DA4-EE39-4543-A87A-5A1632F5600C}" type="datetimeFigureOut">
              <a:rPr lang="en-US" smtClean="0"/>
              <a:pPr/>
              <a:t>10/1/2020</a:t>
            </a:fld>
            <a:endParaRPr lang="en-US"/>
          </a:p>
        </p:txBody>
      </p:sp>
      <p:sp>
        <p:nvSpPr>
          <p:cNvPr id="6" name="Footer Placeholder 5"/>
          <p:cNvSpPr>
            <a:spLocks noGrp="1"/>
          </p:cNvSpPr>
          <p:nvPr>
            <p:ph type="ftr" sz="quarter" idx="11"/>
          </p:nvPr>
        </p:nvSpPr>
        <p:spPr>
          <a:xfrm>
            <a:off x="4165600" y="6356352"/>
            <a:ext cx="3860800" cy="365125"/>
          </a:xfrm>
          <a:prstGeom prst="rect">
            <a:avLst/>
          </a:prstGeom>
        </p:spPr>
        <p:txBody>
          <a:bodyPr lIns="91438" tIns="45719" rIns="91438" bIns="45719"/>
          <a:lstStyle/>
          <a:p>
            <a:endParaRPr lang="en-US"/>
          </a:p>
        </p:txBody>
      </p:sp>
      <p:sp>
        <p:nvSpPr>
          <p:cNvPr id="7" name="Slide Number Placeholder 6"/>
          <p:cNvSpPr>
            <a:spLocks noGrp="1"/>
          </p:cNvSpPr>
          <p:nvPr>
            <p:ph type="sldNum" sz="quarter" idx="12"/>
          </p:nvPr>
        </p:nvSpPr>
        <p:spPr>
          <a:xfrm>
            <a:off x="8737600" y="6356352"/>
            <a:ext cx="2844800" cy="365125"/>
          </a:xfrm>
          <a:prstGeom prst="rect">
            <a:avLst/>
          </a:prstGeom>
        </p:spPr>
        <p:txBody>
          <a:bodyPr lIns="91438" tIns="45719" rIns="91438" bIns="45719"/>
          <a:lstStyle/>
          <a:p>
            <a:fld id="{AF64CA77-4287-4CE0-A324-61CF4E12EED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a:prstGeom prst="rect">
            <a:avLst/>
          </a:prstGeom>
        </p:spPr>
        <p:txBody>
          <a:bodyPr lIns="91438" tIns="45719" rIns="91438" bIns="45719"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lIns="91438" tIns="45719" rIns="91438" bIns="45719"/>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2389717" y="5367338"/>
            <a:ext cx="7315200" cy="804863"/>
          </a:xfrm>
          <a:prstGeom prst="rect">
            <a:avLst/>
          </a:prstGeom>
        </p:spPr>
        <p:txBody>
          <a:bodyPr lIns="91438" tIns="45719" rIns="91438" bIns="45719"/>
          <a:lstStyle>
            <a:lvl1pPr marL="0" indent="0">
              <a:buNone/>
              <a:defRPr sz="1500"/>
            </a:lvl1pPr>
            <a:lvl2pPr marL="457189" indent="0">
              <a:buNone/>
              <a:defRPr sz="1200"/>
            </a:lvl2pPr>
            <a:lvl3pPr marL="914377" indent="0">
              <a:buNone/>
              <a:defRPr sz="11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2"/>
            <a:ext cx="2844800" cy="365125"/>
          </a:xfrm>
          <a:prstGeom prst="rect">
            <a:avLst/>
          </a:prstGeom>
        </p:spPr>
        <p:txBody>
          <a:bodyPr lIns="91438" tIns="45719" rIns="91438" bIns="45719"/>
          <a:lstStyle/>
          <a:p>
            <a:fld id="{61F46DA4-EE39-4543-A87A-5A1632F5600C}" type="datetimeFigureOut">
              <a:rPr lang="en-US" smtClean="0"/>
              <a:pPr/>
              <a:t>10/1/2020</a:t>
            </a:fld>
            <a:endParaRPr lang="en-US"/>
          </a:p>
        </p:txBody>
      </p:sp>
      <p:sp>
        <p:nvSpPr>
          <p:cNvPr id="6" name="Footer Placeholder 5"/>
          <p:cNvSpPr>
            <a:spLocks noGrp="1"/>
          </p:cNvSpPr>
          <p:nvPr>
            <p:ph type="ftr" sz="quarter" idx="11"/>
          </p:nvPr>
        </p:nvSpPr>
        <p:spPr>
          <a:xfrm>
            <a:off x="4165600" y="6356352"/>
            <a:ext cx="3860800" cy="365125"/>
          </a:xfrm>
          <a:prstGeom prst="rect">
            <a:avLst/>
          </a:prstGeom>
        </p:spPr>
        <p:txBody>
          <a:bodyPr lIns="91438" tIns="45719" rIns="91438" bIns="45719"/>
          <a:lstStyle/>
          <a:p>
            <a:endParaRPr lang="en-US"/>
          </a:p>
        </p:txBody>
      </p:sp>
      <p:sp>
        <p:nvSpPr>
          <p:cNvPr id="7" name="Slide Number Placeholder 6"/>
          <p:cNvSpPr>
            <a:spLocks noGrp="1"/>
          </p:cNvSpPr>
          <p:nvPr>
            <p:ph type="sldNum" sz="quarter" idx="12"/>
          </p:nvPr>
        </p:nvSpPr>
        <p:spPr>
          <a:xfrm>
            <a:off x="8737600" y="6356352"/>
            <a:ext cx="2844800" cy="365125"/>
          </a:xfrm>
          <a:prstGeom prst="rect">
            <a:avLst/>
          </a:prstGeom>
        </p:spPr>
        <p:txBody>
          <a:bodyPr lIns="91438" tIns="45719" rIns="91438" bIns="45719"/>
          <a:lstStyle/>
          <a:p>
            <a:fld id="{AF64CA77-4287-4CE0-A324-61CF4E12EED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B54E090-FAF1-4B2F-833E-FA3097DB0F38}"/>
              </a:ext>
            </a:extLst>
          </p:cNvPr>
          <p:cNvSpPr/>
          <p:nvPr userDrawn="1"/>
        </p:nvSpPr>
        <p:spPr>
          <a:xfrm>
            <a:off x="19051" y="6569121"/>
            <a:ext cx="9734551" cy="281433"/>
          </a:xfrm>
          <a:prstGeom prst="rect">
            <a:avLst/>
          </a:prstGeom>
          <a:solidFill>
            <a:srgbClr val="354C5F"/>
          </a:solidFill>
          <a:ln>
            <a:solidFill>
              <a:srgbClr val="354C5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8" tIns="45719" rIns="91438" bIns="45719" numCol="1" spcCol="0" rtlCol="0" fromWordArt="0" anchor="ctr" anchorCtr="0" forceAA="0" compatLnSpc="1">
            <a:prstTxWarp prst="textNoShape">
              <a:avLst/>
            </a:prstTxWarp>
            <a:noAutofit/>
          </a:bodyPr>
          <a:lstStyle/>
          <a:p>
            <a:pPr algn="ctr"/>
            <a:endParaRPr lang="en-US" sz="1900"/>
          </a:p>
        </p:txBody>
      </p:sp>
      <p:sp>
        <p:nvSpPr>
          <p:cNvPr id="2" name="Rectangle 1">
            <a:extLst>
              <a:ext uri="{FF2B5EF4-FFF2-40B4-BE49-F238E27FC236}">
                <a16:creationId xmlns:a16="http://schemas.microsoft.com/office/drawing/2014/main" id="{9ABC9D8E-BF9D-4E6D-A17D-09A8C1A13742}"/>
              </a:ext>
            </a:extLst>
          </p:cNvPr>
          <p:cNvSpPr/>
          <p:nvPr userDrawn="1"/>
        </p:nvSpPr>
        <p:spPr>
          <a:xfrm>
            <a:off x="9805625" y="6495257"/>
            <a:ext cx="2386377" cy="348651"/>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8" tIns="45719" rIns="91438" bIns="45719" numCol="1" spcCol="0" rtlCol="0" fromWordArt="0" anchor="ctr" anchorCtr="0" forceAA="0" compatLnSpc="1">
            <a:prstTxWarp prst="textNoShape">
              <a:avLst/>
            </a:prstTxWarp>
            <a:noAutofit/>
          </a:bodyPr>
          <a:lstStyle/>
          <a:p>
            <a:pPr algn="ctr"/>
            <a:endParaRPr lang="en-US" sz="1900"/>
          </a:p>
        </p:txBody>
      </p:sp>
      <p:cxnSp>
        <p:nvCxnSpPr>
          <p:cNvPr id="12" name="Straight Connector 11"/>
          <p:cNvCxnSpPr>
            <a:cxnSpLocks/>
          </p:cNvCxnSpPr>
          <p:nvPr/>
        </p:nvCxnSpPr>
        <p:spPr>
          <a:xfrm>
            <a:off x="0" y="1066800"/>
            <a:ext cx="12182475" cy="0"/>
          </a:xfrm>
          <a:prstGeom prst="line">
            <a:avLst/>
          </a:prstGeom>
          <a:ln w="38100">
            <a:solidFill>
              <a:schemeClr val="accent6"/>
            </a:solidFill>
          </a:ln>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flipV="1">
            <a:off x="9527" y="6543349"/>
            <a:ext cx="9734551" cy="1587"/>
          </a:xfrm>
          <a:prstGeom prst="line">
            <a:avLst/>
          </a:prstGeom>
          <a:ln w="28575">
            <a:solidFill>
              <a:schemeClr val="accent6"/>
            </a:solidFill>
          </a:ln>
        </p:spPr>
        <p:style>
          <a:lnRef idx="1">
            <a:schemeClr val="accent2"/>
          </a:lnRef>
          <a:fillRef idx="0">
            <a:schemeClr val="accent2"/>
          </a:fillRef>
          <a:effectRef idx="0">
            <a:schemeClr val="accent2"/>
          </a:effectRef>
          <a:fontRef idx="minor">
            <a:schemeClr val="tx1"/>
          </a:fontRef>
        </p:style>
      </p:cxnSp>
      <p:sp>
        <p:nvSpPr>
          <p:cNvPr id="16" name="TextBox 15"/>
          <p:cNvSpPr txBox="1"/>
          <p:nvPr/>
        </p:nvSpPr>
        <p:spPr>
          <a:xfrm>
            <a:off x="-23447" y="6510255"/>
            <a:ext cx="5181600" cy="276999"/>
          </a:xfrm>
          <a:prstGeom prst="rect">
            <a:avLst/>
          </a:prstGeom>
          <a:noFill/>
        </p:spPr>
        <p:txBody>
          <a:bodyPr wrap="square" lIns="91438" tIns="45719" rIns="91438" bIns="45719" rtlCol="0">
            <a:spAutoFit/>
          </a:bodyPr>
          <a:lstStyle/>
          <a:p>
            <a:r>
              <a:rPr lang="en-US" sz="1200">
                <a:solidFill>
                  <a:schemeClr val="bg1"/>
                </a:solidFill>
                <a:latin typeface="Eras Medium ITC" pitchFamily="34" charset="0"/>
                <a:ea typeface="Malgun Gothic" pitchFamily="34" charset="-127"/>
              </a:rPr>
              <a:t>FY 2021 Proposed Budget – City of San Antonio</a:t>
            </a:r>
          </a:p>
        </p:txBody>
      </p:sp>
      <p:sp>
        <p:nvSpPr>
          <p:cNvPr id="17" name="Slide Number Placeholder 5"/>
          <p:cNvSpPr txBox="1">
            <a:spLocks/>
          </p:cNvSpPr>
          <p:nvPr/>
        </p:nvSpPr>
        <p:spPr>
          <a:xfrm>
            <a:off x="9337675" y="6495258"/>
            <a:ext cx="2844800" cy="365125"/>
          </a:xfrm>
          <a:prstGeom prst="rect">
            <a:avLst/>
          </a:prstGeom>
        </p:spPr>
        <p:txBody>
          <a:bodyPr vert="horz" lIns="91438" tIns="45719" rIns="91438" bIns="45719" rtlCol="0" anchor="ctr"/>
          <a:lstStyle>
            <a:lvl1pPr algn="r">
              <a:defRPr sz="1800">
                <a:solidFill>
                  <a:schemeClr val="bg1"/>
                </a:solidFill>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fld id="{EC8589ED-D8E1-4B64-8CA1-67AFC8D32B2D}" type="slidenum">
              <a:rPr kumimoji="0" lang="en-US" sz="1500" b="1" i="1" u="none" strike="noStrike" kern="1200" cap="none" spc="0" normalizeH="0" baseline="0" noProof="0" smtClean="0">
                <a:ln>
                  <a:noFill/>
                </a:ln>
                <a:solidFill>
                  <a:schemeClr val="bg1"/>
                </a:solidFill>
                <a:effectLst/>
                <a:uLnTx/>
                <a:uFillTx/>
                <a:latin typeface="Myriad Pro" pitchFamily="34" charset="0"/>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1100" b="1" i="1" u="none" strike="noStrike" kern="1200" cap="none" spc="0" normalizeH="0" baseline="0" noProof="0">
              <a:ln>
                <a:noFill/>
              </a:ln>
              <a:solidFill>
                <a:schemeClr val="bg1"/>
              </a:solidFill>
              <a:effectLst/>
              <a:uLnTx/>
              <a:uFillTx/>
              <a:latin typeface="Myriad Pro" pitchFamily="34" charset="0"/>
              <a:ea typeface="+mn-ea"/>
              <a:cs typeface="+mn-cs"/>
            </a:endParaRPr>
          </a:p>
        </p:txBody>
      </p:sp>
      <p:sp>
        <p:nvSpPr>
          <p:cNvPr id="8" name="Diagonal Stripe 7">
            <a:extLst>
              <a:ext uri="{FF2B5EF4-FFF2-40B4-BE49-F238E27FC236}">
                <a16:creationId xmlns:a16="http://schemas.microsoft.com/office/drawing/2014/main" id="{9912FA14-E2C6-43E1-BC62-91AB8D03BFF1}"/>
              </a:ext>
            </a:extLst>
          </p:cNvPr>
          <p:cNvSpPr/>
          <p:nvPr userDrawn="1"/>
        </p:nvSpPr>
        <p:spPr>
          <a:xfrm>
            <a:off x="9435216" y="6495257"/>
            <a:ext cx="740813" cy="743729"/>
          </a:xfrm>
          <a:prstGeom prst="diagStrip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8" tIns="45719" rIns="91438" bIns="45719" numCol="1" spcCol="0" rtlCol="0" fromWordArt="0" anchor="ctr" anchorCtr="0" forceAA="0" compatLnSpc="1">
            <a:prstTxWarp prst="textNoShape">
              <a:avLst/>
            </a:prstTxWarp>
            <a:noAutofit/>
          </a:bodyPr>
          <a:lstStyle/>
          <a:p>
            <a:pPr algn="ctr"/>
            <a:endParaRPr lang="en-US" sz="1900">
              <a:solidFill>
                <a:schemeClr val="tx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 id="2147483666" r:id="rId17"/>
    <p:sldLayoutId id="2147483667" r:id="rId18"/>
  </p:sldLayoutIdLst>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8.png"/><Relationship Id="rId7" Type="http://schemas.openxmlformats.org/officeDocument/2006/relationships/diagramColors" Target="../diagrams/colors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holding a sign posing for the camera&#10;&#10;Description automatically generated">
            <a:extLst>
              <a:ext uri="{FF2B5EF4-FFF2-40B4-BE49-F238E27FC236}">
                <a16:creationId xmlns:a16="http://schemas.microsoft.com/office/drawing/2014/main" id="{00DE73A5-DFA5-4EC6-BD8B-018D565DB5D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98" t="37982" r="-498" b="22692"/>
          <a:stretch/>
        </p:blipFill>
        <p:spPr>
          <a:xfrm>
            <a:off x="-102320" y="-381000"/>
            <a:ext cx="12446720" cy="7239000"/>
          </a:xfrm>
          <a:prstGeom prst="rect">
            <a:avLst/>
          </a:prstGeom>
        </p:spPr>
      </p:pic>
      <p:sp>
        <p:nvSpPr>
          <p:cNvPr id="10" name="Title 1">
            <a:extLst>
              <a:ext uri="{FF2B5EF4-FFF2-40B4-BE49-F238E27FC236}">
                <a16:creationId xmlns:a16="http://schemas.microsoft.com/office/drawing/2014/main" id="{7F53E8D4-6359-46C9-8F64-8114DE823138}"/>
              </a:ext>
            </a:extLst>
          </p:cNvPr>
          <p:cNvSpPr txBox="1">
            <a:spLocks/>
          </p:cNvSpPr>
          <p:nvPr/>
        </p:nvSpPr>
        <p:spPr>
          <a:xfrm>
            <a:off x="-127360" y="5602526"/>
            <a:ext cx="12319360" cy="1060411"/>
          </a:xfrm>
          <a:prstGeom prst="rect">
            <a:avLst/>
          </a:prstGeom>
          <a:solidFill>
            <a:srgbClr val="354C5F">
              <a:alpha val="76000"/>
            </a:srgbClr>
          </a:solidFill>
        </p:spPr>
        <p:txBody>
          <a:bodyPr lIns="91438" tIns="45719" rIns="91438" bIns="45719"/>
          <a:lstStyle/>
          <a:p>
            <a:pPr algn="r">
              <a:spcBef>
                <a:spcPct val="0"/>
              </a:spcBef>
              <a:defRPr/>
            </a:pPr>
            <a:r>
              <a:rPr lang="en-US" sz="3200" dirty="0">
                <a:solidFill>
                  <a:schemeClr val="bg1"/>
                </a:solidFill>
                <a:effectLst>
                  <a:outerShdw blurRad="50800" dist="38100" dir="5400000" algn="t" rotWithShape="0">
                    <a:prstClr val="black">
                      <a:alpha val="40000"/>
                    </a:prstClr>
                  </a:outerShdw>
                </a:effectLst>
                <a:latin typeface="Myriad Pro" pitchFamily="34" charset="0"/>
                <a:ea typeface="+mj-ea"/>
                <a:cs typeface="+mj-cs"/>
              </a:rPr>
              <a:t> </a:t>
            </a:r>
            <a:r>
              <a:rPr lang="en-US" sz="2800" dirty="0">
                <a:solidFill>
                  <a:schemeClr val="bg1"/>
                </a:solidFill>
                <a:effectLst>
                  <a:outerShdw blurRad="50800" dist="38100" dir="5400000" algn="t" rotWithShape="0">
                    <a:prstClr val="black">
                      <a:alpha val="40000"/>
                    </a:prstClr>
                  </a:outerShdw>
                </a:effectLst>
                <a:latin typeface="Myriad Pro" pitchFamily="34" charset="0"/>
                <a:ea typeface="+mj-ea"/>
                <a:cs typeface="+mj-cs"/>
              </a:rPr>
              <a:t>Presented by: Verónica R. Soto, FAICP, Director</a:t>
            </a:r>
          </a:p>
          <a:p>
            <a:pPr algn="r">
              <a:spcBef>
                <a:spcPct val="0"/>
              </a:spcBef>
              <a:defRPr/>
            </a:pPr>
            <a:r>
              <a:rPr lang="en-US" sz="2800" dirty="0">
                <a:solidFill>
                  <a:schemeClr val="bg1"/>
                </a:solidFill>
                <a:effectLst>
                  <a:outerShdw blurRad="50800" dist="38100" dir="5400000" algn="t" rotWithShape="0">
                    <a:prstClr val="black">
                      <a:alpha val="40000"/>
                    </a:prstClr>
                  </a:outerShdw>
                </a:effectLst>
                <a:latin typeface="Myriad Pro" pitchFamily="34" charset="0"/>
              </a:rPr>
              <a:t>Neighborhood &amp; Housing Services Department</a:t>
            </a:r>
          </a:p>
          <a:p>
            <a:pPr algn="r">
              <a:spcBef>
                <a:spcPct val="0"/>
              </a:spcBef>
              <a:defRPr/>
            </a:pPr>
            <a:r>
              <a:rPr lang="en-US" sz="3200" dirty="0">
                <a:solidFill>
                  <a:schemeClr val="bg1"/>
                </a:solidFill>
                <a:effectLst>
                  <a:outerShdw blurRad="50800" dist="38100" dir="5400000" algn="t" rotWithShape="0">
                    <a:prstClr val="black">
                      <a:alpha val="40000"/>
                    </a:prstClr>
                  </a:outerShdw>
                </a:effectLst>
                <a:latin typeface="Myriad Pro" pitchFamily="34" charset="0"/>
                <a:ea typeface="+mj-ea"/>
                <a:cs typeface="+mj-cs"/>
              </a:rPr>
              <a:t> </a:t>
            </a:r>
          </a:p>
          <a:p>
            <a:pPr algn="r">
              <a:spcBef>
                <a:spcPct val="0"/>
              </a:spcBef>
              <a:defRPr/>
            </a:pPr>
            <a:endParaRPr lang="en-US" i="1" dirty="0">
              <a:solidFill>
                <a:schemeClr val="bg1"/>
              </a:solidFill>
              <a:effectLst>
                <a:outerShdw blurRad="50800" dist="38100" dir="5400000" algn="t" rotWithShape="0">
                  <a:prstClr val="black">
                    <a:alpha val="40000"/>
                  </a:prstClr>
                </a:outerShdw>
              </a:effectLst>
              <a:latin typeface="Myriad Pro" pitchFamily="34" charset="0"/>
              <a:ea typeface="+mj-ea"/>
              <a:cs typeface="+mj-cs"/>
            </a:endParaRPr>
          </a:p>
        </p:txBody>
      </p:sp>
      <p:sp>
        <p:nvSpPr>
          <p:cNvPr id="7" name="Rectangle 6">
            <a:extLst>
              <a:ext uri="{FF2B5EF4-FFF2-40B4-BE49-F238E27FC236}">
                <a16:creationId xmlns:a16="http://schemas.microsoft.com/office/drawing/2014/main" id="{75E2C907-D9B2-4E01-8346-59E344D1FE42}"/>
              </a:ext>
            </a:extLst>
          </p:cNvPr>
          <p:cNvSpPr/>
          <p:nvPr/>
        </p:nvSpPr>
        <p:spPr>
          <a:xfrm>
            <a:off x="-102319" y="-278862"/>
            <a:ext cx="7493720" cy="3362031"/>
          </a:xfrm>
          <a:prstGeom prst="rect">
            <a:avLst/>
          </a:prstGeom>
          <a:solidFill>
            <a:srgbClr val="354C5F">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a:p>
        </p:txBody>
      </p:sp>
      <p:pic>
        <p:nvPicPr>
          <p:cNvPr id="8" name="Picture 7">
            <a:extLst>
              <a:ext uri="{FF2B5EF4-FFF2-40B4-BE49-F238E27FC236}">
                <a16:creationId xmlns:a16="http://schemas.microsoft.com/office/drawing/2014/main" id="{F26C050A-3454-45E4-85AE-300603A7F45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93015" y="-33331"/>
            <a:ext cx="3171092" cy="3116883"/>
          </a:xfrm>
          <a:prstGeom prst="rect">
            <a:avLst/>
          </a:prstGeom>
        </p:spPr>
      </p:pic>
      <p:sp>
        <p:nvSpPr>
          <p:cNvPr id="9" name="Title 1">
            <a:extLst>
              <a:ext uri="{FF2B5EF4-FFF2-40B4-BE49-F238E27FC236}">
                <a16:creationId xmlns:a16="http://schemas.microsoft.com/office/drawing/2014/main" id="{116891F1-7BC3-4A48-A913-525202015E1F}"/>
              </a:ext>
            </a:extLst>
          </p:cNvPr>
          <p:cNvSpPr txBox="1">
            <a:spLocks/>
          </p:cNvSpPr>
          <p:nvPr/>
        </p:nvSpPr>
        <p:spPr>
          <a:xfrm>
            <a:off x="-102321" y="-152400"/>
            <a:ext cx="8144351" cy="762003"/>
          </a:xfrm>
          <a:prstGeom prst="rect">
            <a:avLst/>
          </a:prstGeom>
        </p:spPr>
        <p:txBody>
          <a:bodyPr lIns="91438" tIns="45719" rIns="91438" bIns="45719"/>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6000" cap="small" dirty="0">
                <a:solidFill>
                  <a:schemeClr val="bg1"/>
                </a:solidFill>
                <a:effectLst>
                  <a:outerShdw blurRad="50800" dist="38100" dir="5400000" algn="t" rotWithShape="0">
                    <a:prstClr val="black">
                      <a:alpha val="40000"/>
                    </a:prstClr>
                  </a:outerShdw>
                </a:effectLst>
                <a:latin typeface="Myriad Pro" pitchFamily="34" charset="0"/>
              </a:rPr>
              <a:t>Affordable Housing:  Local Level Response</a:t>
            </a:r>
          </a:p>
        </p:txBody>
      </p:sp>
      <p:sp>
        <p:nvSpPr>
          <p:cNvPr id="11" name="Title 1">
            <a:extLst>
              <a:ext uri="{FF2B5EF4-FFF2-40B4-BE49-F238E27FC236}">
                <a16:creationId xmlns:a16="http://schemas.microsoft.com/office/drawing/2014/main" id="{40EBA2B4-A698-433E-959A-DD51E3225FDD}"/>
              </a:ext>
            </a:extLst>
          </p:cNvPr>
          <p:cNvSpPr txBox="1">
            <a:spLocks/>
          </p:cNvSpPr>
          <p:nvPr/>
        </p:nvSpPr>
        <p:spPr>
          <a:xfrm>
            <a:off x="-51161" y="2031237"/>
            <a:ext cx="8042030" cy="1141683"/>
          </a:xfrm>
          <a:prstGeom prst="rect">
            <a:avLst/>
          </a:prstGeom>
        </p:spPr>
        <p:txBody>
          <a:bodyPr lIns="91438" tIns="45719" rIns="91438" bIns="45719"/>
          <a:lstStyle/>
          <a:p>
            <a:r>
              <a:rPr lang="en-US" sz="3000" dirty="0">
                <a:solidFill>
                  <a:schemeClr val="bg1"/>
                </a:solidFill>
                <a:effectLst>
                  <a:outerShdw blurRad="50800" dist="38100" dir="5400000" algn="t" rotWithShape="0">
                    <a:prstClr val="black">
                      <a:alpha val="40000"/>
                    </a:prstClr>
                  </a:outerShdw>
                </a:effectLst>
                <a:latin typeface="Myriad Pro" pitchFamily="34" charset="0"/>
              </a:rPr>
              <a:t>Texas Latino Policy Symposium III </a:t>
            </a:r>
          </a:p>
          <a:p>
            <a:r>
              <a:rPr lang="en-US" sz="3000" i="1" dirty="0">
                <a:solidFill>
                  <a:schemeClr val="bg1"/>
                </a:solidFill>
                <a:effectLst>
                  <a:outerShdw blurRad="50800" dist="38100" dir="5400000" algn="t" rotWithShape="0">
                    <a:prstClr val="black">
                      <a:alpha val="40000"/>
                    </a:prstClr>
                  </a:outerShdw>
                </a:effectLst>
                <a:latin typeface="Myriad Pro" pitchFamily="34" charset="0"/>
              </a:rPr>
              <a:t>Latinos </a:t>
            </a:r>
            <a:r>
              <a:rPr lang="en-US" sz="3000" i="1" dirty="0" err="1">
                <a:solidFill>
                  <a:schemeClr val="bg1"/>
                </a:solidFill>
                <a:effectLst>
                  <a:outerShdw blurRad="50800" dist="38100" dir="5400000" algn="t" rotWithShape="0">
                    <a:prstClr val="black">
                      <a:alpha val="40000"/>
                    </a:prstClr>
                  </a:outerShdw>
                </a:effectLst>
                <a:latin typeface="Myriad Pro" pitchFamily="34" charset="0"/>
              </a:rPr>
              <a:t>Bienestar</a:t>
            </a:r>
            <a:r>
              <a:rPr lang="en-US" sz="3000" i="1" dirty="0">
                <a:solidFill>
                  <a:schemeClr val="bg1"/>
                </a:solidFill>
                <a:effectLst>
                  <a:outerShdw blurRad="50800" dist="38100" dir="5400000" algn="t" rotWithShape="0">
                    <a:prstClr val="black">
                      <a:alpha val="40000"/>
                    </a:prstClr>
                  </a:outerShdw>
                </a:effectLst>
                <a:latin typeface="Myriad Pro" pitchFamily="34" charset="0"/>
              </a:rPr>
              <a:t> During and Post COVID-19</a:t>
            </a:r>
          </a:p>
          <a:p>
            <a:pPr>
              <a:spcBef>
                <a:spcPct val="0"/>
              </a:spcBef>
              <a:defRPr/>
            </a:pPr>
            <a:endParaRPr lang="en-US" sz="2400" dirty="0">
              <a:solidFill>
                <a:schemeClr val="bg1"/>
              </a:solidFill>
              <a:effectLst>
                <a:outerShdw blurRad="50800" dist="38100" dir="5400000" algn="t" rotWithShape="0">
                  <a:prstClr val="black">
                    <a:alpha val="40000"/>
                  </a:prstClr>
                </a:outerShdw>
              </a:effectLst>
              <a:latin typeface="Myriad Pro" pitchFamily="34" charset="0"/>
              <a:ea typeface="+mj-ea"/>
              <a:cs typeface="+mj-cs"/>
            </a:endParaRPr>
          </a:p>
          <a:p>
            <a:pPr>
              <a:spcBef>
                <a:spcPct val="0"/>
              </a:spcBef>
              <a:defRPr/>
            </a:pPr>
            <a:endParaRPr lang="en-US" i="1" dirty="0">
              <a:solidFill>
                <a:srgbClr val="354C5F"/>
              </a:solidFill>
              <a:effectLst>
                <a:outerShdw blurRad="50800" dist="38100" dir="5400000" algn="t" rotWithShape="0">
                  <a:prstClr val="black">
                    <a:alpha val="40000"/>
                  </a:prstClr>
                </a:outerShdw>
              </a:effectLst>
              <a:latin typeface="Myriad Pro" pitchFamily="34" charset="0"/>
              <a:ea typeface="+mj-ea"/>
              <a:cs typeface="+mj-cs"/>
            </a:endParaRPr>
          </a:p>
        </p:txBody>
      </p:sp>
      <p:sp>
        <p:nvSpPr>
          <p:cNvPr id="2" name="Rectangle 1">
            <a:extLst>
              <a:ext uri="{FF2B5EF4-FFF2-40B4-BE49-F238E27FC236}">
                <a16:creationId xmlns:a16="http://schemas.microsoft.com/office/drawing/2014/main" id="{E26CD2B0-2606-4D45-896D-DFA1511A07A1}"/>
              </a:ext>
            </a:extLst>
          </p:cNvPr>
          <p:cNvSpPr/>
          <p:nvPr/>
        </p:nvSpPr>
        <p:spPr>
          <a:xfrm>
            <a:off x="526964" y="6097655"/>
            <a:ext cx="1994072" cy="400110"/>
          </a:xfrm>
          <a:prstGeom prst="rect">
            <a:avLst/>
          </a:prstGeom>
        </p:spPr>
        <p:txBody>
          <a:bodyPr wrap="none">
            <a:spAutoFit/>
          </a:bodyPr>
          <a:lstStyle/>
          <a:p>
            <a:pPr>
              <a:spcBef>
                <a:spcPct val="0"/>
              </a:spcBef>
              <a:defRPr/>
            </a:pPr>
            <a:r>
              <a:rPr lang="en-US" sz="2000" dirty="0">
                <a:solidFill>
                  <a:schemeClr val="bg1"/>
                </a:solidFill>
                <a:effectLst>
                  <a:outerShdw blurRad="50800" dist="38100" dir="5400000" algn="t" rotWithShape="0">
                    <a:prstClr val="black">
                      <a:alpha val="40000"/>
                    </a:prstClr>
                  </a:outerShdw>
                </a:effectLst>
                <a:latin typeface="Myriad Pro" pitchFamily="34" charset="0"/>
              </a:rPr>
              <a:t>October 1, 2020</a:t>
            </a:r>
          </a:p>
        </p:txBody>
      </p:sp>
    </p:spTree>
    <p:extLst>
      <p:ext uri="{BB962C8B-B14F-4D97-AF65-F5344CB8AC3E}">
        <p14:creationId xmlns:p14="http://schemas.microsoft.com/office/powerpoint/2010/main" val="701984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422" t="9651" r="2326" b="4210"/>
          <a:stretch/>
        </p:blipFill>
        <p:spPr>
          <a:xfrm>
            <a:off x="1" y="0"/>
            <a:ext cx="12192000" cy="6858000"/>
          </a:xfrm>
          <a:prstGeom prst="rect">
            <a:avLst/>
          </a:prstGeom>
        </p:spPr>
      </p:pic>
      <p:sp>
        <p:nvSpPr>
          <p:cNvPr id="7" name="Content Placeholder 2"/>
          <p:cNvSpPr txBox="1">
            <a:spLocks/>
          </p:cNvSpPr>
          <p:nvPr/>
        </p:nvSpPr>
        <p:spPr>
          <a:xfrm>
            <a:off x="5" y="1"/>
            <a:ext cx="12191999" cy="6858001"/>
          </a:xfrm>
          <a:prstGeom prst="rect">
            <a:avLst/>
          </a:prstGeom>
          <a:solidFill>
            <a:srgbClr val="2C557A">
              <a:alpha val="75000"/>
            </a:srgbClr>
          </a:solidFill>
        </p:spPr>
        <p:txBody>
          <a:bodyPr lIns="91438" tIns="45719" rIns="91438" bIns="45719"/>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a:p>
          <a:p>
            <a:endParaRPr lang="en-US"/>
          </a:p>
          <a:p>
            <a:endParaRPr lang="en-US"/>
          </a:p>
          <a:p>
            <a:pPr marL="0" indent="0" algn="just">
              <a:buNone/>
            </a:pPr>
            <a:endParaRPr lang="en-US"/>
          </a:p>
          <a:p>
            <a:pPr marL="0" indent="0" algn="just">
              <a:buNone/>
            </a:pPr>
            <a:endParaRPr lang="en-US"/>
          </a:p>
          <a:p>
            <a:pPr marL="0" indent="0" algn="just">
              <a:buNone/>
            </a:pPr>
            <a:endParaRPr lang="en-US"/>
          </a:p>
          <a:p>
            <a:pPr marL="0" indent="0" algn="just">
              <a:buNone/>
            </a:pPr>
            <a:endParaRPr lang="en-US"/>
          </a:p>
          <a:p>
            <a:pPr marL="0" indent="0" algn="just">
              <a:buNone/>
            </a:pPr>
            <a:endParaRPr lang="en-US"/>
          </a:p>
          <a:p>
            <a:pPr marL="0" indent="0" algn="just">
              <a:buNone/>
            </a:pPr>
            <a:r>
              <a:rPr lang="en-US"/>
              <a:t>  </a:t>
            </a:r>
          </a:p>
        </p:txBody>
      </p:sp>
      <p:sp>
        <p:nvSpPr>
          <p:cNvPr id="2" name="Title 1"/>
          <p:cNvSpPr>
            <a:spLocks noGrp="1"/>
          </p:cNvSpPr>
          <p:nvPr>
            <p:ph type="title"/>
          </p:nvPr>
        </p:nvSpPr>
        <p:spPr/>
        <p:txBody>
          <a:bodyPr/>
          <a:lstStyle/>
          <a:p>
            <a:r>
              <a:rPr lang="en-US" sz="5500" b="1" dirty="0">
                <a:solidFill>
                  <a:schemeClr val="bg1"/>
                </a:solidFill>
              </a:rPr>
              <a:t>About San Antonio, Texas</a:t>
            </a:r>
          </a:p>
        </p:txBody>
      </p:sp>
      <p:sp>
        <p:nvSpPr>
          <p:cNvPr id="8" name="Slide Number Placeholder 11"/>
          <p:cNvSpPr>
            <a:spLocks noGrp="1"/>
          </p:cNvSpPr>
          <p:nvPr>
            <p:ph type="sldNum" sz="quarter" idx="12"/>
          </p:nvPr>
        </p:nvSpPr>
        <p:spPr>
          <a:xfrm>
            <a:off x="9347200" y="6492875"/>
            <a:ext cx="2844800" cy="365125"/>
          </a:xfrm>
        </p:spPr>
        <p:txBody>
          <a:bodyPr/>
          <a:lstStyle/>
          <a:p>
            <a:pPr algn="r"/>
            <a:fld id="{37851282-9C6B-41E7-A13C-B6F51E50FFC7}" type="slidenum">
              <a:rPr lang="en-US" b="1" smtClean="0">
                <a:solidFill>
                  <a:schemeClr val="bg1"/>
                </a:solidFill>
              </a:rPr>
              <a:pPr algn="r"/>
              <a:t>2</a:t>
            </a:fld>
            <a:endParaRPr lang="en-US" b="1">
              <a:solidFill>
                <a:schemeClr val="bg1"/>
              </a:solidFill>
            </a:endParaRPr>
          </a:p>
        </p:txBody>
      </p:sp>
      <p:sp>
        <p:nvSpPr>
          <p:cNvPr id="9" name="TextBox 5">
            <a:extLst>
              <a:ext uri="{FF2B5EF4-FFF2-40B4-BE49-F238E27FC236}">
                <a16:creationId xmlns:a16="http://schemas.microsoft.com/office/drawing/2014/main" id="{A1DA60D2-F482-4F71-AC98-3F484D812561}"/>
              </a:ext>
            </a:extLst>
          </p:cNvPr>
          <p:cNvSpPr txBox="1"/>
          <p:nvPr/>
        </p:nvSpPr>
        <p:spPr>
          <a:xfrm>
            <a:off x="603758" y="1943836"/>
            <a:ext cx="11588241" cy="4816699"/>
          </a:xfrm>
          <a:prstGeom prst="rect">
            <a:avLst/>
          </a:prstGeom>
          <a:noFill/>
        </p:spPr>
        <p:txBody>
          <a:bodyPr wrap="square" lIns="91434" tIns="45718" rIns="91434" bIns="45718" rtlCol="0">
            <a:spAutoFit/>
          </a:bodyPr>
          <a:lstStyle>
            <a:defPPr>
              <a:defRPr lang="en-US"/>
            </a:defPPr>
            <a:lvl1pPr marL="0" algn="l" defTabSz="914354" rtl="0" eaLnBrk="1" latinLnBrk="0" hangingPunct="1">
              <a:defRPr sz="1900" kern="1200">
                <a:solidFill>
                  <a:schemeClr val="tx1"/>
                </a:solidFill>
                <a:latin typeface="+mn-lt"/>
                <a:ea typeface="+mn-ea"/>
                <a:cs typeface="+mn-cs"/>
              </a:defRPr>
            </a:lvl1pPr>
            <a:lvl2pPr marL="457178" algn="l" defTabSz="914354" rtl="0" eaLnBrk="1" latinLnBrk="0" hangingPunct="1">
              <a:defRPr sz="1900" kern="1200">
                <a:solidFill>
                  <a:schemeClr val="tx1"/>
                </a:solidFill>
                <a:latin typeface="+mn-lt"/>
                <a:ea typeface="+mn-ea"/>
                <a:cs typeface="+mn-cs"/>
              </a:defRPr>
            </a:lvl2pPr>
            <a:lvl3pPr marL="914354" algn="l" defTabSz="914354" rtl="0" eaLnBrk="1" latinLnBrk="0" hangingPunct="1">
              <a:defRPr sz="1900" kern="1200">
                <a:solidFill>
                  <a:schemeClr val="tx1"/>
                </a:solidFill>
                <a:latin typeface="+mn-lt"/>
                <a:ea typeface="+mn-ea"/>
                <a:cs typeface="+mn-cs"/>
              </a:defRPr>
            </a:lvl3pPr>
            <a:lvl4pPr marL="1371532" algn="l" defTabSz="914354" rtl="0" eaLnBrk="1" latinLnBrk="0" hangingPunct="1">
              <a:defRPr sz="1900" kern="1200">
                <a:solidFill>
                  <a:schemeClr val="tx1"/>
                </a:solidFill>
                <a:latin typeface="+mn-lt"/>
                <a:ea typeface="+mn-ea"/>
                <a:cs typeface="+mn-cs"/>
              </a:defRPr>
            </a:lvl4pPr>
            <a:lvl5pPr marL="1828709" algn="l" defTabSz="914354" rtl="0" eaLnBrk="1" latinLnBrk="0" hangingPunct="1">
              <a:defRPr sz="1900" kern="1200">
                <a:solidFill>
                  <a:schemeClr val="tx1"/>
                </a:solidFill>
                <a:latin typeface="+mn-lt"/>
                <a:ea typeface="+mn-ea"/>
                <a:cs typeface="+mn-cs"/>
              </a:defRPr>
            </a:lvl5pPr>
            <a:lvl6pPr marL="2285886" algn="l" defTabSz="914354" rtl="0" eaLnBrk="1" latinLnBrk="0" hangingPunct="1">
              <a:defRPr sz="1900" kern="1200">
                <a:solidFill>
                  <a:schemeClr val="tx1"/>
                </a:solidFill>
                <a:latin typeface="+mn-lt"/>
                <a:ea typeface="+mn-ea"/>
                <a:cs typeface="+mn-cs"/>
              </a:defRPr>
            </a:lvl6pPr>
            <a:lvl7pPr marL="2743062" algn="l" defTabSz="914354" rtl="0" eaLnBrk="1" latinLnBrk="0" hangingPunct="1">
              <a:defRPr sz="1900" kern="1200">
                <a:solidFill>
                  <a:schemeClr val="tx1"/>
                </a:solidFill>
                <a:latin typeface="+mn-lt"/>
                <a:ea typeface="+mn-ea"/>
                <a:cs typeface="+mn-cs"/>
              </a:defRPr>
            </a:lvl7pPr>
            <a:lvl8pPr marL="3200240" algn="l" defTabSz="914354" rtl="0" eaLnBrk="1" latinLnBrk="0" hangingPunct="1">
              <a:defRPr sz="1900" kern="1200">
                <a:solidFill>
                  <a:schemeClr val="tx1"/>
                </a:solidFill>
                <a:latin typeface="+mn-lt"/>
                <a:ea typeface="+mn-ea"/>
                <a:cs typeface="+mn-cs"/>
              </a:defRPr>
            </a:lvl8pPr>
            <a:lvl9pPr marL="3657418" algn="l" defTabSz="914354" rtl="0" eaLnBrk="1" latinLnBrk="0" hangingPunct="1">
              <a:defRPr sz="1900" kern="1200">
                <a:solidFill>
                  <a:schemeClr val="tx1"/>
                </a:solidFill>
                <a:latin typeface="+mn-lt"/>
                <a:ea typeface="+mn-ea"/>
                <a:cs typeface="+mn-cs"/>
              </a:defRPr>
            </a:lvl9pPr>
          </a:lstStyle>
          <a:p>
            <a:pPr marL="571500" indent="-571500">
              <a:buFont typeface="Arial" panose="020B0604020202020204" pitchFamily="34" charset="0"/>
              <a:buChar char="•"/>
            </a:pPr>
            <a:r>
              <a:rPr lang="en-US" sz="3600" b="1" spc="51"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1.5 Million residents</a:t>
            </a:r>
          </a:p>
          <a:p>
            <a:pPr marL="571500" indent="-571500">
              <a:buFont typeface="Arial" panose="020B0604020202020204" pitchFamily="34" charset="0"/>
              <a:buChar char="•"/>
            </a:pPr>
            <a:r>
              <a:rPr lang="en-US" sz="3600" b="1" spc="51"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2</a:t>
            </a:r>
            <a:r>
              <a:rPr lang="en-US" sz="3600" b="1" spc="51" baseline="3000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nd</a:t>
            </a:r>
            <a:r>
              <a:rPr lang="en-US" sz="3600" b="1" spc="51"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largest city in Texas; 7</a:t>
            </a:r>
            <a:r>
              <a:rPr lang="en-US" sz="3600" b="1" spc="51" baseline="3000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th</a:t>
            </a:r>
            <a:r>
              <a:rPr lang="en-US" sz="3600" b="1" spc="51"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largest city in the U.S.</a:t>
            </a:r>
          </a:p>
          <a:p>
            <a:pPr marL="571500" indent="-571500">
              <a:buFont typeface="Arial" panose="020B0604020202020204" pitchFamily="34" charset="0"/>
              <a:buChar char="•"/>
            </a:pPr>
            <a:r>
              <a:rPr lang="en-US" sz="3600" b="1" spc="51"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63% Hispanic/Latino</a:t>
            </a:r>
          </a:p>
          <a:p>
            <a:pPr marL="571500" indent="-571500">
              <a:buFont typeface="Arial" panose="020B0604020202020204" pitchFamily="34" charset="0"/>
              <a:buChar char="•"/>
            </a:pPr>
            <a:r>
              <a:rPr lang="en-US" sz="3600" b="1" spc="51"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20% Poverty rate</a:t>
            </a:r>
          </a:p>
          <a:p>
            <a:pPr marL="571500" indent="-571500">
              <a:buFont typeface="Arial" panose="020B0604020202020204" pitchFamily="34" charset="0"/>
              <a:buChar char="•"/>
            </a:pPr>
            <a:r>
              <a:rPr lang="en-US" sz="3600" b="1" spc="51"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500,000 Households</a:t>
            </a:r>
          </a:p>
          <a:p>
            <a:pPr marL="571500" indent="-571500">
              <a:buFont typeface="Arial" panose="020B0604020202020204" pitchFamily="34" charset="0"/>
              <a:buChar char="•"/>
            </a:pPr>
            <a:r>
              <a:rPr lang="en-US" sz="3600" b="1" spc="51"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170,000 Households are Cost-burdened</a:t>
            </a:r>
          </a:p>
          <a:p>
            <a:pPr marL="571500" indent="-571500">
              <a:buFont typeface="Arial" panose="020B0604020202020204" pitchFamily="34" charset="0"/>
              <a:buChar char="•"/>
            </a:pPr>
            <a:r>
              <a:rPr lang="en-US" sz="3600" b="1" spc="51"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95,667 Households deemed most vulnerable</a:t>
            </a:r>
          </a:p>
          <a:p>
            <a:pPr marL="571500" indent="-571500">
              <a:buFont typeface="Arial" panose="020B0604020202020204" pitchFamily="34" charset="0"/>
              <a:buChar char="•"/>
            </a:pPr>
            <a:endParaRPr lang="en-US" sz="3600" b="1" spc="51"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a:p>
            <a:pPr marL="571500" indent="-571500">
              <a:buFont typeface="Arial" panose="020B0604020202020204" pitchFamily="34" charset="0"/>
              <a:buChar char="•"/>
            </a:pPr>
            <a:endParaRPr lang="en-US" dirty="0"/>
          </a:p>
        </p:txBody>
      </p:sp>
    </p:spTree>
    <p:extLst>
      <p:ext uri="{BB962C8B-B14F-4D97-AF65-F5344CB8AC3E}">
        <p14:creationId xmlns:p14="http://schemas.microsoft.com/office/powerpoint/2010/main" val="2977854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ADD2DA5-81DB-4829-9B27-37750DA92959}"/>
              </a:ext>
            </a:extLst>
          </p:cNvPr>
          <p:cNvSpPr/>
          <p:nvPr/>
        </p:nvSpPr>
        <p:spPr>
          <a:xfrm>
            <a:off x="228601" y="304800"/>
            <a:ext cx="10012673" cy="1785102"/>
          </a:xfrm>
          <a:prstGeom prst="rect">
            <a:avLst/>
          </a:prstGeom>
        </p:spPr>
        <p:txBody>
          <a:bodyPr wrap="none" lIns="91438" tIns="45719" rIns="91438" bIns="45719">
            <a:spAutoFit/>
          </a:bodyPr>
          <a:lstStyle/>
          <a:p>
            <a:r>
              <a:rPr lang="en-US" sz="5500" b="1" dirty="0">
                <a:solidFill>
                  <a:srgbClr val="354C5F"/>
                </a:solidFill>
                <a:latin typeface="Century Gothic" panose="020B0502020202020204" pitchFamily="34" charset="0"/>
                <a:cs typeface="Khmer UI" panose="020B0502040204020203" pitchFamily="34" charset="0"/>
              </a:rPr>
              <a:t>Identifying Community Need</a:t>
            </a:r>
          </a:p>
          <a:p>
            <a:endParaRPr lang="en-US" sz="5500" dirty="0">
              <a:solidFill>
                <a:srgbClr val="354C5F"/>
              </a:solidFill>
            </a:endParaRPr>
          </a:p>
        </p:txBody>
      </p:sp>
      <p:sp>
        <p:nvSpPr>
          <p:cNvPr id="10" name="Title 1">
            <a:extLst>
              <a:ext uri="{FF2B5EF4-FFF2-40B4-BE49-F238E27FC236}">
                <a16:creationId xmlns:a16="http://schemas.microsoft.com/office/drawing/2014/main" id="{F9EA55D2-9AA5-4CB5-8400-53B985A82833}"/>
              </a:ext>
            </a:extLst>
          </p:cNvPr>
          <p:cNvSpPr txBox="1">
            <a:spLocks/>
          </p:cNvSpPr>
          <p:nvPr/>
        </p:nvSpPr>
        <p:spPr>
          <a:xfrm flipV="1">
            <a:off x="11430" y="6553200"/>
            <a:ext cx="1956160" cy="195063"/>
          </a:xfrm>
          <a:prstGeom prst="rect">
            <a:avLst/>
          </a:prstGeom>
          <a:solidFill>
            <a:srgbClr val="354C5F"/>
          </a:solidFill>
        </p:spPr>
        <p:txBody>
          <a:bodyPr lIns="91438" tIns="45719" rIns="91438" bIns="45719"/>
          <a:lstStyle/>
          <a:p>
            <a:pPr algn="r">
              <a:spcBef>
                <a:spcPct val="0"/>
              </a:spcBef>
              <a:defRPr/>
            </a:pPr>
            <a:r>
              <a:rPr lang="en-US" sz="3200" dirty="0">
                <a:solidFill>
                  <a:schemeClr val="bg1"/>
                </a:solidFill>
                <a:effectLst>
                  <a:outerShdw blurRad="50800" dist="38100" dir="5400000" algn="t" rotWithShape="0">
                    <a:prstClr val="black">
                      <a:alpha val="40000"/>
                    </a:prstClr>
                  </a:outerShdw>
                </a:effectLst>
                <a:latin typeface="Myriad Pro" pitchFamily="34" charset="0"/>
                <a:ea typeface="+mj-ea"/>
                <a:cs typeface="+mj-cs"/>
              </a:rPr>
              <a:t> </a:t>
            </a:r>
            <a:endParaRPr lang="en-US" i="1" dirty="0">
              <a:solidFill>
                <a:schemeClr val="bg1"/>
              </a:solidFill>
              <a:effectLst>
                <a:outerShdw blurRad="50800" dist="38100" dir="5400000" algn="t" rotWithShape="0">
                  <a:prstClr val="black">
                    <a:alpha val="40000"/>
                  </a:prstClr>
                </a:outerShdw>
              </a:effectLst>
              <a:latin typeface="Myriad Pro" pitchFamily="34" charset="0"/>
              <a:ea typeface="+mj-ea"/>
              <a:cs typeface="+mj-cs"/>
            </a:endParaRPr>
          </a:p>
        </p:txBody>
      </p:sp>
      <p:sp>
        <p:nvSpPr>
          <p:cNvPr id="5" name="Rectangle 4">
            <a:extLst>
              <a:ext uri="{FF2B5EF4-FFF2-40B4-BE49-F238E27FC236}">
                <a16:creationId xmlns:a16="http://schemas.microsoft.com/office/drawing/2014/main" id="{5CFA5E27-06E5-4E87-9A50-2B8868FF3B4D}"/>
              </a:ext>
            </a:extLst>
          </p:cNvPr>
          <p:cNvSpPr/>
          <p:nvPr/>
        </p:nvSpPr>
        <p:spPr>
          <a:xfrm>
            <a:off x="34290" y="6527620"/>
            <a:ext cx="1983235" cy="246221"/>
          </a:xfrm>
          <a:prstGeom prst="rect">
            <a:avLst/>
          </a:prstGeom>
        </p:spPr>
        <p:txBody>
          <a:bodyPr wrap="none">
            <a:spAutoFit/>
          </a:bodyPr>
          <a:lstStyle/>
          <a:p>
            <a:r>
              <a:rPr lang="en-US" sz="1000" b="1" i="1" dirty="0">
                <a:solidFill>
                  <a:schemeClr val="bg1"/>
                </a:solidFill>
                <a:latin typeface="+mj-lt"/>
                <a:cs typeface="Arial" panose="020B0604020202020204" pitchFamily="34" charset="0"/>
              </a:rPr>
              <a:t>Neighborhood &amp; Housing Services</a:t>
            </a:r>
          </a:p>
        </p:txBody>
      </p:sp>
      <p:graphicFrame>
        <p:nvGraphicFramePr>
          <p:cNvPr id="11" name="Diagram 10">
            <a:extLst>
              <a:ext uri="{FF2B5EF4-FFF2-40B4-BE49-F238E27FC236}">
                <a16:creationId xmlns:a16="http://schemas.microsoft.com/office/drawing/2014/main" id="{794EC6CA-5BFF-4236-935E-C0EFCB71DB9A}"/>
              </a:ext>
            </a:extLst>
          </p:cNvPr>
          <p:cNvGraphicFramePr/>
          <p:nvPr/>
        </p:nvGraphicFramePr>
        <p:xfrm>
          <a:off x="4876800" y="1261800"/>
          <a:ext cx="8737600" cy="55200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2" name="Straight Connector 11">
            <a:extLst>
              <a:ext uri="{FF2B5EF4-FFF2-40B4-BE49-F238E27FC236}">
                <a16:creationId xmlns:a16="http://schemas.microsoft.com/office/drawing/2014/main" id="{11995862-588C-43DB-AD2F-2774583846D9}"/>
              </a:ext>
            </a:extLst>
          </p:cNvPr>
          <p:cNvCxnSpPr>
            <a:cxnSpLocks/>
          </p:cNvCxnSpPr>
          <p:nvPr/>
        </p:nvCxnSpPr>
        <p:spPr>
          <a:xfrm flipH="1">
            <a:off x="-51515" y="1701800"/>
            <a:ext cx="8484315"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6EB545C-E478-40BC-974B-76B1B98ABDB5}"/>
              </a:ext>
            </a:extLst>
          </p:cNvPr>
          <p:cNvCxnSpPr>
            <a:cxnSpLocks/>
          </p:cNvCxnSpPr>
          <p:nvPr/>
        </p:nvCxnSpPr>
        <p:spPr>
          <a:xfrm flipH="1">
            <a:off x="0" y="2413000"/>
            <a:ext cx="87376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94DEB96-86BC-4B17-8B07-D7EB2ADA9A3C}"/>
              </a:ext>
            </a:extLst>
          </p:cNvPr>
          <p:cNvCxnSpPr>
            <a:cxnSpLocks/>
          </p:cNvCxnSpPr>
          <p:nvPr/>
        </p:nvCxnSpPr>
        <p:spPr>
          <a:xfrm flipH="1">
            <a:off x="0" y="3429000"/>
            <a:ext cx="8890000" cy="0"/>
          </a:xfrm>
          <a:prstGeom prst="line">
            <a:avLst/>
          </a:prstGeom>
          <a:ln w="28575">
            <a:solidFill>
              <a:srgbClr val="654A99"/>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D24A272-86FB-43F8-8BD8-FED6FB7A7FE1}"/>
              </a:ext>
            </a:extLst>
          </p:cNvPr>
          <p:cNvCxnSpPr>
            <a:cxnSpLocks/>
          </p:cNvCxnSpPr>
          <p:nvPr/>
        </p:nvCxnSpPr>
        <p:spPr>
          <a:xfrm flipH="1">
            <a:off x="3" y="6070603"/>
            <a:ext cx="8331197"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163514DC-5B5E-48B9-86A9-AC13B35EC09F}"/>
              </a:ext>
            </a:extLst>
          </p:cNvPr>
          <p:cNvSpPr/>
          <p:nvPr/>
        </p:nvSpPr>
        <p:spPr>
          <a:xfrm>
            <a:off x="1" y="2446101"/>
            <a:ext cx="6156036" cy="748795"/>
          </a:xfrm>
          <a:prstGeom prst="rect">
            <a:avLst/>
          </a:prstGeom>
        </p:spPr>
        <p:txBody>
          <a:bodyPr wrap="square">
            <a:spAutoFit/>
          </a:bodyPr>
          <a:lstStyle/>
          <a:p>
            <a:pPr lvl="0"/>
            <a:r>
              <a:rPr lang="en-US" sz="2133" b="1" dirty="0">
                <a:solidFill>
                  <a:schemeClr val="accent1"/>
                </a:solidFill>
              </a:rPr>
              <a:t>Cost burden households paying more than 30% income on housing</a:t>
            </a:r>
          </a:p>
        </p:txBody>
      </p:sp>
      <p:sp>
        <p:nvSpPr>
          <p:cNvPr id="17" name="Rectangle 16">
            <a:extLst>
              <a:ext uri="{FF2B5EF4-FFF2-40B4-BE49-F238E27FC236}">
                <a16:creationId xmlns:a16="http://schemas.microsoft.com/office/drawing/2014/main" id="{894AA09C-A580-45BD-91E4-E21D6A392192}"/>
              </a:ext>
            </a:extLst>
          </p:cNvPr>
          <p:cNvSpPr/>
          <p:nvPr/>
        </p:nvSpPr>
        <p:spPr>
          <a:xfrm>
            <a:off x="0" y="3446225"/>
            <a:ext cx="6604000" cy="2554545"/>
          </a:xfrm>
          <a:prstGeom prst="rect">
            <a:avLst/>
          </a:prstGeom>
        </p:spPr>
        <p:txBody>
          <a:bodyPr wrap="square">
            <a:spAutoFit/>
          </a:bodyPr>
          <a:lstStyle/>
          <a:p>
            <a:pPr lvl="0"/>
            <a:r>
              <a:rPr lang="en-US" sz="2133" b="1" dirty="0">
                <a:solidFill>
                  <a:srgbClr val="654A99"/>
                </a:solidFill>
              </a:rPr>
              <a:t>Identified most vulnerable</a:t>
            </a:r>
            <a:r>
              <a:rPr lang="en-US" sz="2133" dirty="0">
                <a:solidFill>
                  <a:srgbClr val="654A99"/>
                </a:solidFill>
              </a:rPr>
              <a:t>:</a:t>
            </a:r>
          </a:p>
          <a:p>
            <a:pPr marL="228594" indent="-228594">
              <a:buFont typeface="Arial" panose="020B0604020202020204" pitchFamily="34" charset="0"/>
              <a:buChar char="•"/>
            </a:pPr>
            <a:r>
              <a:rPr lang="en-US" sz="2133" dirty="0"/>
              <a:t>Cost burden of affordable AMI ranges</a:t>
            </a:r>
          </a:p>
          <a:p>
            <a:pPr marL="228594" indent="-228594">
              <a:buFont typeface="Arial" panose="020B0604020202020204" pitchFamily="34" charset="0"/>
              <a:buChar char="•"/>
            </a:pPr>
            <a:r>
              <a:rPr lang="en-US" sz="2133" dirty="0"/>
              <a:t>Supply vs demand of units</a:t>
            </a:r>
          </a:p>
          <a:p>
            <a:pPr marL="228594" indent="-228594">
              <a:buFont typeface="Arial" panose="020B0604020202020204" pitchFamily="34" charset="0"/>
              <a:buChar char="•"/>
            </a:pPr>
            <a:r>
              <a:rPr lang="en-US" sz="2133" dirty="0"/>
              <a:t>Need by regional center</a:t>
            </a:r>
          </a:p>
          <a:p>
            <a:br>
              <a:rPr lang="en-US" sz="1867" b="1" dirty="0">
                <a:solidFill>
                  <a:srgbClr val="654A99"/>
                </a:solidFill>
              </a:rPr>
            </a:br>
            <a:r>
              <a:rPr lang="en-US" sz="1867" b="1" dirty="0">
                <a:solidFill>
                  <a:srgbClr val="654A99"/>
                </a:solidFill>
              </a:rPr>
              <a:t>Vulnerability factors: </a:t>
            </a:r>
            <a:r>
              <a:rPr lang="en-US" sz="1867" dirty="0"/>
              <a:t>low education attainment, disabilities, concentration of low-income housing, unemployment, veterans, overcrowding, seniors</a:t>
            </a:r>
          </a:p>
        </p:txBody>
      </p:sp>
      <p:sp>
        <p:nvSpPr>
          <p:cNvPr id="18" name="Rectangle 17">
            <a:extLst>
              <a:ext uri="{FF2B5EF4-FFF2-40B4-BE49-F238E27FC236}">
                <a16:creationId xmlns:a16="http://schemas.microsoft.com/office/drawing/2014/main" id="{8F05587A-2576-48C3-BDB3-975BFF5586F6}"/>
              </a:ext>
            </a:extLst>
          </p:cNvPr>
          <p:cNvSpPr/>
          <p:nvPr/>
        </p:nvSpPr>
        <p:spPr>
          <a:xfrm>
            <a:off x="1" y="6070600"/>
            <a:ext cx="6807199" cy="420564"/>
          </a:xfrm>
          <a:prstGeom prst="rect">
            <a:avLst/>
          </a:prstGeom>
        </p:spPr>
        <p:txBody>
          <a:bodyPr wrap="square">
            <a:spAutoFit/>
          </a:bodyPr>
          <a:lstStyle/>
          <a:p>
            <a:pPr lvl="0"/>
            <a:r>
              <a:rPr lang="en-US" sz="2133" b="1" dirty="0">
                <a:solidFill>
                  <a:schemeClr val="accent3"/>
                </a:solidFill>
              </a:rPr>
              <a:t>Stabilize community cost-burden</a:t>
            </a:r>
          </a:p>
        </p:txBody>
      </p:sp>
      <p:sp>
        <p:nvSpPr>
          <p:cNvPr id="19" name="Rectangle 18">
            <a:extLst>
              <a:ext uri="{FF2B5EF4-FFF2-40B4-BE49-F238E27FC236}">
                <a16:creationId xmlns:a16="http://schemas.microsoft.com/office/drawing/2014/main" id="{048F3B08-8790-4C5C-AA2A-BCF962F9353E}"/>
              </a:ext>
            </a:extLst>
          </p:cNvPr>
          <p:cNvSpPr/>
          <p:nvPr/>
        </p:nvSpPr>
        <p:spPr>
          <a:xfrm>
            <a:off x="-51515" y="1717358"/>
            <a:ext cx="5639515" cy="482120"/>
          </a:xfrm>
          <a:prstGeom prst="rect">
            <a:avLst/>
          </a:prstGeom>
        </p:spPr>
        <p:txBody>
          <a:bodyPr wrap="square">
            <a:spAutoFit/>
          </a:bodyPr>
          <a:lstStyle/>
          <a:p>
            <a:pPr lvl="0"/>
            <a:r>
              <a:rPr lang="en-US" sz="2133" b="1" dirty="0">
                <a:solidFill>
                  <a:schemeClr val="accent2"/>
                </a:solidFill>
              </a:rPr>
              <a:t>Total households</a:t>
            </a:r>
            <a:r>
              <a:rPr lang="en-US" sz="2533" b="1" dirty="0">
                <a:solidFill>
                  <a:schemeClr val="accent2"/>
                </a:solidFill>
              </a:rPr>
              <a:t> in Bexar County</a:t>
            </a:r>
          </a:p>
        </p:txBody>
      </p:sp>
    </p:spTree>
    <p:extLst>
      <p:ext uri="{BB962C8B-B14F-4D97-AF65-F5344CB8AC3E}">
        <p14:creationId xmlns:p14="http://schemas.microsoft.com/office/powerpoint/2010/main" val="18932131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ADD2DA5-81DB-4829-9B27-37750DA92959}"/>
              </a:ext>
            </a:extLst>
          </p:cNvPr>
          <p:cNvSpPr/>
          <p:nvPr/>
        </p:nvSpPr>
        <p:spPr>
          <a:xfrm>
            <a:off x="228601" y="304800"/>
            <a:ext cx="7579315" cy="938716"/>
          </a:xfrm>
          <a:prstGeom prst="rect">
            <a:avLst/>
          </a:prstGeom>
        </p:spPr>
        <p:txBody>
          <a:bodyPr wrap="none" lIns="91438" tIns="45719" rIns="91438" bIns="45719">
            <a:spAutoFit/>
          </a:bodyPr>
          <a:lstStyle/>
          <a:p>
            <a:r>
              <a:rPr lang="en-US" sz="5500" b="1" dirty="0">
                <a:solidFill>
                  <a:srgbClr val="354C5F"/>
                </a:solidFill>
                <a:latin typeface="Century Gothic" panose="020B0502020202020204" pitchFamily="34" charset="0"/>
                <a:cs typeface="Khmer UI" panose="020B0502040204020203" pitchFamily="34" charset="0"/>
              </a:rPr>
              <a:t>Response &amp; Recovery</a:t>
            </a:r>
            <a:endParaRPr lang="en-US" sz="5500" dirty="0">
              <a:solidFill>
                <a:srgbClr val="354C5F"/>
              </a:solidFill>
            </a:endParaRPr>
          </a:p>
        </p:txBody>
      </p:sp>
      <p:sp>
        <p:nvSpPr>
          <p:cNvPr id="4" name="TextBox 3">
            <a:extLst>
              <a:ext uri="{FF2B5EF4-FFF2-40B4-BE49-F238E27FC236}">
                <a16:creationId xmlns:a16="http://schemas.microsoft.com/office/drawing/2014/main" id="{96B76CAE-C2A2-40B8-8A66-2CF761C9CBAD}"/>
              </a:ext>
            </a:extLst>
          </p:cNvPr>
          <p:cNvSpPr txBox="1"/>
          <p:nvPr/>
        </p:nvSpPr>
        <p:spPr>
          <a:xfrm>
            <a:off x="0" y="1143000"/>
            <a:ext cx="10134600" cy="5016756"/>
          </a:xfrm>
          <a:prstGeom prst="rect">
            <a:avLst/>
          </a:prstGeom>
          <a:noFill/>
        </p:spPr>
        <p:txBody>
          <a:bodyPr wrap="square" lIns="91438" tIns="45719" rIns="91438" bIns="45719" rtlCol="0" anchor="t">
            <a:spAutoFit/>
          </a:bodyPr>
          <a:lstStyle/>
          <a:p>
            <a:pPr marL="456565" indent="-456565">
              <a:buFont typeface="Arial" panose="020B0604020202020204" pitchFamily="34" charset="0"/>
              <a:buChar char="•"/>
            </a:pPr>
            <a:r>
              <a:rPr lang="en-US" sz="3200" b="1" dirty="0">
                <a:solidFill>
                  <a:srgbClr val="354C5F"/>
                </a:solidFill>
              </a:rPr>
              <a:t>COVID-19 emergency assistance</a:t>
            </a:r>
            <a:endParaRPr lang="en-US" dirty="0"/>
          </a:p>
          <a:p>
            <a:pPr marL="742315" lvl="1" indent="-285115">
              <a:buFont typeface="Arial" panose="020B0604020202020204" pitchFamily="34" charset="0"/>
              <a:buChar char="•"/>
            </a:pPr>
            <a:r>
              <a:rPr lang="en-US" sz="3200" dirty="0">
                <a:solidFill>
                  <a:srgbClr val="354C5F"/>
                </a:solidFill>
              </a:rPr>
              <a:t>17,099 families assisted, $48.8M spent</a:t>
            </a:r>
            <a:endParaRPr lang="en-US" sz="3200" dirty="0">
              <a:solidFill>
                <a:srgbClr val="354C5F"/>
              </a:solidFill>
              <a:cs typeface="Calibri"/>
            </a:endParaRPr>
          </a:p>
          <a:p>
            <a:pPr marL="742315" lvl="1" indent="-285115">
              <a:buFont typeface="Arial" panose="020B0604020202020204" pitchFamily="34" charset="0"/>
              <a:buChar char="•"/>
            </a:pPr>
            <a:r>
              <a:rPr lang="en-US" sz="3200" dirty="0">
                <a:solidFill>
                  <a:srgbClr val="354C5F"/>
                </a:solidFill>
              </a:rPr>
              <a:t>Court support and Right to Counsel </a:t>
            </a:r>
            <a:endParaRPr lang="en-US" sz="3200" dirty="0">
              <a:solidFill>
                <a:srgbClr val="354C5F"/>
              </a:solidFill>
              <a:cs typeface="Calibri"/>
            </a:endParaRPr>
          </a:p>
          <a:p>
            <a:pPr marL="742315" lvl="1" indent="-285115">
              <a:buFont typeface="Arial" panose="020B0604020202020204" pitchFamily="34" charset="0"/>
              <a:buChar char="•"/>
            </a:pPr>
            <a:r>
              <a:rPr lang="en-US" sz="3200" dirty="0">
                <a:solidFill>
                  <a:srgbClr val="354C5F"/>
                </a:solidFill>
              </a:rPr>
              <a:t>Establish Counseling Resource Center</a:t>
            </a:r>
          </a:p>
          <a:p>
            <a:pPr marL="742315" lvl="1" indent="-285115">
              <a:buFont typeface="Arial" panose="020B0604020202020204" pitchFamily="34" charset="0"/>
              <a:buChar char="•"/>
            </a:pPr>
            <a:endParaRPr lang="en-US" sz="3200" b="1" dirty="0">
              <a:solidFill>
                <a:srgbClr val="354C5F"/>
              </a:solidFill>
              <a:cs typeface="Calibri"/>
            </a:endParaRPr>
          </a:p>
          <a:p>
            <a:pPr marL="456565" indent="-456565">
              <a:buFont typeface="Arial" panose="020B0604020202020204" pitchFamily="34" charset="0"/>
              <a:buChar char="•"/>
            </a:pPr>
            <a:r>
              <a:rPr lang="en-US" sz="3200" b="1" dirty="0">
                <a:solidFill>
                  <a:srgbClr val="354C5F"/>
                </a:solidFill>
              </a:rPr>
              <a:t>Eviction Information Sharing &amp; Protections</a:t>
            </a:r>
          </a:p>
          <a:p>
            <a:pPr marL="742315" lvl="1" indent="-285115">
              <a:buFont typeface="Arial" panose="020B0604020202020204" pitchFamily="34" charset="0"/>
              <a:buChar char="•"/>
            </a:pPr>
            <a:r>
              <a:rPr lang="en-US" sz="3200" dirty="0">
                <a:solidFill>
                  <a:srgbClr val="354C5F"/>
                </a:solidFill>
              </a:rPr>
              <a:t>CARES Act and eviction protections</a:t>
            </a:r>
          </a:p>
          <a:p>
            <a:pPr marL="742315" lvl="1" indent="-285115">
              <a:buFont typeface="Arial" panose="020B0604020202020204" pitchFamily="34" charset="0"/>
              <a:buChar char="•"/>
            </a:pPr>
            <a:r>
              <a:rPr lang="en-US" sz="3200" dirty="0">
                <a:solidFill>
                  <a:srgbClr val="354C5F"/>
                </a:solidFill>
              </a:rPr>
              <a:t>Notice of Tenants Rights</a:t>
            </a:r>
          </a:p>
          <a:p>
            <a:pPr marL="742315" lvl="1" indent="-285115">
              <a:buFont typeface="Arial" panose="020B0604020202020204" pitchFamily="34" charset="0"/>
              <a:buChar char="•"/>
            </a:pPr>
            <a:r>
              <a:rPr lang="en-US" sz="3200" dirty="0">
                <a:solidFill>
                  <a:srgbClr val="354C5F"/>
                </a:solidFill>
              </a:rPr>
              <a:t>CDC Eviction Moratorium</a:t>
            </a:r>
          </a:p>
          <a:p>
            <a:pPr marL="742315" lvl="1" indent="-285115">
              <a:buFont typeface="Arial" panose="020B0604020202020204" pitchFamily="34" charset="0"/>
              <a:buChar char="•"/>
            </a:pPr>
            <a:r>
              <a:rPr lang="en-US" sz="3200" dirty="0">
                <a:solidFill>
                  <a:srgbClr val="354C5F"/>
                </a:solidFill>
              </a:rPr>
              <a:t>Announced Court Diversion Program</a:t>
            </a:r>
            <a:endParaRPr lang="en-US" sz="3600" dirty="0">
              <a:solidFill>
                <a:srgbClr val="354C5F"/>
              </a:solidFill>
              <a:cs typeface="Calibri"/>
            </a:endParaRPr>
          </a:p>
        </p:txBody>
      </p:sp>
      <p:pic>
        <p:nvPicPr>
          <p:cNvPr id="3074" name="Picture 2" descr="Family with two children icon - Transparent PNG &amp; SVG vector fi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73269" y="838201"/>
            <a:ext cx="2218731" cy="2218731"/>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ome Construction Icon of Glyph style - Available in SVG, PNG, EPS ..."/>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930965" y="2667000"/>
            <a:ext cx="2032435" cy="203243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ousing Png &amp; Free Housing.png Transparent Images #15446 - PNGio"/>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15476" b="79894" l="0" r="100000"/>
                    </a14:imgEffect>
                  </a14:imgLayer>
                </a14:imgProps>
              </a:ext>
              <a:ext uri="{28A0092B-C50C-407E-A947-70E740481C1C}">
                <a14:useLocalDpi xmlns:a14="http://schemas.microsoft.com/office/drawing/2010/main" val="0"/>
              </a:ext>
            </a:extLst>
          </a:blip>
          <a:srcRect t="15918" b="20061"/>
          <a:stretch/>
        </p:blipFill>
        <p:spPr bwMode="auto">
          <a:xfrm>
            <a:off x="9153946" y="4692401"/>
            <a:ext cx="3038055" cy="15559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descr="Lock - Free security icons"/>
          <p:cNvPicPr>
            <a:picLocks noChangeAspect="1" noChangeArrowheads="1"/>
          </p:cNvPicPr>
          <p:nvPr/>
        </p:nvPicPr>
        <p:blipFill>
          <a:blip r:embed="rId7"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325101" y="5225801"/>
            <a:ext cx="723900" cy="723900"/>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a:extLst>
              <a:ext uri="{FF2B5EF4-FFF2-40B4-BE49-F238E27FC236}">
                <a16:creationId xmlns:a16="http://schemas.microsoft.com/office/drawing/2014/main" id="{F9EA55D2-9AA5-4CB5-8400-53B985A82833}"/>
              </a:ext>
            </a:extLst>
          </p:cNvPr>
          <p:cNvSpPr txBox="1">
            <a:spLocks/>
          </p:cNvSpPr>
          <p:nvPr/>
        </p:nvSpPr>
        <p:spPr>
          <a:xfrm flipV="1">
            <a:off x="11430" y="6553200"/>
            <a:ext cx="1956160" cy="195063"/>
          </a:xfrm>
          <a:prstGeom prst="rect">
            <a:avLst/>
          </a:prstGeom>
          <a:solidFill>
            <a:srgbClr val="354C5F"/>
          </a:solidFill>
        </p:spPr>
        <p:txBody>
          <a:bodyPr lIns="91438" tIns="45719" rIns="91438" bIns="45719"/>
          <a:lstStyle/>
          <a:p>
            <a:pPr algn="r">
              <a:spcBef>
                <a:spcPct val="0"/>
              </a:spcBef>
              <a:defRPr/>
            </a:pPr>
            <a:r>
              <a:rPr lang="en-US" sz="3200" dirty="0">
                <a:solidFill>
                  <a:schemeClr val="bg1"/>
                </a:solidFill>
                <a:effectLst>
                  <a:outerShdw blurRad="50800" dist="38100" dir="5400000" algn="t" rotWithShape="0">
                    <a:prstClr val="black">
                      <a:alpha val="40000"/>
                    </a:prstClr>
                  </a:outerShdw>
                </a:effectLst>
                <a:latin typeface="Myriad Pro" pitchFamily="34" charset="0"/>
                <a:ea typeface="+mj-ea"/>
                <a:cs typeface="+mj-cs"/>
              </a:rPr>
              <a:t> </a:t>
            </a:r>
            <a:endParaRPr lang="en-US" i="1" dirty="0">
              <a:solidFill>
                <a:schemeClr val="bg1"/>
              </a:solidFill>
              <a:effectLst>
                <a:outerShdw blurRad="50800" dist="38100" dir="5400000" algn="t" rotWithShape="0">
                  <a:prstClr val="black">
                    <a:alpha val="40000"/>
                  </a:prstClr>
                </a:outerShdw>
              </a:effectLst>
              <a:latin typeface="Myriad Pro" pitchFamily="34" charset="0"/>
              <a:ea typeface="+mj-ea"/>
              <a:cs typeface="+mj-cs"/>
            </a:endParaRPr>
          </a:p>
        </p:txBody>
      </p:sp>
      <p:sp>
        <p:nvSpPr>
          <p:cNvPr id="5" name="Rectangle 4">
            <a:extLst>
              <a:ext uri="{FF2B5EF4-FFF2-40B4-BE49-F238E27FC236}">
                <a16:creationId xmlns:a16="http://schemas.microsoft.com/office/drawing/2014/main" id="{5CFA5E27-06E5-4E87-9A50-2B8868FF3B4D}"/>
              </a:ext>
            </a:extLst>
          </p:cNvPr>
          <p:cNvSpPr/>
          <p:nvPr/>
        </p:nvSpPr>
        <p:spPr>
          <a:xfrm>
            <a:off x="34290" y="6527620"/>
            <a:ext cx="1983235" cy="246221"/>
          </a:xfrm>
          <a:prstGeom prst="rect">
            <a:avLst/>
          </a:prstGeom>
        </p:spPr>
        <p:txBody>
          <a:bodyPr wrap="none">
            <a:spAutoFit/>
          </a:bodyPr>
          <a:lstStyle/>
          <a:p>
            <a:r>
              <a:rPr lang="en-US" sz="1000" b="1" i="1" dirty="0">
                <a:solidFill>
                  <a:schemeClr val="bg1"/>
                </a:solidFill>
                <a:latin typeface="+mj-lt"/>
                <a:cs typeface="Arial" panose="020B0604020202020204" pitchFamily="34" charset="0"/>
              </a:rPr>
              <a:t>Neighborhood &amp; Housing Services</a:t>
            </a:r>
          </a:p>
        </p:txBody>
      </p:sp>
    </p:spTree>
    <p:extLst>
      <p:ext uri="{BB962C8B-B14F-4D97-AF65-F5344CB8AC3E}">
        <p14:creationId xmlns:p14="http://schemas.microsoft.com/office/powerpoint/2010/main" val="1126550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ADD2DA5-81DB-4829-9B27-37750DA92959}"/>
              </a:ext>
            </a:extLst>
          </p:cNvPr>
          <p:cNvSpPr/>
          <p:nvPr/>
        </p:nvSpPr>
        <p:spPr>
          <a:xfrm>
            <a:off x="146052" y="63500"/>
            <a:ext cx="10775172" cy="933589"/>
          </a:xfrm>
          <a:prstGeom prst="rect">
            <a:avLst/>
          </a:prstGeom>
        </p:spPr>
        <p:txBody>
          <a:bodyPr wrap="none" lIns="91438" tIns="45719" rIns="91438" bIns="45719">
            <a:spAutoFit/>
          </a:bodyPr>
          <a:lstStyle/>
          <a:p>
            <a:r>
              <a:rPr lang="en-US" sz="5500" b="1" dirty="0">
                <a:solidFill>
                  <a:srgbClr val="354C5F"/>
                </a:solidFill>
                <a:latin typeface="Century Gothic" panose="020B0502020202020204" pitchFamily="34" charset="0"/>
                <a:cs typeface="Khmer UI" panose="020B0502040204020203" pitchFamily="34" charset="0"/>
              </a:rPr>
              <a:t>Emergency Housing Assistance</a:t>
            </a:r>
            <a:endParaRPr lang="en-US" sz="5500" dirty="0">
              <a:solidFill>
                <a:srgbClr val="354C5F"/>
              </a:solidFill>
            </a:endParaRPr>
          </a:p>
        </p:txBody>
      </p:sp>
      <p:sp>
        <p:nvSpPr>
          <p:cNvPr id="4" name="TextBox 3">
            <a:extLst>
              <a:ext uri="{FF2B5EF4-FFF2-40B4-BE49-F238E27FC236}">
                <a16:creationId xmlns:a16="http://schemas.microsoft.com/office/drawing/2014/main" id="{7DE805CA-3325-44F3-A958-7633C20E1BB1}"/>
              </a:ext>
            </a:extLst>
          </p:cNvPr>
          <p:cNvSpPr txBox="1"/>
          <p:nvPr/>
        </p:nvSpPr>
        <p:spPr>
          <a:xfrm>
            <a:off x="-83990" y="6116169"/>
            <a:ext cx="8256439" cy="451342"/>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r>
              <a:rPr lang="en-US" sz="1467" dirty="0"/>
              <a:t>Actuals in City’s accounting system differ from dashboard totals due to next day processing time</a:t>
            </a:r>
            <a:r>
              <a:rPr lang="en-US" sz="1600" dirty="0"/>
              <a:t> </a:t>
            </a:r>
            <a:r>
              <a:rPr lang="en-US" sz="2133" dirty="0"/>
              <a:t> </a:t>
            </a:r>
          </a:p>
        </p:txBody>
      </p:sp>
      <p:cxnSp>
        <p:nvCxnSpPr>
          <p:cNvPr id="6" name="Straight Connector 5">
            <a:extLst>
              <a:ext uri="{FF2B5EF4-FFF2-40B4-BE49-F238E27FC236}">
                <a16:creationId xmlns:a16="http://schemas.microsoft.com/office/drawing/2014/main" id="{7731F997-E9D5-444D-B7D3-D9228B18BD42}"/>
              </a:ext>
            </a:extLst>
          </p:cNvPr>
          <p:cNvCxnSpPr>
            <a:cxnSpLocks/>
          </p:cNvCxnSpPr>
          <p:nvPr/>
        </p:nvCxnSpPr>
        <p:spPr>
          <a:xfrm>
            <a:off x="7274017" y="1828800"/>
            <a:ext cx="1143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6954518B-A9E8-49E4-BD43-F16C4281C1FB}"/>
              </a:ext>
            </a:extLst>
          </p:cNvPr>
          <p:cNvSpPr/>
          <p:nvPr/>
        </p:nvSpPr>
        <p:spPr>
          <a:xfrm>
            <a:off x="8133988" y="4324285"/>
            <a:ext cx="1143000" cy="1143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022" tIns="45511" rIns="91022" bIns="45511" rtlCol="0" anchor="ctr"/>
          <a:lstStyle/>
          <a:p>
            <a:pPr algn="ctr"/>
            <a:endParaRPr lang="en-US" sz="1600" dirty="0">
              <a:solidFill>
                <a:prstClr val="white"/>
              </a:solidFill>
              <a:latin typeface="Lao UI"/>
            </a:endParaRPr>
          </a:p>
        </p:txBody>
      </p:sp>
      <p:sp>
        <p:nvSpPr>
          <p:cNvPr id="8" name="TextBox 7">
            <a:extLst>
              <a:ext uri="{FF2B5EF4-FFF2-40B4-BE49-F238E27FC236}">
                <a16:creationId xmlns:a16="http://schemas.microsoft.com/office/drawing/2014/main" id="{30F038F2-4AA6-47AB-92E3-3270321D9D79}"/>
              </a:ext>
            </a:extLst>
          </p:cNvPr>
          <p:cNvSpPr txBox="1"/>
          <p:nvPr/>
        </p:nvSpPr>
        <p:spPr>
          <a:xfrm>
            <a:off x="8191421" y="4496010"/>
            <a:ext cx="1060592" cy="645909"/>
          </a:xfrm>
          <a:prstGeom prst="rect">
            <a:avLst/>
          </a:prstGeom>
          <a:noFill/>
        </p:spPr>
        <p:txBody>
          <a:bodyPr wrap="square" lIns="91022" tIns="45511" rIns="91022" bIns="45511" rtlCol="0">
            <a:spAutoFit/>
          </a:bodyPr>
          <a:lstStyle/>
          <a:p>
            <a:pPr algn="ctr"/>
            <a:r>
              <a:rPr lang="en-US" sz="1200" dirty="0">
                <a:solidFill>
                  <a:prstClr val="white"/>
                </a:solidFill>
                <a:latin typeface="Lao UI"/>
              </a:rPr>
              <a:t>Total </a:t>
            </a:r>
          </a:p>
          <a:p>
            <a:pPr algn="ctr"/>
            <a:r>
              <a:rPr lang="en-US" sz="1200" dirty="0">
                <a:solidFill>
                  <a:prstClr val="white"/>
                </a:solidFill>
                <a:latin typeface="Lao UI"/>
              </a:rPr>
              <a:t>Committed</a:t>
            </a:r>
          </a:p>
          <a:p>
            <a:pPr algn="ctr"/>
            <a:r>
              <a:rPr lang="en-US" sz="1200" dirty="0">
                <a:solidFill>
                  <a:prstClr val="white"/>
                </a:solidFill>
                <a:latin typeface="Lao UI"/>
              </a:rPr>
              <a:t>$55.4M</a:t>
            </a:r>
          </a:p>
        </p:txBody>
      </p:sp>
      <p:grpSp>
        <p:nvGrpSpPr>
          <p:cNvPr id="9" name="Group 8">
            <a:extLst>
              <a:ext uri="{FF2B5EF4-FFF2-40B4-BE49-F238E27FC236}">
                <a16:creationId xmlns:a16="http://schemas.microsoft.com/office/drawing/2014/main" id="{E8407BF8-9529-4BE3-B3BE-F82D4581B296}"/>
              </a:ext>
            </a:extLst>
          </p:cNvPr>
          <p:cNvGrpSpPr/>
          <p:nvPr/>
        </p:nvGrpSpPr>
        <p:grpSpPr>
          <a:xfrm>
            <a:off x="8129654" y="1501086"/>
            <a:ext cx="1248581" cy="1143000"/>
            <a:chOff x="7577221" y="1071024"/>
            <a:chExt cx="1248581" cy="1143000"/>
          </a:xfrm>
        </p:grpSpPr>
        <p:sp>
          <p:nvSpPr>
            <p:cNvPr id="10" name="Oval 9">
              <a:extLst>
                <a:ext uri="{FF2B5EF4-FFF2-40B4-BE49-F238E27FC236}">
                  <a16:creationId xmlns:a16="http://schemas.microsoft.com/office/drawing/2014/main" id="{C4E94CDD-C7F0-40E3-8D44-93C1B6DE3767}"/>
                </a:ext>
              </a:extLst>
            </p:cNvPr>
            <p:cNvSpPr/>
            <p:nvPr/>
          </p:nvSpPr>
          <p:spPr>
            <a:xfrm>
              <a:off x="7577221" y="1071024"/>
              <a:ext cx="1143000" cy="1143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Lao UI"/>
              </a:endParaRPr>
            </a:p>
          </p:txBody>
        </p:sp>
        <p:sp>
          <p:nvSpPr>
            <p:cNvPr id="11" name="TextBox 10">
              <a:extLst>
                <a:ext uri="{FF2B5EF4-FFF2-40B4-BE49-F238E27FC236}">
                  <a16:creationId xmlns:a16="http://schemas.microsoft.com/office/drawing/2014/main" id="{D6BD1B23-FBCB-45A6-B18A-F0A3D54F8155}"/>
                </a:ext>
              </a:extLst>
            </p:cNvPr>
            <p:cNvSpPr txBox="1"/>
            <p:nvPr/>
          </p:nvSpPr>
          <p:spPr>
            <a:xfrm>
              <a:off x="7759003" y="1254217"/>
              <a:ext cx="1066799" cy="738664"/>
            </a:xfrm>
            <a:prstGeom prst="rect">
              <a:avLst/>
            </a:prstGeom>
            <a:noFill/>
          </p:spPr>
          <p:txBody>
            <a:bodyPr wrap="square" rtlCol="0">
              <a:spAutoFit/>
            </a:bodyPr>
            <a:lstStyle/>
            <a:p>
              <a:r>
                <a:rPr lang="en-US" sz="1400" dirty="0">
                  <a:solidFill>
                    <a:prstClr val="white"/>
                  </a:solidFill>
                  <a:latin typeface="Lao UI"/>
                </a:rPr>
                <a:t>As of </a:t>
              </a:r>
            </a:p>
            <a:p>
              <a:r>
                <a:rPr lang="en-US" sz="1400" dirty="0">
                  <a:solidFill>
                    <a:prstClr val="white"/>
                  </a:solidFill>
                  <a:latin typeface="Lao UI"/>
                </a:rPr>
                <a:t>Sept. 29</a:t>
              </a:r>
            </a:p>
            <a:p>
              <a:r>
                <a:rPr lang="en-US" sz="1400" dirty="0">
                  <a:solidFill>
                    <a:prstClr val="white"/>
                  </a:solidFill>
                  <a:latin typeface="Lao UI"/>
                </a:rPr>
                <a:t>1:55 PM </a:t>
              </a:r>
            </a:p>
          </p:txBody>
        </p:sp>
      </p:grpSp>
      <p:cxnSp>
        <p:nvCxnSpPr>
          <p:cNvPr id="12" name="Straight Connector 11">
            <a:extLst>
              <a:ext uri="{FF2B5EF4-FFF2-40B4-BE49-F238E27FC236}">
                <a16:creationId xmlns:a16="http://schemas.microsoft.com/office/drawing/2014/main" id="{CDB0EC5B-0142-4562-A6E0-2BFC5326CF2A}"/>
              </a:ext>
            </a:extLst>
          </p:cNvPr>
          <p:cNvCxnSpPr>
            <a:cxnSpLocks/>
            <a:stCxn id="10" idx="4"/>
            <a:endCxn id="15" idx="0"/>
          </p:cNvCxnSpPr>
          <p:nvPr/>
        </p:nvCxnSpPr>
        <p:spPr>
          <a:xfrm>
            <a:off x="8701153" y="2644089"/>
            <a:ext cx="0" cy="23405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09C3F0A-A8DD-4968-979A-A372F60DBC96}"/>
              </a:ext>
            </a:extLst>
          </p:cNvPr>
          <p:cNvCxnSpPr>
            <a:cxnSpLocks/>
            <a:stCxn id="7" idx="0"/>
            <a:endCxn id="15" idx="4"/>
          </p:cNvCxnSpPr>
          <p:nvPr/>
        </p:nvCxnSpPr>
        <p:spPr>
          <a:xfrm flipH="1" flipV="1">
            <a:off x="8701156" y="4021137"/>
            <a:ext cx="4335" cy="303148"/>
          </a:xfrm>
          <a:prstGeom prst="line">
            <a:avLst/>
          </a:prstGeom>
          <a:ln w="12700"/>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5A2AD506-CD37-4681-895D-E0D2DDDB3F82}"/>
              </a:ext>
            </a:extLst>
          </p:cNvPr>
          <p:cNvGrpSpPr/>
          <p:nvPr/>
        </p:nvGrpSpPr>
        <p:grpSpPr>
          <a:xfrm>
            <a:off x="8129653" y="2878137"/>
            <a:ext cx="1143000" cy="1143000"/>
            <a:chOff x="7104036" y="2020887"/>
            <a:chExt cx="1143000" cy="1143000"/>
          </a:xfrm>
        </p:grpSpPr>
        <p:sp>
          <p:nvSpPr>
            <p:cNvPr id="15" name="Oval 14">
              <a:extLst>
                <a:ext uri="{FF2B5EF4-FFF2-40B4-BE49-F238E27FC236}">
                  <a16:creationId xmlns:a16="http://schemas.microsoft.com/office/drawing/2014/main" id="{19925243-C5C5-4964-90C8-14B580045E4F}"/>
                </a:ext>
              </a:extLst>
            </p:cNvPr>
            <p:cNvSpPr/>
            <p:nvPr/>
          </p:nvSpPr>
          <p:spPr>
            <a:xfrm>
              <a:off x="7104036" y="2020887"/>
              <a:ext cx="1143000" cy="1143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prstClr val="white"/>
                </a:solidFill>
                <a:latin typeface="Lao UI"/>
              </a:endParaRPr>
            </a:p>
          </p:txBody>
        </p:sp>
        <p:sp>
          <p:nvSpPr>
            <p:cNvPr id="16" name="TextBox 15">
              <a:extLst>
                <a:ext uri="{FF2B5EF4-FFF2-40B4-BE49-F238E27FC236}">
                  <a16:creationId xmlns:a16="http://schemas.microsoft.com/office/drawing/2014/main" id="{5ADCDEC1-1B84-458B-8534-1C4BA51FD329}"/>
                </a:ext>
              </a:extLst>
            </p:cNvPr>
            <p:cNvSpPr txBox="1"/>
            <p:nvPr/>
          </p:nvSpPr>
          <p:spPr>
            <a:xfrm>
              <a:off x="7145240" y="2145576"/>
              <a:ext cx="1060592" cy="646331"/>
            </a:xfrm>
            <a:prstGeom prst="rect">
              <a:avLst/>
            </a:prstGeom>
            <a:noFill/>
          </p:spPr>
          <p:txBody>
            <a:bodyPr wrap="square" rtlCol="0">
              <a:spAutoFit/>
            </a:bodyPr>
            <a:lstStyle/>
            <a:p>
              <a:pPr algn="ctr"/>
              <a:r>
                <a:rPr lang="en-US" sz="1200" dirty="0">
                  <a:solidFill>
                    <a:prstClr val="white"/>
                  </a:solidFill>
                  <a:latin typeface="Lao UI"/>
                </a:rPr>
                <a:t>Total </a:t>
              </a:r>
            </a:p>
            <a:p>
              <a:pPr algn="ctr"/>
              <a:r>
                <a:rPr lang="en-US" sz="1200" dirty="0">
                  <a:solidFill>
                    <a:prstClr val="white"/>
                  </a:solidFill>
                  <a:latin typeface="Lao UI"/>
                </a:rPr>
                <a:t>Expended</a:t>
              </a:r>
            </a:p>
            <a:p>
              <a:pPr algn="ctr"/>
              <a:r>
                <a:rPr lang="en-US" sz="1200" dirty="0">
                  <a:solidFill>
                    <a:prstClr val="white"/>
                  </a:solidFill>
                  <a:latin typeface="Lao UI"/>
                </a:rPr>
                <a:t>$48.4M</a:t>
              </a:r>
            </a:p>
          </p:txBody>
        </p:sp>
      </p:grpSp>
      <p:graphicFrame>
        <p:nvGraphicFramePr>
          <p:cNvPr id="17" name="Diagram 16">
            <a:extLst>
              <a:ext uri="{FF2B5EF4-FFF2-40B4-BE49-F238E27FC236}">
                <a16:creationId xmlns:a16="http://schemas.microsoft.com/office/drawing/2014/main" id="{3849B0C7-4CC9-4D31-A748-604E4A085D7F}"/>
              </a:ext>
            </a:extLst>
          </p:cNvPr>
          <p:cNvGraphicFramePr/>
          <p:nvPr>
            <p:extLst>
              <p:ext uri="{D42A27DB-BD31-4B8C-83A1-F6EECF244321}">
                <p14:modId xmlns:p14="http://schemas.microsoft.com/office/powerpoint/2010/main" val="313052515"/>
              </p:ext>
            </p:extLst>
          </p:nvPr>
        </p:nvGraphicFramePr>
        <p:xfrm>
          <a:off x="1086269" y="1524000"/>
          <a:ext cx="7039427" cy="41961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TextBox 17">
            <a:extLst>
              <a:ext uri="{FF2B5EF4-FFF2-40B4-BE49-F238E27FC236}">
                <a16:creationId xmlns:a16="http://schemas.microsoft.com/office/drawing/2014/main" id="{2A74CF09-A92A-4067-AC37-BF8DC1000C3F}"/>
              </a:ext>
            </a:extLst>
          </p:cNvPr>
          <p:cNvSpPr txBox="1"/>
          <p:nvPr/>
        </p:nvSpPr>
        <p:spPr>
          <a:xfrm>
            <a:off x="1092171" y="4695730"/>
            <a:ext cx="2676646" cy="553998"/>
          </a:xfrm>
          <a:prstGeom prst="rect">
            <a:avLst/>
          </a:prstGeom>
          <a:noFill/>
        </p:spPr>
        <p:txBody>
          <a:bodyPr wrap="square" lIns="91022" tIns="45511" rIns="91022" bIns="45511" rtlCol="0">
            <a:spAutoFit/>
          </a:bodyPr>
          <a:lstStyle/>
          <a:p>
            <a:r>
              <a:rPr lang="en-US" sz="1000" i="1" dirty="0">
                <a:latin typeface="Lao UI"/>
              </a:rPr>
              <a:t>*Denied applications that were Ineligible because they are outside of the city limits, over income or duplicates.</a:t>
            </a:r>
          </a:p>
        </p:txBody>
      </p:sp>
      <p:sp>
        <p:nvSpPr>
          <p:cNvPr id="19" name="Title 1">
            <a:extLst>
              <a:ext uri="{FF2B5EF4-FFF2-40B4-BE49-F238E27FC236}">
                <a16:creationId xmlns:a16="http://schemas.microsoft.com/office/drawing/2014/main" id="{BAF04864-CEA2-4900-B6EA-BCA1FFB5A36F}"/>
              </a:ext>
            </a:extLst>
          </p:cNvPr>
          <p:cNvSpPr txBox="1">
            <a:spLocks/>
          </p:cNvSpPr>
          <p:nvPr/>
        </p:nvSpPr>
        <p:spPr>
          <a:xfrm flipV="1">
            <a:off x="11430" y="6553200"/>
            <a:ext cx="1956160" cy="195063"/>
          </a:xfrm>
          <a:prstGeom prst="rect">
            <a:avLst/>
          </a:prstGeom>
          <a:solidFill>
            <a:srgbClr val="354C5F"/>
          </a:solidFill>
        </p:spPr>
        <p:txBody>
          <a:bodyPr lIns="91438" tIns="45719" rIns="91438" bIns="45719"/>
          <a:lstStyle/>
          <a:p>
            <a:pPr algn="r">
              <a:spcBef>
                <a:spcPct val="0"/>
              </a:spcBef>
              <a:defRPr/>
            </a:pPr>
            <a:r>
              <a:rPr lang="en-US" sz="3200" dirty="0">
                <a:solidFill>
                  <a:schemeClr val="bg1"/>
                </a:solidFill>
                <a:effectLst>
                  <a:outerShdw blurRad="50800" dist="38100" dir="5400000" algn="t" rotWithShape="0">
                    <a:prstClr val="black">
                      <a:alpha val="40000"/>
                    </a:prstClr>
                  </a:outerShdw>
                </a:effectLst>
                <a:latin typeface="Myriad Pro" pitchFamily="34" charset="0"/>
                <a:ea typeface="+mj-ea"/>
                <a:cs typeface="+mj-cs"/>
              </a:rPr>
              <a:t> </a:t>
            </a:r>
            <a:endParaRPr lang="en-US" i="1" dirty="0">
              <a:solidFill>
                <a:schemeClr val="bg1"/>
              </a:solidFill>
              <a:effectLst>
                <a:outerShdw blurRad="50800" dist="38100" dir="5400000" algn="t" rotWithShape="0">
                  <a:prstClr val="black">
                    <a:alpha val="40000"/>
                  </a:prstClr>
                </a:outerShdw>
              </a:effectLst>
              <a:latin typeface="Myriad Pro" pitchFamily="34" charset="0"/>
              <a:ea typeface="+mj-ea"/>
              <a:cs typeface="+mj-cs"/>
            </a:endParaRPr>
          </a:p>
        </p:txBody>
      </p:sp>
      <p:sp>
        <p:nvSpPr>
          <p:cNvPr id="20" name="Rectangle 19">
            <a:extLst>
              <a:ext uri="{FF2B5EF4-FFF2-40B4-BE49-F238E27FC236}">
                <a16:creationId xmlns:a16="http://schemas.microsoft.com/office/drawing/2014/main" id="{2FA54F52-D458-4ABC-9EEE-BAE47479A68F}"/>
              </a:ext>
            </a:extLst>
          </p:cNvPr>
          <p:cNvSpPr/>
          <p:nvPr/>
        </p:nvSpPr>
        <p:spPr>
          <a:xfrm>
            <a:off x="34290" y="6527620"/>
            <a:ext cx="1983235" cy="246221"/>
          </a:xfrm>
          <a:prstGeom prst="rect">
            <a:avLst/>
          </a:prstGeom>
        </p:spPr>
        <p:txBody>
          <a:bodyPr wrap="none">
            <a:spAutoFit/>
          </a:bodyPr>
          <a:lstStyle/>
          <a:p>
            <a:r>
              <a:rPr lang="en-US" sz="1000" b="1" i="1" dirty="0">
                <a:solidFill>
                  <a:schemeClr val="bg1"/>
                </a:solidFill>
                <a:latin typeface="+mj-lt"/>
                <a:cs typeface="Arial" panose="020B0604020202020204" pitchFamily="34" charset="0"/>
              </a:rPr>
              <a:t>Neighborhood &amp; Housing Services</a:t>
            </a:r>
          </a:p>
        </p:txBody>
      </p:sp>
    </p:spTree>
    <p:extLst>
      <p:ext uri="{BB962C8B-B14F-4D97-AF65-F5344CB8AC3E}">
        <p14:creationId xmlns:p14="http://schemas.microsoft.com/office/powerpoint/2010/main" val="662287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ADD2DA5-81DB-4829-9B27-37750DA92959}"/>
              </a:ext>
            </a:extLst>
          </p:cNvPr>
          <p:cNvSpPr/>
          <p:nvPr/>
        </p:nvSpPr>
        <p:spPr>
          <a:xfrm>
            <a:off x="146052" y="63500"/>
            <a:ext cx="10775172" cy="933589"/>
          </a:xfrm>
          <a:prstGeom prst="rect">
            <a:avLst/>
          </a:prstGeom>
        </p:spPr>
        <p:txBody>
          <a:bodyPr wrap="none" lIns="91438" tIns="45719" rIns="91438" bIns="45719">
            <a:spAutoFit/>
          </a:bodyPr>
          <a:lstStyle/>
          <a:p>
            <a:r>
              <a:rPr lang="en-US" sz="5500" b="1" dirty="0">
                <a:solidFill>
                  <a:srgbClr val="354C5F"/>
                </a:solidFill>
                <a:latin typeface="Century Gothic" panose="020B0502020202020204" pitchFamily="34" charset="0"/>
                <a:cs typeface="Khmer UI" panose="020B0502040204020203" pitchFamily="34" charset="0"/>
              </a:rPr>
              <a:t>Emergency Housing Assistance</a:t>
            </a:r>
            <a:endParaRPr lang="en-US" sz="5500" dirty="0">
              <a:solidFill>
                <a:srgbClr val="354C5F"/>
              </a:solidFill>
            </a:endParaRPr>
          </a:p>
        </p:txBody>
      </p:sp>
      <p:sp>
        <p:nvSpPr>
          <p:cNvPr id="4" name="TextBox 3">
            <a:extLst>
              <a:ext uri="{FF2B5EF4-FFF2-40B4-BE49-F238E27FC236}">
                <a16:creationId xmlns:a16="http://schemas.microsoft.com/office/drawing/2014/main" id="{7DE805CA-3325-44F3-A958-7633C20E1BB1}"/>
              </a:ext>
            </a:extLst>
          </p:cNvPr>
          <p:cNvSpPr txBox="1"/>
          <p:nvPr/>
        </p:nvSpPr>
        <p:spPr>
          <a:xfrm>
            <a:off x="-83990" y="6116169"/>
            <a:ext cx="8256439" cy="451342"/>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r>
              <a:rPr lang="en-US" sz="1467" dirty="0"/>
              <a:t>Actuals in City’s accounting system differ from dashboard totals due to next day processing time</a:t>
            </a:r>
            <a:r>
              <a:rPr lang="en-US" sz="1600" dirty="0"/>
              <a:t> </a:t>
            </a:r>
            <a:r>
              <a:rPr lang="en-US" sz="2133" dirty="0"/>
              <a:t> </a:t>
            </a:r>
          </a:p>
        </p:txBody>
      </p:sp>
      <p:sp>
        <p:nvSpPr>
          <p:cNvPr id="6" name="Rectangle: Rounded Corners 5">
            <a:extLst>
              <a:ext uri="{FF2B5EF4-FFF2-40B4-BE49-F238E27FC236}">
                <a16:creationId xmlns:a16="http://schemas.microsoft.com/office/drawing/2014/main" id="{ECF2F153-E6B7-47F3-867F-6ADD386F4F85}"/>
              </a:ext>
            </a:extLst>
          </p:cNvPr>
          <p:cNvSpPr/>
          <p:nvPr/>
        </p:nvSpPr>
        <p:spPr>
          <a:xfrm>
            <a:off x="684375" y="1607357"/>
            <a:ext cx="10823249" cy="68704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022" tIns="45511" rIns="91022" bIns="45511" rtlCol="0" anchor="ctr"/>
          <a:lstStyle/>
          <a:p>
            <a:pPr algn="ctr"/>
            <a:r>
              <a:rPr lang="en-US" sz="3200" dirty="0">
                <a:solidFill>
                  <a:prstClr val="white"/>
                </a:solidFill>
                <a:latin typeface="Lao UI"/>
              </a:rPr>
              <a:t>$48,445,116</a:t>
            </a:r>
          </a:p>
        </p:txBody>
      </p:sp>
      <p:sp>
        <p:nvSpPr>
          <p:cNvPr id="7" name="Rectangle: Rounded Corners 6">
            <a:extLst>
              <a:ext uri="{FF2B5EF4-FFF2-40B4-BE49-F238E27FC236}">
                <a16:creationId xmlns:a16="http://schemas.microsoft.com/office/drawing/2014/main" id="{744DFF1D-9CC9-4FC5-930A-A1692A883ED8}"/>
              </a:ext>
            </a:extLst>
          </p:cNvPr>
          <p:cNvSpPr/>
          <p:nvPr/>
        </p:nvSpPr>
        <p:spPr>
          <a:xfrm>
            <a:off x="5254541" y="2735431"/>
            <a:ext cx="1856002" cy="2528221"/>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022" tIns="45511" rIns="91022" bIns="45511" rtlCol="0" anchor="ctr"/>
          <a:lstStyle/>
          <a:p>
            <a:pPr algn="ctr"/>
            <a:r>
              <a:rPr lang="en-US" sz="1800" dirty="0">
                <a:solidFill>
                  <a:prstClr val="white"/>
                </a:solidFill>
                <a:latin typeface="Lao UI"/>
              </a:rPr>
              <a:t>SAWS</a:t>
            </a:r>
          </a:p>
          <a:p>
            <a:pPr algn="ctr"/>
            <a:r>
              <a:rPr lang="en-US" sz="1800" dirty="0">
                <a:solidFill>
                  <a:prstClr val="white"/>
                </a:solidFill>
                <a:latin typeface="Lao UI"/>
              </a:rPr>
              <a:t>$548,602</a:t>
            </a:r>
          </a:p>
        </p:txBody>
      </p:sp>
      <p:sp>
        <p:nvSpPr>
          <p:cNvPr id="8" name="Rectangle: Rounded Corners 7">
            <a:extLst>
              <a:ext uri="{FF2B5EF4-FFF2-40B4-BE49-F238E27FC236}">
                <a16:creationId xmlns:a16="http://schemas.microsoft.com/office/drawing/2014/main" id="{C4EB92D1-41CC-4726-B816-80385310E87C}"/>
              </a:ext>
            </a:extLst>
          </p:cNvPr>
          <p:cNvSpPr/>
          <p:nvPr/>
        </p:nvSpPr>
        <p:spPr>
          <a:xfrm>
            <a:off x="9566384" y="2735429"/>
            <a:ext cx="1856002" cy="2528221"/>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022" tIns="45511" rIns="91022" bIns="45511" rtlCol="0" anchor="ctr"/>
          <a:lstStyle/>
          <a:p>
            <a:pPr algn="ctr"/>
            <a:r>
              <a:rPr lang="en-US" sz="1800" dirty="0">
                <a:solidFill>
                  <a:prstClr val="white"/>
                </a:solidFill>
                <a:latin typeface="Lao UI"/>
              </a:rPr>
              <a:t>Direct Cash Assistance (FII)</a:t>
            </a:r>
          </a:p>
          <a:p>
            <a:pPr algn="ctr"/>
            <a:r>
              <a:rPr lang="en-US" sz="1800" dirty="0">
                <a:solidFill>
                  <a:prstClr val="white"/>
                </a:solidFill>
                <a:latin typeface="Lao UI"/>
              </a:rPr>
              <a:t>$3,640,950</a:t>
            </a:r>
          </a:p>
        </p:txBody>
      </p:sp>
      <p:sp>
        <p:nvSpPr>
          <p:cNvPr id="9" name="Rectangle: Rounded Corners 8">
            <a:extLst>
              <a:ext uri="{FF2B5EF4-FFF2-40B4-BE49-F238E27FC236}">
                <a16:creationId xmlns:a16="http://schemas.microsoft.com/office/drawing/2014/main" id="{4614772C-E861-4EC5-AF16-DE9AFD4E401A}"/>
              </a:ext>
            </a:extLst>
          </p:cNvPr>
          <p:cNvSpPr/>
          <p:nvPr/>
        </p:nvSpPr>
        <p:spPr>
          <a:xfrm>
            <a:off x="7396283" y="2735429"/>
            <a:ext cx="1856002" cy="2528221"/>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022" tIns="45511" rIns="91022" bIns="45511" rtlCol="0" anchor="ctr"/>
          <a:lstStyle/>
          <a:p>
            <a:pPr algn="ctr"/>
            <a:r>
              <a:rPr lang="en-US" sz="1800" dirty="0">
                <a:solidFill>
                  <a:prstClr val="white"/>
                </a:solidFill>
                <a:latin typeface="Lao UI"/>
              </a:rPr>
              <a:t>Internet</a:t>
            </a:r>
          </a:p>
          <a:p>
            <a:pPr algn="ctr"/>
            <a:r>
              <a:rPr lang="en-US" sz="1800" dirty="0">
                <a:solidFill>
                  <a:prstClr val="white"/>
                </a:solidFill>
                <a:latin typeface="Lao UI"/>
              </a:rPr>
              <a:t>$137,483</a:t>
            </a:r>
          </a:p>
        </p:txBody>
      </p:sp>
      <p:pic>
        <p:nvPicPr>
          <p:cNvPr id="10" name="Graphic 9" descr="Shower">
            <a:extLst>
              <a:ext uri="{FF2B5EF4-FFF2-40B4-BE49-F238E27FC236}">
                <a16:creationId xmlns:a16="http://schemas.microsoft.com/office/drawing/2014/main" id="{A6973B6E-CD42-4AC2-8966-D69625A604E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21958" y="2781883"/>
            <a:ext cx="843637" cy="843637"/>
          </a:xfrm>
          <a:prstGeom prst="rect">
            <a:avLst/>
          </a:prstGeom>
        </p:spPr>
      </p:pic>
      <p:grpSp>
        <p:nvGrpSpPr>
          <p:cNvPr id="11" name="Group 10">
            <a:extLst>
              <a:ext uri="{FF2B5EF4-FFF2-40B4-BE49-F238E27FC236}">
                <a16:creationId xmlns:a16="http://schemas.microsoft.com/office/drawing/2014/main" id="{B9C3A839-3B8C-4EB4-908D-32870E7C7D27}"/>
              </a:ext>
            </a:extLst>
          </p:cNvPr>
          <p:cNvGrpSpPr/>
          <p:nvPr/>
        </p:nvGrpSpPr>
        <p:grpSpPr>
          <a:xfrm>
            <a:off x="808745" y="2735430"/>
            <a:ext cx="1849994" cy="2528221"/>
            <a:chOff x="401295" y="2011656"/>
            <a:chExt cx="1286042" cy="2209245"/>
          </a:xfrm>
        </p:grpSpPr>
        <p:sp>
          <p:nvSpPr>
            <p:cNvPr id="12" name="Rectangle: Rounded Corners 11">
              <a:extLst>
                <a:ext uri="{FF2B5EF4-FFF2-40B4-BE49-F238E27FC236}">
                  <a16:creationId xmlns:a16="http://schemas.microsoft.com/office/drawing/2014/main" id="{63349620-DB22-40E8-A484-1799E53CA711}"/>
                </a:ext>
              </a:extLst>
            </p:cNvPr>
            <p:cNvSpPr/>
            <p:nvPr/>
          </p:nvSpPr>
          <p:spPr>
            <a:xfrm>
              <a:off x="401295" y="2011656"/>
              <a:ext cx="1286042" cy="2209245"/>
            </a:xfrm>
            <a:prstGeom prst="roundRect">
              <a:avLst/>
            </a:prstGeom>
            <a:solidFill>
              <a:srgbClr val="1D83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prstClr val="white"/>
                  </a:solidFill>
                  <a:latin typeface="Lao UI"/>
                </a:rPr>
                <a:t>Rent&amp; Mortgage</a:t>
              </a:r>
            </a:p>
            <a:p>
              <a:pPr algn="ctr"/>
              <a:r>
                <a:rPr lang="en-US" sz="1800" dirty="0">
                  <a:solidFill>
                    <a:prstClr val="white"/>
                  </a:solidFill>
                  <a:latin typeface="Lao UI"/>
                </a:rPr>
                <a:t>$40,877,992</a:t>
              </a:r>
              <a:r>
                <a:rPr lang="en-US" sz="1400" dirty="0">
                  <a:solidFill>
                    <a:prstClr val="white"/>
                  </a:solidFill>
                  <a:latin typeface="Lao UI"/>
                </a:rPr>
                <a:t>	</a:t>
              </a:r>
            </a:p>
          </p:txBody>
        </p:sp>
        <p:pic>
          <p:nvPicPr>
            <p:cNvPr id="13" name="Graphic 12" descr="Suburban scene">
              <a:extLst>
                <a:ext uri="{FF2B5EF4-FFF2-40B4-BE49-F238E27FC236}">
                  <a16:creationId xmlns:a16="http://schemas.microsoft.com/office/drawing/2014/main" id="{C7CBAAD5-1F3B-45E5-85DA-EA9480C2699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85222" y="2117413"/>
              <a:ext cx="685800" cy="685800"/>
            </a:xfrm>
            <a:prstGeom prst="rect">
              <a:avLst/>
            </a:prstGeom>
          </p:spPr>
        </p:pic>
      </p:grpSp>
      <p:pic>
        <p:nvPicPr>
          <p:cNvPr id="14" name="Graphic 13" descr="Money">
            <a:extLst>
              <a:ext uri="{FF2B5EF4-FFF2-40B4-BE49-F238E27FC236}">
                <a16:creationId xmlns:a16="http://schemas.microsoft.com/office/drawing/2014/main" id="{589704C6-348A-44E4-9BAE-1395AF22292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167269" y="2770670"/>
            <a:ext cx="843637" cy="843637"/>
          </a:xfrm>
          <a:prstGeom prst="rect">
            <a:avLst/>
          </a:prstGeom>
        </p:spPr>
      </p:pic>
      <p:grpSp>
        <p:nvGrpSpPr>
          <p:cNvPr id="15" name="Group 14">
            <a:extLst>
              <a:ext uri="{FF2B5EF4-FFF2-40B4-BE49-F238E27FC236}">
                <a16:creationId xmlns:a16="http://schemas.microsoft.com/office/drawing/2014/main" id="{12F64210-F2D7-46EA-9E1E-BDA3856C4229}"/>
              </a:ext>
            </a:extLst>
          </p:cNvPr>
          <p:cNvGrpSpPr/>
          <p:nvPr/>
        </p:nvGrpSpPr>
        <p:grpSpPr>
          <a:xfrm>
            <a:off x="3009411" y="2735429"/>
            <a:ext cx="1856002" cy="2528221"/>
            <a:chOff x="1445773" y="2011666"/>
            <a:chExt cx="1286042" cy="2209245"/>
          </a:xfrm>
        </p:grpSpPr>
        <p:sp>
          <p:nvSpPr>
            <p:cNvPr id="16" name="Rectangle: Rounded Corners 15">
              <a:extLst>
                <a:ext uri="{FF2B5EF4-FFF2-40B4-BE49-F238E27FC236}">
                  <a16:creationId xmlns:a16="http://schemas.microsoft.com/office/drawing/2014/main" id="{0106C4E9-BA85-4469-AEDD-53751B451ACA}"/>
                </a:ext>
              </a:extLst>
            </p:cNvPr>
            <p:cNvSpPr/>
            <p:nvPr/>
          </p:nvSpPr>
          <p:spPr>
            <a:xfrm>
              <a:off x="1445773" y="2011666"/>
              <a:ext cx="1286042" cy="2209245"/>
            </a:xfrm>
            <a:prstGeom prst="roundRect">
              <a:avLst/>
            </a:prstGeom>
            <a:solidFill>
              <a:srgbClr val="25A6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prstClr val="white"/>
                  </a:solidFill>
                  <a:latin typeface="Lao UI"/>
                </a:rPr>
                <a:t>CPS</a:t>
              </a:r>
            </a:p>
            <a:p>
              <a:pPr algn="ctr"/>
              <a:r>
                <a:rPr lang="en-US" sz="1800" dirty="0">
                  <a:solidFill>
                    <a:prstClr val="white"/>
                  </a:solidFill>
                  <a:latin typeface="Lao UI"/>
                </a:rPr>
                <a:t>$3,240,089</a:t>
              </a:r>
            </a:p>
          </p:txBody>
        </p:sp>
        <p:pic>
          <p:nvPicPr>
            <p:cNvPr id="17" name="Graphic 16" descr="Lightbulb">
              <a:extLst>
                <a:ext uri="{FF2B5EF4-FFF2-40B4-BE49-F238E27FC236}">
                  <a16:creationId xmlns:a16="http://schemas.microsoft.com/office/drawing/2014/main" id="{69E25149-D976-4FED-A183-3474619382C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740837" y="2117413"/>
              <a:ext cx="685800" cy="685800"/>
            </a:xfrm>
            <a:prstGeom prst="rect">
              <a:avLst/>
            </a:prstGeom>
          </p:spPr>
        </p:pic>
      </p:grpSp>
      <p:pic>
        <p:nvPicPr>
          <p:cNvPr id="18" name="Graphic 17" descr="Internet">
            <a:extLst>
              <a:ext uri="{FF2B5EF4-FFF2-40B4-BE49-F238E27FC236}">
                <a16:creationId xmlns:a16="http://schemas.microsoft.com/office/drawing/2014/main" id="{CD86EFF1-5456-4C8A-ACF1-5DA966C61F0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023070" y="2781883"/>
            <a:ext cx="843637" cy="843637"/>
          </a:xfrm>
          <a:prstGeom prst="rect">
            <a:avLst/>
          </a:prstGeom>
        </p:spPr>
      </p:pic>
      <p:sp>
        <p:nvSpPr>
          <p:cNvPr id="19" name="Title 1">
            <a:extLst>
              <a:ext uri="{FF2B5EF4-FFF2-40B4-BE49-F238E27FC236}">
                <a16:creationId xmlns:a16="http://schemas.microsoft.com/office/drawing/2014/main" id="{44AF5C03-C2A2-48E6-983D-B7D5460BB065}"/>
              </a:ext>
            </a:extLst>
          </p:cNvPr>
          <p:cNvSpPr txBox="1">
            <a:spLocks/>
          </p:cNvSpPr>
          <p:nvPr/>
        </p:nvSpPr>
        <p:spPr>
          <a:xfrm flipV="1">
            <a:off x="11430" y="6553200"/>
            <a:ext cx="1956160" cy="195063"/>
          </a:xfrm>
          <a:prstGeom prst="rect">
            <a:avLst/>
          </a:prstGeom>
          <a:solidFill>
            <a:srgbClr val="354C5F"/>
          </a:solidFill>
        </p:spPr>
        <p:txBody>
          <a:bodyPr lIns="91438" tIns="45719" rIns="91438" bIns="45719"/>
          <a:lstStyle/>
          <a:p>
            <a:pPr algn="r">
              <a:spcBef>
                <a:spcPct val="0"/>
              </a:spcBef>
              <a:defRPr/>
            </a:pPr>
            <a:r>
              <a:rPr lang="en-US" sz="3200" dirty="0">
                <a:solidFill>
                  <a:schemeClr val="bg1"/>
                </a:solidFill>
                <a:effectLst>
                  <a:outerShdw blurRad="50800" dist="38100" dir="5400000" algn="t" rotWithShape="0">
                    <a:prstClr val="black">
                      <a:alpha val="40000"/>
                    </a:prstClr>
                  </a:outerShdw>
                </a:effectLst>
                <a:latin typeface="Myriad Pro" pitchFamily="34" charset="0"/>
                <a:ea typeface="+mj-ea"/>
                <a:cs typeface="+mj-cs"/>
              </a:rPr>
              <a:t> </a:t>
            </a:r>
            <a:endParaRPr lang="en-US" i="1" dirty="0">
              <a:solidFill>
                <a:schemeClr val="bg1"/>
              </a:solidFill>
              <a:effectLst>
                <a:outerShdw blurRad="50800" dist="38100" dir="5400000" algn="t" rotWithShape="0">
                  <a:prstClr val="black">
                    <a:alpha val="40000"/>
                  </a:prstClr>
                </a:outerShdw>
              </a:effectLst>
              <a:latin typeface="Myriad Pro" pitchFamily="34" charset="0"/>
              <a:ea typeface="+mj-ea"/>
              <a:cs typeface="+mj-cs"/>
            </a:endParaRPr>
          </a:p>
        </p:txBody>
      </p:sp>
      <p:sp>
        <p:nvSpPr>
          <p:cNvPr id="20" name="Rectangle 19">
            <a:extLst>
              <a:ext uri="{FF2B5EF4-FFF2-40B4-BE49-F238E27FC236}">
                <a16:creationId xmlns:a16="http://schemas.microsoft.com/office/drawing/2014/main" id="{CB530516-5748-403E-AE90-4E8452D80651}"/>
              </a:ext>
            </a:extLst>
          </p:cNvPr>
          <p:cNvSpPr/>
          <p:nvPr/>
        </p:nvSpPr>
        <p:spPr>
          <a:xfrm>
            <a:off x="34290" y="6527620"/>
            <a:ext cx="1983235" cy="246221"/>
          </a:xfrm>
          <a:prstGeom prst="rect">
            <a:avLst/>
          </a:prstGeom>
        </p:spPr>
        <p:txBody>
          <a:bodyPr wrap="none">
            <a:spAutoFit/>
          </a:bodyPr>
          <a:lstStyle/>
          <a:p>
            <a:r>
              <a:rPr lang="en-US" sz="1000" b="1" i="1" dirty="0">
                <a:solidFill>
                  <a:schemeClr val="bg1"/>
                </a:solidFill>
                <a:latin typeface="+mj-lt"/>
                <a:cs typeface="Arial" panose="020B0604020202020204" pitchFamily="34" charset="0"/>
              </a:rPr>
              <a:t>Neighborhood &amp; Housing Services</a:t>
            </a:r>
          </a:p>
        </p:txBody>
      </p:sp>
    </p:spTree>
    <p:extLst>
      <p:ext uri="{BB962C8B-B14F-4D97-AF65-F5344CB8AC3E}">
        <p14:creationId xmlns:p14="http://schemas.microsoft.com/office/powerpoint/2010/main" val="3077202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8728533" y="1542731"/>
            <a:ext cx="2716432" cy="2716432"/>
          </a:xfrm>
          <a:prstGeom prst="ellipse">
            <a:avLst/>
          </a:prstGeom>
          <a:solidFill>
            <a:srgbClr val="D6EDBD"/>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1219140"/>
            <a:endParaRPr lang="en-US" sz="2400">
              <a:solidFill>
                <a:prstClr val="white"/>
              </a:solidFill>
            </a:endParaRPr>
          </a:p>
        </p:txBody>
      </p:sp>
      <p:sp>
        <p:nvSpPr>
          <p:cNvPr id="5" name="Title 1"/>
          <p:cNvSpPr>
            <a:spLocks noGrp="1"/>
          </p:cNvSpPr>
          <p:nvPr>
            <p:ph type="title" idx="4294967295"/>
          </p:nvPr>
        </p:nvSpPr>
        <p:spPr>
          <a:xfrm>
            <a:off x="0" y="0"/>
            <a:ext cx="12192000" cy="917575"/>
          </a:xfrm>
          <a:prstGeom prst="rect">
            <a:avLst/>
          </a:prstGeom>
        </p:spPr>
        <p:txBody>
          <a:bodyPr>
            <a:normAutofit/>
          </a:bodyPr>
          <a:lstStyle/>
          <a:p>
            <a:r>
              <a:rPr lang="en-US" sz="2900"/>
              <a:t>June 15</a:t>
            </a:r>
            <a:r>
              <a:rPr lang="en-US" sz="2900" baseline="30000"/>
              <a:t>th</a:t>
            </a:r>
            <a:r>
              <a:rPr lang="en-US" sz="2900"/>
              <a:t> Follow Up:  Renters Commission</a:t>
            </a:r>
          </a:p>
        </p:txBody>
      </p:sp>
      <p:sp>
        <p:nvSpPr>
          <p:cNvPr id="7" name="Title 1">
            <a:extLst>
              <a:ext uri="{FF2B5EF4-FFF2-40B4-BE49-F238E27FC236}">
                <a16:creationId xmlns:a16="http://schemas.microsoft.com/office/drawing/2014/main" id="{4C2FF64D-6405-4204-A175-9AD94A74DA54}"/>
              </a:ext>
            </a:extLst>
          </p:cNvPr>
          <p:cNvSpPr txBox="1">
            <a:spLocks/>
          </p:cNvSpPr>
          <p:nvPr/>
        </p:nvSpPr>
        <p:spPr>
          <a:xfrm>
            <a:off x="116842" y="525567"/>
            <a:ext cx="11676452" cy="1017164"/>
          </a:xfrm>
          <a:prstGeom prst="rect">
            <a:avLst/>
          </a:prstGeom>
        </p:spPr>
        <p:txBody>
          <a:bodyPr vert="horz" lIns="121914" tIns="60957" rIns="121914" bIns="60957" rtlCol="0" anchor="b">
            <a:normAutofit/>
          </a:bodyPr>
          <a:lstStyle>
            <a:lvl1pPr algn="l" defTabSz="914400" rtl="0" eaLnBrk="1" latinLnBrk="0" hangingPunct="1">
              <a:lnSpc>
                <a:spcPct val="90000"/>
              </a:lnSpc>
              <a:spcBef>
                <a:spcPct val="0"/>
              </a:spcBef>
              <a:buNone/>
              <a:defRPr sz="3500" b="1" kern="1200" cap="all" baseline="0">
                <a:solidFill>
                  <a:schemeClr val="bg1"/>
                </a:solidFill>
                <a:latin typeface="Century Gothic" charset="0"/>
                <a:ea typeface="Century Gothic" charset="0"/>
                <a:cs typeface="Century Gothic" charset="0"/>
              </a:defRPr>
            </a:lvl1pPr>
          </a:lstStyle>
          <a:p>
            <a:pPr marL="0" lvl="1" defTabSz="1219140">
              <a:lnSpc>
                <a:spcPct val="90000"/>
              </a:lnSpc>
              <a:spcBef>
                <a:spcPct val="0"/>
              </a:spcBef>
            </a:pPr>
            <a:r>
              <a:rPr lang="en-US" sz="3700" b="1" spc="-51">
                <a:solidFill>
                  <a:prstClr val="white"/>
                </a:solidFill>
                <a:latin typeface="Calibri Light"/>
              </a:rPr>
              <a:t>Equity &amp; Engagement Strategies</a:t>
            </a:r>
            <a:endParaRPr lang="en-US" kern="0">
              <a:solidFill>
                <a:sysClr val="windowText" lastClr="000000"/>
              </a:solidFill>
              <a:latin typeface="Calibri Light"/>
            </a:endParaRPr>
          </a:p>
        </p:txBody>
      </p:sp>
      <p:sp>
        <p:nvSpPr>
          <p:cNvPr id="8" name="Title 1">
            <a:extLst>
              <a:ext uri="{FF2B5EF4-FFF2-40B4-BE49-F238E27FC236}">
                <a16:creationId xmlns:a16="http://schemas.microsoft.com/office/drawing/2014/main" id="{E4784D4A-17DF-4617-AFE3-20AECE7AD92E}"/>
              </a:ext>
            </a:extLst>
          </p:cNvPr>
          <p:cNvSpPr txBox="1">
            <a:spLocks/>
          </p:cNvSpPr>
          <p:nvPr/>
        </p:nvSpPr>
        <p:spPr>
          <a:xfrm>
            <a:off x="2541" y="4028"/>
            <a:ext cx="12192000" cy="1338147"/>
          </a:xfrm>
          <a:prstGeom prst="rect">
            <a:avLst/>
          </a:prstGeom>
          <a:solidFill>
            <a:srgbClr val="14586B"/>
          </a:solidFill>
        </p:spPr>
        <p:txBody>
          <a:bodyPr lIns="121914" tIns="60957" rIns="121914" bIns="60957"/>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a:solidFill>
                  <a:prstClr val="white"/>
                </a:solidFill>
                <a:latin typeface="Century Gothic" panose="020B0502020202020204" pitchFamily="34" charset="0"/>
              </a:rPr>
              <a:t>Financial &amp; Housing Recovery Center</a:t>
            </a:r>
          </a:p>
          <a:p>
            <a:r>
              <a:rPr lang="en-US" sz="2700" b="1" i="1" dirty="0">
                <a:solidFill>
                  <a:prstClr val="white"/>
                </a:solidFill>
                <a:latin typeface="Century Gothic" panose="020B0502020202020204" pitchFamily="34" charset="0"/>
              </a:rPr>
              <a:t>Central Library, Neighborhood Place, Claude Black Community Center</a:t>
            </a:r>
          </a:p>
        </p:txBody>
      </p:sp>
      <p:pic>
        <p:nvPicPr>
          <p:cNvPr id="10" name="Picture 9" descr="A screenshot of a cell phone&#10;&#10;Description automatically generated">
            <a:extLst>
              <a:ext uri="{FF2B5EF4-FFF2-40B4-BE49-F238E27FC236}">
                <a16:creationId xmlns:a16="http://schemas.microsoft.com/office/drawing/2014/main" id="{24CD552D-3391-4FA1-A0E8-C7A0774DE360}"/>
              </a:ext>
            </a:extLst>
          </p:cNvPr>
          <p:cNvPicPr>
            <a:picLocks noChangeAspect="1"/>
          </p:cNvPicPr>
          <p:nvPr/>
        </p:nvPicPr>
        <p:blipFill>
          <a:blip r:embed="rId3"/>
          <a:stretch>
            <a:fillRect/>
          </a:stretch>
        </p:blipFill>
        <p:spPr>
          <a:xfrm>
            <a:off x="-972" y="1329880"/>
            <a:ext cx="2265623" cy="5204269"/>
          </a:xfrm>
          <a:prstGeom prst="rect">
            <a:avLst/>
          </a:prstGeom>
        </p:spPr>
      </p:pic>
      <p:graphicFrame>
        <p:nvGraphicFramePr>
          <p:cNvPr id="11" name="Diagram 10">
            <a:extLst>
              <a:ext uri="{FF2B5EF4-FFF2-40B4-BE49-F238E27FC236}">
                <a16:creationId xmlns:a16="http://schemas.microsoft.com/office/drawing/2014/main" id="{47CB50D8-7ADD-4749-ABCD-1A400764626F}"/>
              </a:ext>
            </a:extLst>
          </p:cNvPr>
          <p:cNvGraphicFramePr/>
          <p:nvPr>
            <p:extLst>
              <p:ext uri="{D42A27DB-BD31-4B8C-83A1-F6EECF244321}">
                <p14:modId xmlns:p14="http://schemas.microsoft.com/office/powerpoint/2010/main" val="690094990"/>
              </p:ext>
            </p:extLst>
          </p:nvPr>
        </p:nvGraphicFramePr>
        <p:xfrm>
          <a:off x="1620732" y="1446050"/>
          <a:ext cx="7828067" cy="50880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extBox 1"/>
          <p:cNvSpPr txBox="1"/>
          <p:nvPr/>
        </p:nvSpPr>
        <p:spPr>
          <a:xfrm>
            <a:off x="8698958" y="2387988"/>
            <a:ext cx="2798201" cy="1025921"/>
          </a:xfrm>
          <a:prstGeom prst="rect">
            <a:avLst/>
          </a:prstGeom>
          <a:noFill/>
        </p:spPr>
        <p:txBody>
          <a:bodyPr wrap="none" lIns="121914" tIns="60957" rIns="121914" bIns="60957" rtlCol="0">
            <a:spAutoFit/>
          </a:bodyPr>
          <a:lstStyle/>
          <a:p>
            <a:pPr defTabSz="1219140"/>
            <a:r>
              <a:rPr lang="en-US" sz="5900" b="1">
                <a:solidFill>
                  <a:srgbClr val="006666"/>
                </a:solidFill>
              </a:rPr>
              <a:t>$27.9 M</a:t>
            </a:r>
          </a:p>
        </p:txBody>
      </p:sp>
      <p:sp>
        <p:nvSpPr>
          <p:cNvPr id="9" name="Title 1">
            <a:extLst>
              <a:ext uri="{FF2B5EF4-FFF2-40B4-BE49-F238E27FC236}">
                <a16:creationId xmlns:a16="http://schemas.microsoft.com/office/drawing/2014/main" id="{9CCF69DE-AA74-4A10-803B-8447ADD22751}"/>
              </a:ext>
            </a:extLst>
          </p:cNvPr>
          <p:cNvSpPr txBox="1">
            <a:spLocks/>
          </p:cNvSpPr>
          <p:nvPr/>
        </p:nvSpPr>
        <p:spPr>
          <a:xfrm flipV="1">
            <a:off x="11430" y="6553200"/>
            <a:ext cx="1956160" cy="195063"/>
          </a:xfrm>
          <a:prstGeom prst="rect">
            <a:avLst/>
          </a:prstGeom>
          <a:solidFill>
            <a:srgbClr val="354C5F"/>
          </a:solidFill>
        </p:spPr>
        <p:txBody>
          <a:bodyPr lIns="91438" tIns="45719" rIns="91438" bIns="45719"/>
          <a:lstStyle/>
          <a:p>
            <a:pPr algn="r">
              <a:spcBef>
                <a:spcPct val="0"/>
              </a:spcBef>
              <a:defRPr/>
            </a:pPr>
            <a:r>
              <a:rPr lang="en-US" sz="3200" dirty="0">
                <a:solidFill>
                  <a:schemeClr val="bg1"/>
                </a:solidFill>
                <a:effectLst>
                  <a:outerShdw blurRad="50800" dist="38100" dir="5400000" algn="t" rotWithShape="0">
                    <a:prstClr val="black">
                      <a:alpha val="40000"/>
                    </a:prstClr>
                  </a:outerShdw>
                </a:effectLst>
                <a:latin typeface="Myriad Pro" pitchFamily="34" charset="0"/>
                <a:ea typeface="+mj-ea"/>
                <a:cs typeface="+mj-cs"/>
              </a:rPr>
              <a:t> </a:t>
            </a:r>
            <a:endParaRPr lang="en-US" i="1" dirty="0">
              <a:solidFill>
                <a:schemeClr val="bg1"/>
              </a:solidFill>
              <a:effectLst>
                <a:outerShdw blurRad="50800" dist="38100" dir="5400000" algn="t" rotWithShape="0">
                  <a:prstClr val="black">
                    <a:alpha val="40000"/>
                  </a:prstClr>
                </a:outerShdw>
              </a:effectLst>
              <a:latin typeface="Myriad Pro" pitchFamily="34" charset="0"/>
              <a:ea typeface="+mj-ea"/>
              <a:cs typeface="+mj-cs"/>
            </a:endParaRPr>
          </a:p>
        </p:txBody>
      </p:sp>
      <p:sp>
        <p:nvSpPr>
          <p:cNvPr id="12" name="Rectangle 11">
            <a:extLst>
              <a:ext uri="{FF2B5EF4-FFF2-40B4-BE49-F238E27FC236}">
                <a16:creationId xmlns:a16="http://schemas.microsoft.com/office/drawing/2014/main" id="{DE3BF7C4-724F-4247-9DDD-7281BD7E1A92}"/>
              </a:ext>
            </a:extLst>
          </p:cNvPr>
          <p:cNvSpPr/>
          <p:nvPr/>
        </p:nvSpPr>
        <p:spPr>
          <a:xfrm>
            <a:off x="34290" y="6527620"/>
            <a:ext cx="1983235" cy="246221"/>
          </a:xfrm>
          <a:prstGeom prst="rect">
            <a:avLst/>
          </a:prstGeom>
        </p:spPr>
        <p:txBody>
          <a:bodyPr wrap="none">
            <a:spAutoFit/>
          </a:bodyPr>
          <a:lstStyle/>
          <a:p>
            <a:r>
              <a:rPr lang="en-US" sz="1000" b="1" i="1" dirty="0">
                <a:solidFill>
                  <a:schemeClr val="bg1"/>
                </a:solidFill>
                <a:latin typeface="+mj-lt"/>
                <a:cs typeface="Arial" panose="020B0604020202020204" pitchFamily="34" charset="0"/>
              </a:rPr>
              <a:t>Neighborhood &amp; Housing Services</a:t>
            </a:r>
          </a:p>
        </p:txBody>
      </p:sp>
    </p:spTree>
    <p:extLst>
      <p:ext uri="{BB962C8B-B14F-4D97-AF65-F5344CB8AC3E}">
        <p14:creationId xmlns:p14="http://schemas.microsoft.com/office/powerpoint/2010/main" val="2509287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6B627DC-BABD-4833-842E-10D1B95A3DB8}"/>
              </a:ext>
            </a:extLst>
          </p:cNvPr>
          <p:cNvPicPr>
            <a:picLocks noChangeAspect="1"/>
          </p:cNvPicPr>
          <p:nvPr/>
        </p:nvPicPr>
        <p:blipFill rotWithShape="1">
          <a:blip r:embed="rId3"/>
          <a:srcRect t="33708" b="32952"/>
          <a:stretch/>
        </p:blipFill>
        <p:spPr>
          <a:xfrm>
            <a:off x="8010347" y="2524540"/>
            <a:ext cx="2974671" cy="991783"/>
          </a:xfrm>
          <a:prstGeom prst="rect">
            <a:avLst/>
          </a:prstGeom>
        </p:spPr>
      </p:pic>
      <p:sp>
        <p:nvSpPr>
          <p:cNvPr id="6" name="Rectangle 5"/>
          <p:cNvSpPr/>
          <p:nvPr/>
        </p:nvSpPr>
        <p:spPr>
          <a:xfrm>
            <a:off x="21021" y="1053405"/>
            <a:ext cx="4739822" cy="1384995"/>
          </a:xfrm>
          <a:prstGeom prst="rect">
            <a:avLst/>
          </a:prstGeom>
        </p:spPr>
        <p:txBody>
          <a:bodyPr wrap="square" lIns="91438" tIns="45719" rIns="91438" bIns="45719">
            <a:spAutoFit/>
          </a:bodyPr>
          <a:lstStyle/>
          <a:p>
            <a:r>
              <a:rPr lang="en-US" sz="2800" b="1" dirty="0">
                <a:solidFill>
                  <a:srgbClr val="1F497D"/>
                </a:solidFill>
              </a:rPr>
              <a:t>Right to Counsel Program  </a:t>
            </a:r>
          </a:p>
          <a:p>
            <a:pPr marL="342891" indent="-342891">
              <a:buFont typeface="Arial" panose="020B0604020202020204" pitchFamily="34" charset="0"/>
              <a:buChar char="•"/>
            </a:pPr>
            <a:r>
              <a:rPr lang="en-US" sz="2800" dirty="0">
                <a:solidFill>
                  <a:srgbClr val="1F497D"/>
                </a:solidFill>
              </a:rPr>
              <a:t>Pro bono legal services</a:t>
            </a:r>
          </a:p>
          <a:p>
            <a:pPr marL="342891" indent="-342891">
              <a:buFont typeface="Arial" panose="020B0604020202020204" pitchFamily="34" charset="0"/>
              <a:buChar char="•"/>
            </a:pPr>
            <a:r>
              <a:rPr lang="en-US" sz="2800" dirty="0">
                <a:solidFill>
                  <a:srgbClr val="1F497D"/>
                </a:solidFill>
              </a:rPr>
              <a:t>Know your rights training </a:t>
            </a:r>
          </a:p>
        </p:txBody>
      </p:sp>
      <p:sp>
        <p:nvSpPr>
          <p:cNvPr id="11" name="Title 1"/>
          <p:cNvSpPr>
            <a:spLocks noGrp="1"/>
          </p:cNvSpPr>
          <p:nvPr>
            <p:ph type="title"/>
          </p:nvPr>
        </p:nvSpPr>
        <p:spPr>
          <a:xfrm>
            <a:off x="-76200" y="274637"/>
            <a:ext cx="10972800" cy="792163"/>
          </a:xfrm>
        </p:spPr>
        <p:txBody>
          <a:bodyPr/>
          <a:lstStyle/>
          <a:p>
            <a:pPr algn="l"/>
            <a:r>
              <a:rPr lang="en-US" sz="5500" b="1" dirty="0">
                <a:solidFill>
                  <a:srgbClr val="354C5F"/>
                </a:solidFill>
                <a:latin typeface="Century Gothic" panose="020B0502020202020204" pitchFamily="34" charset="0"/>
                <a:ea typeface="+mn-ea"/>
                <a:cs typeface="Khmer UI" panose="020B0502040204020203" pitchFamily="34" charset="0"/>
              </a:rPr>
              <a:t>Eviction Prevention</a:t>
            </a:r>
          </a:p>
        </p:txBody>
      </p:sp>
      <p:sp>
        <p:nvSpPr>
          <p:cNvPr id="8" name="Rectangle 7"/>
          <p:cNvSpPr/>
          <p:nvPr/>
        </p:nvSpPr>
        <p:spPr>
          <a:xfrm>
            <a:off x="21021" y="2362200"/>
            <a:ext cx="8380173" cy="1384995"/>
          </a:xfrm>
          <a:prstGeom prst="rect">
            <a:avLst/>
          </a:prstGeom>
        </p:spPr>
        <p:txBody>
          <a:bodyPr wrap="square" lIns="91438" tIns="45719" rIns="91438" bIns="45719">
            <a:spAutoFit/>
          </a:bodyPr>
          <a:lstStyle/>
          <a:p>
            <a:r>
              <a:rPr lang="en-US" sz="2800" b="1">
                <a:solidFill>
                  <a:srgbClr val="1F497D"/>
                </a:solidFill>
              </a:rPr>
              <a:t>Court Support </a:t>
            </a:r>
          </a:p>
          <a:p>
            <a:pPr marL="342891" indent="-342891">
              <a:buFont typeface="Arial" panose="020B0604020202020204" pitchFamily="34" charset="0"/>
              <a:buChar char="•"/>
            </a:pPr>
            <a:r>
              <a:rPr lang="en-US" sz="2800">
                <a:solidFill>
                  <a:srgbClr val="354C5F"/>
                </a:solidFill>
              </a:rPr>
              <a:t>Partnership with JP Courts to provide resources</a:t>
            </a:r>
          </a:p>
          <a:p>
            <a:pPr marL="342891" indent="-342891">
              <a:buFont typeface="Arial" panose="020B0604020202020204" pitchFamily="34" charset="0"/>
              <a:buChar char="•"/>
            </a:pPr>
            <a:r>
              <a:rPr lang="en-US" sz="2800">
                <a:solidFill>
                  <a:srgbClr val="354C5F"/>
                </a:solidFill>
              </a:rPr>
              <a:t>Before arriving to court and in-court presence </a:t>
            </a:r>
          </a:p>
        </p:txBody>
      </p:sp>
      <p:pic>
        <p:nvPicPr>
          <p:cNvPr id="9" name="Picture 2" descr="Texas RioGrande Legal Aid (TRLA) | Free Legal Services">
            <a:extLst>
              <a:ext uri="{FF2B5EF4-FFF2-40B4-BE49-F238E27FC236}">
                <a16:creationId xmlns:a16="http://schemas.microsoft.com/office/drawing/2014/main" id="{3F25F10A-1068-44BF-A0BA-A043FE1FFF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10381702" y="2083020"/>
            <a:ext cx="2466979" cy="80349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Bexar County Dispute Resolution Center">
            <a:extLst>
              <a:ext uri="{FF2B5EF4-FFF2-40B4-BE49-F238E27FC236}">
                <a16:creationId xmlns:a16="http://schemas.microsoft.com/office/drawing/2014/main" id="{B89292BD-A2A6-4F74-BBEB-183F75E3E86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99956" y="3975652"/>
            <a:ext cx="1190710" cy="120261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SA2020">
            <a:extLst>
              <a:ext uri="{FF2B5EF4-FFF2-40B4-BE49-F238E27FC236}">
                <a16:creationId xmlns:a16="http://schemas.microsoft.com/office/drawing/2014/main" id="{A51CA397-4179-464D-AFDA-08CE34E0B9D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36241" b="31880"/>
          <a:stretch/>
        </p:blipFill>
        <p:spPr bwMode="auto">
          <a:xfrm rot="16200000">
            <a:off x="7567833" y="4667647"/>
            <a:ext cx="3018630" cy="64154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SARAH Homeless - South Alamo Regional Alliance for the Homeles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90697" y="5244686"/>
            <a:ext cx="2903933" cy="113377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Give to Society of St. Vincent de Paul - San | The Big Give 2020">
            <a:extLst>
              <a:ext uri="{FF2B5EF4-FFF2-40B4-BE49-F238E27FC236}">
                <a16:creationId xmlns:a16="http://schemas.microsoft.com/office/drawing/2014/main" id="{DF3549B8-D252-41DF-80A0-ACE75E7DB36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925154" y="3955542"/>
            <a:ext cx="1222727" cy="1222727"/>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0" y="3581400"/>
            <a:ext cx="9101983" cy="1384993"/>
          </a:xfrm>
          <a:prstGeom prst="rect">
            <a:avLst/>
          </a:prstGeom>
        </p:spPr>
        <p:txBody>
          <a:bodyPr wrap="square" lIns="91438" tIns="45719" rIns="91438" bIns="45719">
            <a:spAutoFit/>
          </a:bodyPr>
          <a:lstStyle/>
          <a:p>
            <a:r>
              <a:rPr lang="en-US" sz="2800" b="1" dirty="0">
                <a:solidFill>
                  <a:srgbClr val="1F497D"/>
                </a:solidFill>
              </a:rPr>
              <a:t>Notice of Tenants Rights</a:t>
            </a:r>
          </a:p>
          <a:p>
            <a:pPr marL="342891" indent="-342891">
              <a:buFont typeface="Arial" panose="020B0604020202020204" pitchFamily="34" charset="0"/>
              <a:buChar char="•"/>
            </a:pPr>
            <a:r>
              <a:rPr lang="en-US" sz="2800" dirty="0">
                <a:solidFill>
                  <a:srgbClr val="354C5F"/>
                </a:solidFill>
              </a:rPr>
              <a:t>Provides resources &amp; information to residents on eviction </a:t>
            </a:r>
          </a:p>
          <a:p>
            <a:pPr marL="342891" indent="-342891">
              <a:buFont typeface="Arial" panose="020B0604020202020204" pitchFamily="34" charset="0"/>
              <a:buChar char="•"/>
            </a:pPr>
            <a:r>
              <a:rPr lang="en-US" sz="2800" dirty="0">
                <a:solidFill>
                  <a:srgbClr val="354C5F"/>
                </a:solidFill>
              </a:rPr>
              <a:t>Extends beyond emergency period</a:t>
            </a:r>
          </a:p>
        </p:txBody>
      </p:sp>
      <p:sp>
        <p:nvSpPr>
          <p:cNvPr id="15" name="Rectangle 14"/>
          <p:cNvSpPr/>
          <p:nvPr/>
        </p:nvSpPr>
        <p:spPr>
          <a:xfrm>
            <a:off x="5098774" y="1056720"/>
            <a:ext cx="6023113" cy="1384993"/>
          </a:xfrm>
          <a:prstGeom prst="rect">
            <a:avLst/>
          </a:prstGeom>
        </p:spPr>
        <p:txBody>
          <a:bodyPr wrap="square" lIns="91438" tIns="45719" rIns="91438" bIns="45719">
            <a:spAutoFit/>
          </a:bodyPr>
          <a:lstStyle/>
          <a:p>
            <a:r>
              <a:rPr lang="en-US" sz="2800" b="1" dirty="0">
                <a:solidFill>
                  <a:srgbClr val="1F497D"/>
                </a:solidFill>
              </a:rPr>
              <a:t>Expand Risk Mitigation Fund ($5.25M)</a:t>
            </a:r>
          </a:p>
          <a:p>
            <a:pPr marL="342891" indent="-342891">
              <a:buFont typeface="Arial" panose="020B0604020202020204" pitchFamily="34" charset="0"/>
              <a:buChar char="•"/>
            </a:pPr>
            <a:r>
              <a:rPr lang="en-US" sz="2800" dirty="0">
                <a:solidFill>
                  <a:srgbClr val="1F497D"/>
                </a:solidFill>
              </a:rPr>
              <a:t>Emergency Housing and Relocation</a:t>
            </a:r>
          </a:p>
          <a:p>
            <a:pPr marL="342891" lvl="0" indent="-342891">
              <a:buFont typeface="Arial" panose="020B0604020202020204" pitchFamily="34" charset="0"/>
              <a:buChar char="•"/>
            </a:pPr>
            <a:r>
              <a:rPr lang="en-US" sz="2800" dirty="0">
                <a:solidFill>
                  <a:srgbClr val="1F497D"/>
                </a:solidFill>
              </a:rPr>
              <a:t>Stabilize at least 1,600 households</a:t>
            </a:r>
          </a:p>
        </p:txBody>
      </p:sp>
      <p:sp>
        <p:nvSpPr>
          <p:cNvPr id="16" name="Title 1">
            <a:extLst>
              <a:ext uri="{FF2B5EF4-FFF2-40B4-BE49-F238E27FC236}">
                <a16:creationId xmlns:a16="http://schemas.microsoft.com/office/drawing/2014/main" id="{3B5541C4-3EAE-46FE-8B34-2E94C6996E38}"/>
              </a:ext>
            </a:extLst>
          </p:cNvPr>
          <p:cNvSpPr txBox="1">
            <a:spLocks/>
          </p:cNvSpPr>
          <p:nvPr/>
        </p:nvSpPr>
        <p:spPr>
          <a:xfrm flipV="1">
            <a:off x="11430" y="6553200"/>
            <a:ext cx="1956160" cy="195063"/>
          </a:xfrm>
          <a:prstGeom prst="rect">
            <a:avLst/>
          </a:prstGeom>
          <a:solidFill>
            <a:srgbClr val="354C5F"/>
          </a:solidFill>
        </p:spPr>
        <p:txBody>
          <a:bodyPr lIns="91438" tIns="45719" rIns="91438" bIns="45719"/>
          <a:lstStyle/>
          <a:p>
            <a:pPr algn="r">
              <a:spcBef>
                <a:spcPct val="0"/>
              </a:spcBef>
              <a:defRPr/>
            </a:pPr>
            <a:r>
              <a:rPr lang="en-US" sz="3200" dirty="0">
                <a:solidFill>
                  <a:schemeClr val="bg1"/>
                </a:solidFill>
                <a:effectLst>
                  <a:outerShdw blurRad="50800" dist="38100" dir="5400000" algn="t" rotWithShape="0">
                    <a:prstClr val="black">
                      <a:alpha val="40000"/>
                    </a:prstClr>
                  </a:outerShdw>
                </a:effectLst>
                <a:latin typeface="Myriad Pro" pitchFamily="34" charset="0"/>
                <a:ea typeface="+mj-ea"/>
                <a:cs typeface="+mj-cs"/>
              </a:rPr>
              <a:t> </a:t>
            </a:r>
            <a:endParaRPr lang="en-US" i="1" dirty="0">
              <a:solidFill>
                <a:schemeClr val="bg1"/>
              </a:solidFill>
              <a:effectLst>
                <a:outerShdw blurRad="50800" dist="38100" dir="5400000" algn="t" rotWithShape="0">
                  <a:prstClr val="black">
                    <a:alpha val="40000"/>
                  </a:prstClr>
                </a:outerShdw>
              </a:effectLst>
              <a:latin typeface="Myriad Pro" pitchFamily="34" charset="0"/>
              <a:ea typeface="+mj-ea"/>
              <a:cs typeface="+mj-cs"/>
            </a:endParaRPr>
          </a:p>
        </p:txBody>
      </p:sp>
      <p:sp>
        <p:nvSpPr>
          <p:cNvPr id="17" name="Rectangle 16">
            <a:extLst>
              <a:ext uri="{FF2B5EF4-FFF2-40B4-BE49-F238E27FC236}">
                <a16:creationId xmlns:a16="http://schemas.microsoft.com/office/drawing/2014/main" id="{3148185F-BC98-4BF0-9698-ADEB5A739664}"/>
              </a:ext>
            </a:extLst>
          </p:cNvPr>
          <p:cNvSpPr/>
          <p:nvPr/>
        </p:nvSpPr>
        <p:spPr>
          <a:xfrm>
            <a:off x="34290" y="6527620"/>
            <a:ext cx="1983235" cy="246221"/>
          </a:xfrm>
          <a:prstGeom prst="rect">
            <a:avLst/>
          </a:prstGeom>
        </p:spPr>
        <p:txBody>
          <a:bodyPr wrap="none">
            <a:spAutoFit/>
          </a:bodyPr>
          <a:lstStyle/>
          <a:p>
            <a:r>
              <a:rPr lang="en-US" sz="1000" b="1" i="1" dirty="0">
                <a:solidFill>
                  <a:schemeClr val="bg1"/>
                </a:solidFill>
                <a:latin typeface="+mj-lt"/>
                <a:cs typeface="Arial" panose="020B0604020202020204" pitchFamily="34" charset="0"/>
              </a:rPr>
              <a:t>Neighborhood &amp; Housing Services</a:t>
            </a:r>
          </a:p>
        </p:txBody>
      </p:sp>
      <p:sp>
        <p:nvSpPr>
          <p:cNvPr id="18" name="Rectangle 17">
            <a:extLst>
              <a:ext uri="{FF2B5EF4-FFF2-40B4-BE49-F238E27FC236}">
                <a16:creationId xmlns:a16="http://schemas.microsoft.com/office/drawing/2014/main" id="{DC33801C-D6C4-45D8-AE38-1A5382EAA23E}"/>
              </a:ext>
            </a:extLst>
          </p:cNvPr>
          <p:cNvSpPr/>
          <p:nvPr/>
        </p:nvSpPr>
        <p:spPr>
          <a:xfrm>
            <a:off x="0" y="5125529"/>
            <a:ext cx="9101983" cy="1384993"/>
          </a:xfrm>
          <a:prstGeom prst="rect">
            <a:avLst/>
          </a:prstGeom>
        </p:spPr>
        <p:txBody>
          <a:bodyPr wrap="square" lIns="91438" tIns="45719" rIns="91438" bIns="45719">
            <a:spAutoFit/>
          </a:bodyPr>
          <a:lstStyle/>
          <a:p>
            <a:r>
              <a:rPr lang="en-US" sz="2800" b="1" dirty="0">
                <a:solidFill>
                  <a:srgbClr val="1F497D"/>
                </a:solidFill>
              </a:rPr>
              <a:t>Newer Information</a:t>
            </a:r>
          </a:p>
          <a:p>
            <a:pPr marL="342891" indent="-342891">
              <a:buFont typeface="Arial" panose="020B0604020202020204" pitchFamily="34" charset="0"/>
              <a:buChar char="•"/>
            </a:pPr>
            <a:r>
              <a:rPr lang="en-US" sz="2800" dirty="0">
                <a:solidFill>
                  <a:srgbClr val="354C5F"/>
                </a:solidFill>
              </a:rPr>
              <a:t>CDC Eviction Moratorium</a:t>
            </a:r>
          </a:p>
          <a:p>
            <a:pPr marL="342891" indent="-342891">
              <a:buFont typeface="Arial" panose="020B0604020202020204" pitchFamily="34" charset="0"/>
              <a:buChar char="•"/>
            </a:pPr>
            <a:r>
              <a:rPr lang="en-US" sz="2800" dirty="0">
                <a:solidFill>
                  <a:srgbClr val="354C5F"/>
                </a:solidFill>
              </a:rPr>
              <a:t>Court Diversion Program from State</a:t>
            </a:r>
          </a:p>
        </p:txBody>
      </p:sp>
    </p:spTree>
    <p:extLst>
      <p:ext uri="{BB962C8B-B14F-4D97-AF65-F5344CB8AC3E}">
        <p14:creationId xmlns:p14="http://schemas.microsoft.com/office/powerpoint/2010/main" val="35616733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AA55D5C0E13384AA91E82671917FD7B" ma:contentTypeVersion="8" ma:contentTypeDescription="Create a new document." ma:contentTypeScope="" ma:versionID="078200d6bf21777019d1dd169077aa59">
  <xsd:schema xmlns:xsd="http://www.w3.org/2001/XMLSchema" xmlns:xs="http://www.w3.org/2001/XMLSchema" xmlns:p="http://schemas.microsoft.com/office/2006/metadata/properties" xmlns:ns2="50eed485-b821-4018-9e72-ac593a77cde1" xmlns:ns3="3b187eef-339d-43e4-b7b8-ffa202d96978" targetNamespace="http://schemas.microsoft.com/office/2006/metadata/properties" ma:root="true" ma:fieldsID="c6c01795961404d06818d7b39b50fc5a" ns2:_="" ns3:_="">
    <xsd:import namespace="50eed485-b821-4018-9e72-ac593a77cde1"/>
    <xsd:import namespace="3b187eef-339d-43e4-b7b8-ffa202d9697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eed485-b821-4018-9e72-ac593a77cde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b187eef-339d-43e4-b7b8-ffa202d96978"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4BC93F2-3414-4A3A-8F90-8244C20696D3}">
  <ds:schemaRefs>
    <ds:schemaRef ds:uri="http://schemas.microsoft.com/sharepoint/v3/contenttype/forms"/>
  </ds:schemaRefs>
</ds:datastoreItem>
</file>

<file path=customXml/itemProps2.xml><?xml version="1.0" encoding="utf-8"?>
<ds:datastoreItem xmlns:ds="http://schemas.openxmlformats.org/officeDocument/2006/customXml" ds:itemID="{DA50D4B0-E80C-4DEC-A449-211EC7C8FC7E}">
  <ds:schemaRefs>
    <ds:schemaRef ds:uri="http://purl.org/dc/elements/1.1/"/>
    <ds:schemaRef ds:uri="http://schemas.microsoft.com/office/2006/metadata/properties"/>
    <ds:schemaRef ds:uri="http://purl.org/dc/terms/"/>
    <ds:schemaRef ds:uri="50eed485-b821-4018-9e72-ac593a77cde1"/>
    <ds:schemaRef ds:uri="http://schemas.microsoft.com/office/2006/documentManagement/types"/>
    <ds:schemaRef ds:uri="http://schemas.microsoft.com/office/infopath/2007/PartnerControls"/>
    <ds:schemaRef ds:uri="3b187eef-339d-43e4-b7b8-ffa202d96978"/>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DF23C74E-16B2-4EF5-A333-C11F4168EBD3}">
  <ds:schemaRefs>
    <ds:schemaRef ds:uri="3b187eef-339d-43e4-b7b8-ffa202d96978"/>
    <ds:schemaRef ds:uri="50eed485-b821-4018-9e72-ac593a77cde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688</TotalTime>
  <Words>2015</Words>
  <Application>Microsoft Office PowerPoint</Application>
  <PresentationFormat>Widescreen</PresentationFormat>
  <Paragraphs>195</Paragraphs>
  <Slides>8</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vt:i4>
      </vt:variant>
    </vt:vector>
  </HeadingPairs>
  <TitlesOfParts>
    <vt:vector size="17" baseType="lpstr">
      <vt:lpstr>Arial</vt:lpstr>
      <vt:lpstr>Calibri</vt:lpstr>
      <vt:lpstr>Calibri Light</vt:lpstr>
      <vt:lpstr>Century Gothic</vt:lpstr>
      <vt:lpstr>Eras Medium ITC</vt:lpstr>
      <vt:lpstr>Lao UI</vt:lpstr>
      <vt:lpstr>Myriad Pro</vt:lpstr>
      <vt:lpstr>Times New Roman</vt:lpstr>
      <vt:lpstr>Office Theme</vt:lpstr>
      <vt:lpstr>PowerPoint Presentation</vt:lpstr>
      <vt:lpstr>About San Antonio, Texas</vt:lpstr>
      <vt:lpstr>PowerPoint Presentation</vt:lpstr>
      <vt:lpstr>PowerPoint Presentation</vt:lpstr>
      <vt:lpstr>PowerPoint Presentation</vt:lpstr>
      <vt:lpstr>PowerPoint Presentation</vt:lpstr>
      <vt:lpstr>June 15th Follow Up:  Renters Commission</vt:lpstr>
      <vt:lpstr>Eviction Prevention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Proposed FY 2021 Operating &amp; Capital Budget</dc:title>
  <dc:creator>María Villagómez (CMO)</dc:creator>
  <cp:lastModifiedBy>Veronica R. Soto (NHSD)</cp:lastModifiedBy>
  <cp:revision>37</cp:revision>
  <cp:lastPrinted>2020-08-19T22:51:52Z</cp:lastPrinted>
  <dcterms:created xsi:type="dcterms:W3CDTF">2020-08-05T00:53:31Z</dcterms:created>
  <dcterms:modified xsi:type="dcterms:W3CDTF">2020-10-01T16:14:11Z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0x0101000AA55D5C0E13384AA91E82671917FD7B</vt:lpwstr>
  </property>
</Properties>
</file>