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8" r:id="rId5"/>
    <p:sldId id="583" r:id="rId6"/>
    <p:sldId id="573" r:id="rId7"/>
    <p:sldId id="594" r:id="rId8"/>
    <p:sldId id="593" r:id="rId9"/>
    <p:sldId id="585" r:id="rId10"/>
    <p:sldId id="586" r:id="rId11"/>
    <p:sldId id="598" r:id="rId12"/>
    <p:sldId id="599" r:id="rId13"/>
    <p:sldId id="595" r:id="rId14"/>
    <p:sldId id="5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37"/>
    <p:restoredTop sz="94675"/>
  </p:normalViewPr>
  <p:slideViewPr>
    <p:cSldViewPr snapToGrid="0" snapToObjects="1">
      <p:cViewPr varScale="1">
        <p:scale>
          <a:sx n="97" d="100"/>
          <a:sy n="97" d="100"/>
        </p:scale>
        <p:origin x="8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3T09:48:09.050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368B0-B6F0-FA45-8EB8-AAB3C7B3A5D9}" type="doc">
      <dgm:prSet loTypeId="urn:microsoft.com/office/officeart/2005/8/layout/cycle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8BE4A1-53C0-4F45-862D-87303B2FCF95}">
      <dgm:prSet phldrT="[Text]"/>
      <dgm:spPr/>
      <dgm:t>
        <a:bodyPr/>
        <a:lstStyle/>
        <a:p>
          <a:r>
            <a:rPr lang="en-US" dirty="0">
              <a:latin typeface="Georgia" panose="02040502050405020303" pitchFamily="18" charset="0"/>
            </a:rPr>
            <a:t>Racial and Gender Achievement Gaps </a:t>
          </a:r>
        </a:p>
      </dgm:t>
    </dgm:pt>
    <dgm:pt modelId="{E7999C9C-6DEC-4540-ABD3-702B30AA137A}" type="parTrans" cxnId="{253D8765-3DBC-3C4D-AD2C-5E9F83528732}">
      <dgm:prSet/>
      <dgm:spPr/>
      <dgm:t>
        <a:bodyPr/>
        <a:lstStyle/>
        <a:p>
          <a:endParaRPr lang="en-US"/>
        </a:p>
      </dgm:t>
    </dgm:pt>
    <dgm:pt modelId="{E4A7A8B7-5CCB-2640-A09E-E391EB0DAE4F}" type="sibTrans" cxnId="{253D8765-3DBC-3C4D-AD2C-5E9F83528732}">
      <dgm:prSet/>
      <dgm:spPr/>
      <dgm:t>
        <a:bodyPr/>
        <a:lstStyle/>
        <a:p>
          <a:endParaRPr lang="en-US"/>
        </a:p>
      </dgm:t>
    </dgm:pt>
    <dgm:pt modelId="{7F29EE55-2D37-6048-9519-F8362E1C57B3}">
      <dgm:prSet phldrT="[Text]"/>
      <dgm:spPr/>
      <dgm:t>
        <a:bodyPr/>
        <a:lstStyle/>
        <a:p>
          <a:r>
            <a:rPr lang="en-US" dirty="0">
              <a:latin typeface="Georgia" panose="02040502050405020303" pitchFamily="18" charset="0"/>
            </a:rPr>
            <a:t>Key Barriers: Pandemic, Racial Climate, Economy </a:t>
          </a:r>
        </a:p>
      </dgm:t>
    </dgm:pt>
    <dgm:pt modelId="{5C8EC02A-5BFD-4E46-87DF-26B367D7B9B5}" type="parTrans" cxnId="{ABE73A41-940D-3A46-9575-EFA72504A199}">
      <dgm:prSet/>
      <dgm:spPr/>
      <dgm:t>
        <a:bodyPr/>
        <a:lstStyle/>
        <a:p>
          <a:endParaRPr lang="en-US"/>
        </a:p>
      </dgm:t>
    </dgm:pt>
    <dgm:pt modelId="{EBAF184A-B437-4D45-92EC-AF23DECCCF9A}" type="sibTrans" cxnId="{ABE73A41-940D-3A46-9575-EFA72504A199}">
      <dgm:prSet/>
      <dgm:spPr/>
      <dgm:t>
        <a:bodyPr/>
        <a:lstStyle/>
        <a:p>
          <a:endParaRPr lang="en-US"/>
        </a:p>
      </dgm:t>
    </dgm:pt>
    <dgm:pt modelId="{E559EF17-D9CC-174D-A3A0-75DDE9DD83FF}">
      <dgm:prSet phldrT="[Text]"/>
      <dgm:spPr/>
      <dgm:t>
        <a:bodyPr/>
        <a:lstStyle/>
        <a:p>
          <a:r>
            <a:rPr lang="en-US" dirty="0">
              <a:latin typeface="Georgia" panose="02040502050405020303" pitchFamily="18" charset="0"/>
            </a:rPr>
            <a:t>Statewide Efforts: 60X30TX</a:t>
          </a:r>
        </a:p>
      </dgm:t>
    </dgm:pt>
    <dgm:pt modelId="{74C05690-E223-8042-BEF2-3F9091363616}" type="parTrans" cxnId="{63CD9406-5E10-D84A-9FC6-CF4665B2CF61}">
      <dgm:prSet/>
      <dgm:spPr/>
      <dgm:t>
        <a:bodyPr/>
        <a:lstStyle/>
        <a:p>
          <a:endParaRPr lang="en-US"/>
        </a:p>
      </dgm:t>
    </dgm:pt>
    <dgm:pt modelId="{26E9FFF9-8D52-8743-AAB5-F6860FA85F4C}" type="sibTrans" cxnId="{63CD9406-5E10-D84A-9FC6-CF4665B2CF61}">
      <dgm:prSet/>
      <dgm:spPr/>
      <dgm:t>
        <a:bodyPr/>
        <a:lstStyle/>
        <a:p>
          <a:endParaRPr lang="en-US"/>
        </a:p>
      </dgm:t>
    </dgm:pt>
    <dgm:pt modelId="{9FE8DC8B-56A2-414F-9078-437BAEAC49EF}">
      <dgm:prSet phldrT="[Text]"/>
      <dgm:spPr/>
      <dgm:t>
        <a:bodyPr/>
        <a:lstStyle/>
        <a:p>
          <a:r>
            <a:rPr lang="en-US" dirty="0">
              <a:latin typeface="Georgia" panose="02040502050405020303" pitchFamily="18" charset="0"/>
            </a:rPr>
            <a:t>Educational and Labor Workforce Data Patterns </a:t>
          </a:r>
        </a:p>
      </dgm:t>
    </dgm:pt>
    <dgm:pt modelId="{D1C1770D-005E-724B-BCEA-FA0438BAA7B5}" type="parTrans" cxnId="{0E12E1FC-BE66-6047-89F9-3B52D9B484A9}">
      <dgm:prSet/>
      <dgm:spPr/>
      <dgm:t>
        <a:bodyPr/>
        <a:lstStyle/>
        <a:p>
          <a:endParaRPr lang="en-US"/>
        </a:p>
      </dgm:t>
    </dgm:pt>
    <dgm:pt modelId="{D829D8EB-55D7-FC45-BB88-C50AA6927A7E}" type="sibTrans" cxnId="{0E12E1FC-BE66-6047-89F9-3B52D9B484A9}">
      <dgm:prSet/>
      <dgm:spPr/>
      <dgm:t>
        <a:bodyPr/>
        <a:lstStyle/>
        <a:p>
          <a:endParaRPr lang="en-US"/>
        </a:p>
      </dgm:t>
    </dgm:pt>
    <dgm:pt modelId="{B694AAD9-7773-A945-B85E-7B5D8622318D}">
      <dgm:prSet phldrT="[Text]"/>
      <dgm:spPr/>
      <dgm:t>
        <a:bodyPr/>
        <a:lstStyle/>
        <a:p>
          <a:r>
            <a:rPr lang="en-US" dirty="0">
              <a:latin typeface="Georgia" panose="02040502050405020303" pitchFamily="18" charset="0"/>
            </a:rPr>
            <a:t>Policy Implications</a:t>
          </a:r>
        </a:p>
      </dgm:t>
    </dgm:pt>
    <dgm:pt modelId="{9CB647CE-8284-F042-9D86-C8E4B2EB0296}" type="parTrans" cxnId="{D182045F-DF4B-B54E-A1F5-4224CDEA59D1}">
      <dgm:prSet/>
      <dgm:spPr/>
      <dgm:t>
        <a:bodyPr/>
        <a:lstStyle/>
        <a:p>
          <a:endParaRPr lang="en-US"/>
        </a:p>
      </dgm:t>
    </dgm:pt>
    <dgm:pt modelId="{26EF72AD-BC04-224F-A3F4-FF385B478EE9}" type="sibTrans" cxnId="{D182045F-DF4B-B54E-A1F5-4224CDEA59D1}">
      <dgm:prSet/>
      <dgm:spPr/>
      <dgm:t>
        <a:bodyPr/>
        <a:lstStyle/>
        <a:p>
          <a:endParaRPr lang="en-US"/>
        </a:p>
      </dgm:t>
    </dgm:pt>
    <dgm:pt modelId="{283F2296-C106-864D-8B5B-DA468CB538D4}" type="pres">
      <dgm:prSet presAssocID="{CF9368B0-B6F0-FA45-8EB8-AAB3C7B3A5D9}" presName="Name0" presStyleCnt="0">
        <dgm:presLayoutVars>
          <dgm:dir/>
          <dgm:resizeHandles val="exact"/>
        </dgm:presLayoutVars>
      </dgm:prSet>
      <dgm:spPr/>
    </dgm:pt>
    <dgm:pt modelId="{272463E5-E673-DD44-BB71-2B2E8E447AF7}" type="pres">
      <dgm:prSet presAssocID="{CF9368B0-B6F0-FA45-8EB8-AAB3C7B3A5D9}" presName="cycle" presStyleCnt="0"/>
      <dgm:spPr/>
    </dgm:pt>
    <dgm:pt modelId="{7A81CB8A-CEF4-6B4A-9CA0-A5A1E6CCC1EB}" type="pres">
      <dgm:prSet presAssocID="{5E8BE4A1-53C0-4F45-862D-87303B2FCF95}" presName="nodeFirstNode" presStyleLbl="node1" presStyleIdx="0" presStyleCnt="5">
        <dgm:presLayoutVars>
          <dgm:bulletEnabled val="1"/>
        </dgm:presLayoutVars>
      </dgm:prSet>
      <dgm:spPr/>
    </dgm:pt>
    <dgm:pt modelId="{25F0DFAF-4FE8-8743-B244-614336537A88}" type="pres">
      <dgm:prSet presAssocID="{E4A7A8B7-5CCB-2640-A09E-E391EB0DAE4F}" presName="sibTransFirstNode" presStyleLbl="bgShp" presStyleIdx="0" presStyleCnt="1"/>
      <dgm:spPr/>
    </dgm:pt>
    <dgm:pt modelId="{5975B3B7-DF80-EC4B-8692-5AE81BE96AC0}" type="pres">
      <dgm:prSet presAssocID="{7F29EE55-2D37-6048-9519-F8362E1C57B3}" presName="nodeFollowingNodes" presStyleLbl="node1" presStyleIdx="1" presStyleCnt="5">
        <dgm:presLayoutVars>
          <dgm:bulletEnabled val="1"/>
        </dgm:presLayoutVars>
      </dgm:prSet>
      <dgm:spPr/>
    </dgm:pt>
    <dgm:pt modelId="{D18EC039-AE7C-0F40-8B3A-938A7E9DCDCC}" type="pres">
      <dgm:prSet presAssocID="{E559EF17-D9CC-174D-A3A0-75DDE9DD83FF}" presName="nodeFollowingNodes" presStyleLbl="node1" presStyleIdx="2" presStyleCnt="5">
        <dgm:presLayoutVars>
          <dgm:bulletEnabled val="1"/>
        </dgm:presLayoutVars>
      </dgm:prSet>
      <dgm:spPr/>
    </dgm:pt>
    <dgm:pt modelId="{485AFF89-28D4-564F-8551-36F4387DE2FF}" type="pres">
      <dgm:prSet presAssocID="{9FE8DC8B-56A2-414F-9078-437BAEAC49EF}" presName="nodeFollowingNodes" presStyleLbl="node1" presStyleIdx="3" presStyleCnt="5">
        <dgm:presLayoutVars>
          <dgm:bulletEnabled val="1"/>
        </dgm:presLayoutVars>
      </dgm:prSet>
      <dgm:spPr/>
    </dgm:pt>
    <dgm:pt modelId="{D4D5F6C3-C6BA-8B43-A32E-19C51AB61CF0}" type="pres">
      <dgm:prSet presAssocID="{B694AAD9-7773-A945-B85E-7B5D8622318D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63CD9406-5E10-D84A-9FC6-CF4665B2CF61}" srcId="{CF9368B0-B6F0-FA45-8EB8-AAB3C7B3A5D9}" destId="{E559EF17-D9CC-174D-A3A0-75DDE9DD83FF}" srcOrd="2" destOrd="0" parTransId="{74C05690-E223-8042-BEF2-3F9091363616}" sibTransId="{26E9FFF9-8D52-8743-AAB5-F6860FA85F4C}"/>
    <dgm:cxn modelId="{6D419730-91E4-5B44-A2FA-DF91E7BD43E6}" type="presOf" srcId="{5E8BE4A1-53C0-4F45-862D-87303B2FCF95}" destId="{7A81CB8A-CEF4-6B4A-9CA0-A5A1E6CCC1EB}" srcOrd="0" destOrd="0" presId="urn:microsoft.com/office/officeart/2005/8/layout/cycle3"/>
    <dgm:cxn modelId="{ABE73A41-940D-3A46-9575-EFA72504A199}" srcId="{CF9368B0-B6F0-FA45-8EB8-AAB3C7B3A5D9}" destId="{7F29EE55-2D37-6048-9519-F8362E1C57B3}" srcOrd="1" destOrd="0" parTransId="{5C8EC02A-5BFD-4E46-87DF-26B367D7B9B5}" sibTransId="{EBAF184A-B437-4D45-92EC-AF23DECCCF9A}"/>
    <dgm:cxn modelId="{A1EFDD41-1260-ED4F-B421-669D66BD3E98}" type="presOf" srcId="{B694AAD9-7773-A945-B85E-7B5D8622318D}" destId="{D4D5F6C3-C6BA-8B43-A32E-19C51AB61CF0}" srcOrd="0" destOrd="0" presId="urn:microsoft.com/office/officeart/2005/8/layout/cycle3"/>
    <dgm:cxn modelId="{50493348-70D2-3748-908B-7DE18D8246D8}" type="presOf" srcId="{E559EF17-D9CC-174D-A3A0-75DDE9DD83FF}" destId="{D18EC039-AE7C-0F40-8B3A-938A7E9DCDCC}" srcOrd="0" destOrd="0" presId="urn:microsoft.com/office/officeart/2005/8/layout/cycle3"/>
    <dgm:cxn modelId="{8657F75C-1D2D-B142-ACA0-C9723F89ECD7}" type="presOf" srcId="{9FE8DC8B-56A2-414F-9078-437BAEAC49EF}" destId="{485AFF89-28D4-564F-8551-36F4387DE2FF}" srcOrd="0" destOrd="0" presId="urn:microsoft.com/office/officeart/2005/8/layout/cycle3"/>
    <dgm:cxn modelId="{D182045F-DF4B-B54E-A1F5-4224CDEA59D1}" srcId="{CF9368B0-B6F0-FA45-8EB8-AAB3C7B3A5D9}" destId="{B694AAD9-7773-A945-B85E-7B5D8622318D}" srcOrd="4" destOrd="0" parTransId="{9CB647CE-8284-F042-9D86-C8E4B2EB0296}" sibTransId="{26EF72AD-BC04-224F-A3F4-FF385B478EE9}"/>
    <dgm:cxn modelId="{253D8765-3DBC-3C4D-AD2C-5E9F83528732}" srcId="{CF9368B0-B6F0-FA45-8EB8-AAB3C7B3A5D9}" destId="{5E8BE4A1-53C0-4F45-862D-87303B2FCF95}" srcOrd="0" destOrd="0" parTransId="{E7999C9C-6DEC-4540-ABD3-702B30AA137A}" sibTransId="{E4A7A8B7-5CCB-2640-A09E-E391EB0DAE4F}"/>
    <dgm:cxn modelId="{0EB83C97-05BC-F34F-86B8-F5E4AC8F22EC}" type="presOf" srcId="{CF9368B0-B6F0-FA45-8EB8-AAB3C7B3A5D9}" destId="{283F2296-C106-864D-8B5B-DA468CB538D4}" srcOrd="0" destOrd="0" presId="urn:microsoft.com/office/officeart/2005/8/layout/cycle3"/>
    <dgm:cxn modelId="{C316B4CA-B449-EA41-87F7-9FCAE94F83DA}" type="presOf" srcId="{7F29EE55-2D37-6048-9519-F8362E1C57B3}" destId="{5975B3B7-DF80-EC4B-8692-5AE81BE96AC0}" srcOrd="0" destOrd="0" presId="urn:microsoft.com/office/officeart/2005/8/layout/cycle3"/>
    <dgm:cxn modelId="{361FF4EB-DAFC-FD45-AD2C-920B8C2807C3}" type="presOf" srcId="{E4A7A8B7-5CCB-2640-A09E-E391EB0DAE4F}" destId="{25F0DFAF-4FE8-8743-B244-614336537A88}" srcOrd="0" destOrd="0" presId="urn:microsoft.com/office/officeart/2005/8/layout/cycle3"/>
    <dgm:cxn modelId="{0E12E1FC-BE66-6047-89F9-3B52D9B484A9}" srcId="{CF9368B0-B6F0-FA45-8EB8-AAB3C7B3A5D9}" destId="{9FE8DC8B-56A2-414F-9078-437BAEAC49EF}" srcOrd="3" destOrd="0" parTransId="{D1C1770D-005E-724B-BCEA-FA0438BAA7B5}" sibTransId="{D829D8EB-55D7-FC45-BB88-C50AA6927A7E}"/>
    <dgm:cxn modelId="{3FDB6706-3DC2-964D-A5F0-8D872EACB476}" type="presParOf" srcId="{283F2296-C106-864D-8B5B-DA468CB538D4}" destId="{272463E5-E673-DD44-BB71-2B2E8E447AF7}" srcOrd="0" destOrd="0" presId="urn:microsoft.com/office/officeart/2005/8/layout/cycle3"/>
    <dgm:cxn modelId="{9058F25B-617E-B941-8945-13971F966D02}" type="presParOf" srcId="{272463E5-E673-DD44-BB71-2B2E8E447AF7}" destId="{7A81CB8A-CEF4-6B4A-9CA0-A5A1E6CCC1EB}" srcOrd="0" destOrd="0" presId="urn:microsoft.com/office/officeart/2005/8/layout/cycle3"/>
    <dgm:cxn modelId="{592F02E4-6B1B-7448-A45B-57AFA696C138}" type="presParOf" srcId="{272463E5-E673-DD44-BB71-2B2E8E447AF7}" destId="{25F0DFAF-4FE8-8743-B244-614336537A88}" srcOrd="1" destOrd="0" presId="urn:microsoft.com/office/officeart/2005/8/layout/cycle3"/>
    <dgm:cxn modelId="{3120689E-09B8-6E4E-8D33-9519653A403B}" type="presParOf" srcId="{272463E5-E673-DD44-BB71-2B2E8E447AF7}" destId="{5975B3B7-DF80-EC4B-8692-5AE81BE96AC0}" srcOrd="2" destOrd="0" presId="urn:microsoft.com/office/officeart/2005/8/layout/cycle3"/>
    <dgm:cxn modelId="{290B6280-FC82-5F44-B007-F48033E1BC8E}" type="presParOf" srcId="{272463E5-E673-DD44-BB71-2B2E8E447AF7}" destId="{D18EC039-AE7C-0F40-8B3A-938A7E9DCDCC}" srcOrd="3" destOrd="0" presId="urn:microsoft.com/office/officeart/2005/8/layout/cycle3"/>
    <dgm:cxn modelId="{28815F58-D672-A744-A554-3ABB3ABF42AC}" type="presParOf" srcId="{272463E5-E673-DD44-BB71-2B2E8E447AF7}" destId="{485AFF89-28D4-564F-8551-36F4387DE2FF}" srcOrd="4" destOrd="0" presId="urn:microsoft.com/office/officeart/2005/8/layout/cycle3"/>
    <dgm:cxn modelId="{C51C6A2F-CE7C-AD48-B1AC-A6F6928CA051}" type="presParOf" srcId="{272463E5-E673-DD44-BB71-2B2E8E447AF7}" destId="{D4D5F6C3-C6BA-8B43-A32E-19C51AB61CF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CD7466-8FC8-3949-915B-B289CF8037C9}" type="doc">
      <dgm:prSet loTypeId="urn:microsoft.com/office/officeart/2005/8/layout/hProcess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E14982-CB66-BA4A-8A12-E16A0FF84E8F}">
      <dgm:prSet phldrT="[Text]"/>
      <dgm:spPr/>
      <dgm:t>
        <a:bodyPr/>
        <a:lstStyle/>
        <a:p>
          <a:r>
            <a:rPr lang="en-US" dirty="0">
              <a:latin typeface="Georgia" panose="02040502050405020303" pitchFamily="18" charset="0"/>
            </a:rPr>
            <a:t>Institutional-level Data</a:t>
          </a:r>
        </a:p>
      </dgm:t>
    </dgm:pt>
    <dgm:pt modelId="{F3E45C52-B060-A74C-91C4-0FB43E0D3A73}" type="parTrans" cxnId="{87121FC6-3351-0448-9CA9-B0EF7D588865}">
      <dgm:prSet/>
      <dgm:spPr/>
      <dgm:t>
        <a:bodyPr/>
        <a:lstStyle/>
        <a:p>
          <a:endParaRPr lang="en-US"/>
        </a:p>
      </dgm:t>
    </dgm:pt>
    <dgm:pt modelId="{CD531C09-4C36-654A-A6EA-1B4FD577A870}" type="sibTrans" cxnId="{87121FC6-3351-0448-9CA9-B0EF7D588865}">
      <dgm:prSet/>
      <dgm:spPr/>
      <dgm:t>
        <a:bodyPr/>
        <a:lstStyle/>
        <a:p>
          <a:endParaRPr lang="en-US"/>
        </a:p>
      </dgm:t>
    </dgm:pt>
    <dgm:pt modelId="{07C25055-D48B-934C-8EB0-2E0317A50326}">
      <dgm:prSet phldrT="[Text]"/>
      <dgm:spPr/>
      <dgm:t>
        <a:bodyPr/>
        <a:lstStyle/>
        <a:p>
          <a:r>
            <a:rPr lang="en-US" dirty="0">
              <a:latin typeface="Georgia" panose="02040502050405020303" pitchFamily="18" charset="0"/>
            </a:rPr>
            <a:t>Integrated Postsecondary Data System (IPEDS)</a:t>
          </a:r>
        </a:p>
      </dgm:t>
    </dgm:pt>
    <dgm:pt modelId="{824FBE25-2507-1647-BC3B-7C9D8FD652E1}" type="parTrans" cxnId="{CBE74F46-26D7-EB4C-88F6-CF89E6C87410}">
      <dgm:prSet/>
      <dgm:spPr/>
      <dgm:t>
        <a:bodyPr/>
        <a:lstStyle/>
        <a:p>
          <a:endParaRPr lang="en-US"/>
        </a:p>
      </dgm:t>
    </dgm:pt>
    <dgm:pt modelId="{763C4EBD-C987-2D48-AC14-250D18100C8C}" type="sibTrans" cxnId="{CBE74F46-26D7-EB4C-88F6-CF89E6C87410}">
      <dgm:prSet/>
      <dgm:spPr/>
      <dgm:t>
        <a:bodyPr/>
        <a:lstStyle/>
        <a:p>
          <a:endParaRPr lang="en-US"/>
        </a:p>
      </dgm:t>
    </dgm:pt>
    <dgm:pt modelId="{1BD74BD3-B02F-164A-8ECD-416A74AAF32F}">
      <dgm:prSet phldrT="[Text]"/>
      <dgm:spPr/>
      <dgm:t>
        <a:bodyPr/>
        <a:lstStyle/>
        <a:p>
          <a:r>
            <a:rPr lang="en-US" dirty="0">
              <a:latin typeface="Georgia" panose="02040502050405020303" pitchFamily="18" charset="0"/>
            </a:rPr>
            <a:t>Labor Market Data</a:t>
          </a:r>
        </a:p>
      </dgm:t>
    </dgm:pt>
    <dgm:pt modelId="{ECB9763F-0274-AC46-AABA-A96320A62E04}" type="parTrans" cxnId="{8B7297AD-CD87-3943-B00A-41122C031B35}">
      <dgm:prSet/>
      <dgm:spPr/>
      <dgm:t>
        <a:bodyPr/>
        <a:lstStyle/>
        <a:p>
          <a:endParaRPr lang="en-US"/>
        </a:p>
      </dgm:t>
    </dgm:pt>
    <dgm:pt modelId="{53EC7387-CB03-A442-A884-01F054B398F7}" type="sibTrans" cxnId="{8B7297AD-CD87-3943-B00A-41122C031B35}">
      <dgm:prSet/>
      <dgm:spPr/>
      <dgm:t>
        <a:bodyPr/>
        <a:lstStyle/>
        <a:p>
          <a:endParaRPr lang="en-US"/>
        </a:p>
      </dgm:t>
    </dgm:pt>
    <dgm:pt modelId="{4F9925ED-00FA-EC46-804B-0644A45FA6A1}">
      <dgm:prSet phldrT="[Text]"/>
      <dgm:spPr/>
      <dgm:t>
        <a:bodyPr/>
        <a:lstStyle/>
        <a:p>
          <a:r>
            <a:rPr lang="en-US" b="0" i="0" u="none" dirty="0">
              <a:latin typeface="Georgia" panose="02040502050405020303" pitchFamily="18" charset="0"/>
            </a:rPr>
            <a:t>Current Population Survey (CPS)</a:t>
          </a:r>
          <a:r>
            <a:rPr lang="en-US" dirty="0">
              <a:latin typeface="Georgia" panose="02040502050405020303" pitchFamily="18" charset="0"/>
            </a:rPr>
            <a:t> </a:t>
          </a:r>
        </a:p>
      </dgm:t>
    </dgm:pt>
    <dgm:pt modelId="{A5913BE3-DD18-F145-8968-208ED16A86AB}" type="parTrans" cxnId="{F2E217A0-B69B-8949-A5FE-E4B337033558}">
      <dgm:prSet/>
      <dgm:spPr/>
      <dgm:t>
        <a:bodyPr/>
        <a:lstStyle/>
        <a:p>
          <a:endParaRPr lang="en-US"/>
        </a:p>
      </dgm:t>
    </dgm:pt>
    <dgm:pt modelId="{A29F839C-B676-B44D-89DA-46F7CE199A56}" type="sibTrans" cxnId="{F2E217A0-B69B-8949-A5FE-E4B337033558}">
      <dgm:prSet/>
      <dgm:spPr/>
      <dgm:t>
        <a:bodyPr/>
        <a:lstStyle/>
        <a:p>
          <a:endParaRPr lang="en-US"/>
        </a:p>
      </dgm:t>
    </dgm:pt>
    <dgm:pt modelId="{FEF940BD-C1FC-AD48-8B15-EA4DE6E8B211}" type="pres">
      <dgm:prSet presAssocID="{ACCD7466-8FC8-3949-915B-B289CF8037C9}" presName="Name0" presStyleCnt="0">
        <dgm:presLayoutVars>
          <dgm:dir/>
          <dgm:animLvl val="lvl"/>
          <dgm:resizeHandles val="exact"/>
        </dgm:presLayoutVars>
      </dgm:prSet>
      <dgm:spPr/>
    </dgm:pt>
    <dgm:pt modelId="{87704D32-0C03-834E-A60C-2106AC536842}" type="pres">
      <dgm:prSet presAssocID="{ACCD7466-8FC8-3949-915B-B289CF8037C9}" presName="tSp" presStyleCnt="0"/>
      <dgm:spPr/>
    </dgm:pt>
    <dgm:pt modelId="{871A9721-CD3B-4F4F-BF02-AAF2FB70F58E}" type="pres">
      <dgm:prSet presAssocID="{ACCD7466-8FC8-3949-915B-B289CF8037C9}" presName="bSp" presStyleCnt="0"/>
      <dgm:spPr/>
    </dgm:pt>
    <dgm:pt modelId="{D2AE026C-181C-9F4B-B41F-F98A152C52F0}" type="pres">
      <dgm:prSet presAssocID="{ACCD7466-8FC8-3949-915B-B289CF8037C9}" presName="process" presStyleCnt="0"/>
      <dgm:spPr/>
    </dgm:pt>
    <dgm:pt modelId="{17867A45-527C-4EC2-80DA-426CF7AAF120}" type="pres">
      <dgm:prSet presAssocID="{A6E14982-CB66-BA4A-8A12-E16A0FF84E8F}" presName="composite1" presStyleCnt="0"/>
      <dgm:spPr/>
    </dgm:pt>
    <dgm:pt modelId="{4A375300-A8C3-4575-BE20-40CB53078C53}" type="pres">
      <dgm:prSet presAssocID="{A6E14982-CB66-BA4A-8A12-E16A0FF84E8F}" presName="dummyNode1" presStyleLbl="node1" presStyleIdx="0" presStyleCnt="2"/>
      <dgm:spPr/>
    </dgm:pt>
    <dgm:pt modelId="{0EC6F348-5892-4F34-B2D9-F28EAD41E107}" type="pres">
      <dgm:prSet presAssocID="{A6E14982-CB66-BA4A-8A12-E16A0FF84E8F}" presName="childNode1" presStyleLbl="bgAcc1" presStyleIdx="0" presStyleCnt="2">
        <dgm:presLayoutVars>
          <dgm:bulletEnabled val="1"/>
        </dgm:presLayoutVars>
      </dgm:prSet>
      <dgm:spPr/>
    </dgm:pt>
    <dgm:pt modelId="{5D9E7D79-82C0-4A27-BC76-24E50F9C5C19}" type="pres">
      <dgm:prSet presAssocID="{A6E14982-CB66-BA4A-8A12-E16A0FF84E8F}" presName="childNode1tx" presStyleLbl="bgAcc1" presStyleIdx="0" presStyleCnt="2">
        <dgm:presLayoutVars>
          <dgm:bulletEnabled val="1"/>
        </dgm:presLayoutVars>
      </dgm:prSet>
      <dgm:spPr/>
    </dgm:pt>
    <dgm:pt modelId="{144EBC92-8316-46AB-9A18-4A265ECEAB03}" type="pres">
      <dgm:prSet presAssocID="{A6E14982-CB66-BA4A-8A12-E16A0FF84E8F}" presName="parentNode1" presStyleLbl="node1" presStyleIdx="0" presStyleCnt="2">
        <dgm:presLayoutVars>
          <dgm:chMax val="1"/>
          <dgm:bulletEnabled val="1"/>
        </dgm:presLayoutVars>
      </dgm:prSet>
      <dgm:spPr/>
    </dgm:pt>
    <dgm:pt modelId="{F4D17594-CB92-45EC-9BB6-6C698C3D693F}" type="pres">
      <dgm:prSet presAssocID="{A6E14982-CB66-BA4A-8A12-E16A0FF84E8F}" presName="connSite1" presStyleCnt="0"/>
      <dgm:spPr/>
    </dgm:pt>
    <dgm:pt modelId="{7DA4A1D1-3225-40A5-9C53-429BB2CDC6C4}" type="pres">
      <dgm:prSet presAssocID="{CD531C09-4C36-654A-A6EA-1B4FD577A870}" presName="Name9" presStyleLbl="sibTrans2D1" presStyleIdx="0" presStyleCnt="1"/>
      <dgm:spPr/>
    </dgm:pt>
    <dgm:pt modelId="{9FD20F82-5C3E-4DC2-B01D-8E7A9FE67ED3}" type="pres">
      <dgm:prSet presAssocID="{1BD74BD3-B02F-164A-8ECD-416A74AAF32F}" presName="composite2" presStyleCnt="0"/>
      <dgm:spPr/>
    </dgm:pt>
    <dgm:pt modelId="{5C865051-32D6-4B9B-BB1C-A77EF2113739}" type="pres">
      <dgm:prSet presAssocID="{1BD74BD3-B02F-164A-8ECD-416A74AAF32F}" presName="dummyNode2" presStyleLbl="node1" presStyleIdx="0" presStyleCnt="2"/>
      <dgm:spPr/>
    </dgm:pt>
    <dgm:pt modelId="{8F6E2642-BADF-440B-9F55-0C42728F937C}" type="pres">
      <dgm:prSet presAssocID="{1BD74BD3-B02F-164A-8ECD-416A74AAF32F}" presName="childNode2" presStyleLbl="bgAcc1" presStyleIdx="1" presStyleCnt="2">
        <dgm:presLayoutVars>
          <dgm:bulletEnabled val="1"/>
        </dgm:presLayoutVars>
      </dgm:prSet>
      <dgm:spPr/>
    </dgm:pt>
    <dgm:pt modelId="{43E0094C-859E-4ED9-BBFC-145ECFB3415B}" type="pres">
      <dgm:prSet presAssocID="{1BD74BD3-B02F-164A-8ECD-416A74AAF32F}" presName="childNode2tx" presStyleLbl="bgAcc1" presStyleIdx="1" presStyleCnt="2">
        <dgm:presLayoutVars>
          <dgm:bulletEnabled val="1"/>
        </dgm:presLayoutVars>
      </dgm:prSet>
      <dgm:spPr/>
    </dgm:pt>
    <dgm:pt modelId="{F8641996-AEC9-4915-8AC7-F9E5A39407A1}" type="pres">
      <dgm:prSet presAssocID="{1BD74BD3-B02F-164A-8ECD-416A74AAF32F}" presName="parentNode2" presStyleLbl="node1" presStyleIdx="1" presStyleCnt="2">
        <dgm:presLayoutVars>
          <dgm:chMax val="0"/>
          <dgm:bulletEnabled val="1"/>
        </dgm:presLayoutVars>
      </dgm:prSet>
      <dgm:spPr/>
    </dgm:pt>
    <dgm:pt modelId="{22173163-ECCB-4CCC-B920-4626EC7C49FF}" type="pres">
      <dgm:prSet presAssocID="{1BD74BD3-B02F-164A-8ECD-416A74AAF32F}" presName="connSite2" presStyleCnt="0"/>
      <dgm:spPr/>
    </dgm:pt>
  </dgm:ptLst>
  <dgm:cxnLst>
    <dgm:cxn modelId="{5D516A19-FB61-4A47-BA62-74B9F10C1C93}" type="presOf" srcId="{07C25055-D48B-934C-8EB0-2E0317A50326}" destId="{5D9E7D79-82C0-4A27-BC76-24E50F9C5C19}" srcOrd="1" destOrd="0" presId="urn:microsoft.com/office/officeart/2005/8/layout/hProcess4"/>
    <dgm:cxn modelId="{71E2BA1E-3B39-4D67-997A-C2A2211B49E5}" type="presOf" srcId="{4F9925ED-00FA-EC46-804B-0644A45FA6A1}" destId="{8F6E2642-BADF-440B-9F55-0C42728F937C}" srcOrd="0" destOrd="0" presId="urn:microsoft.com/office/officeart/2005/8/layout/hProcess4"/>
    <dgm:cxn modelId="{DD86DB34-122E-44DC-A188-C1EADA01DC51}" type="presOf" srcId="{07C25055-D48B-934C-8EB0-2E0317A50326}" destId="{0EC6F348-5892-4F34-B2D9-F28EAD41E107}" srcOrd="0" destOrd="0" presId="urn:microsoft.com/office/officeart/2005/8/layout/hProcess4"/>
    <dgm:cxn modelId="{CBE74F46-26D7-EB4C-88F6-CF89E6C87410}" srcId="{A6E14982-CB66-BA4A-8A12-E16A0FF84E8F}" destId="{07C25055-D48B-934C-8EB0-2E0317A50326}" srcOrd="0" destOrd="0" parTransId="{824FBE25-2507-1647-BC3B-7C9D8FD652E1}" sibTransId="{763C4EBD-C987-2D48-AC14-250D18100C8C}"/>
    <dgm:cxn modelId="{91AE3D50-7E45-4129-A59F-C87D0823ACFB}" type="presOf" srcId="{A6E14982-CB66-BA4A-8A12-E16A0FF84E8F}" destId="{144EBC92-8316-46AB-9A18-4A265ECEAB03}" srcOrd="0" destOrd="0" presId="urn:microsoft.com/office/officeart/2005/8/layout/hProcess4"/>
    <dgm:cxn modelId="{839A3F52-C6DF-4427-A65C-73975F4165A7}" type="presOf" srcId="{CD531C09-4C36-654A-A6EA-1B4FD577A870}" destId="{7DA4A1D1-3225-40A5-9C53-429BB2CDC6C4}" srcOrd="0" destOrd="0" presId="urn:microsoft.com/office/officeart/2005/8/layout/hProcess4"/>
    <dgm:cxn modelId="{F2E217A0-B69B-8949-A5FE-E4B337033558}" srcId="{1BD74BD3-B02F-164A-8ECD-416A74AAF32F}" destId="{4F9925ED-00FA-EC46-804B-0644A45FA6A1}" srcOrd="0" destOrd="0" parTransId="{A5913BE3-DD18-F145-8968-208ED16A86AB}" sibTransId="{A29F839C-B676-B44D-89DA-46F7CE199A56}"/>
    <dgm:cxn modelId="{2513D7A5-DB15-BB4D-8F55-3886C9D0A1F4}" type="presOf" srcId="{ACCD7466-8FC8-3949-915B-B289CF8037C9}" destId="{FEF940BD-C1FC-AD48-8B15-EA4DE6E8B211}" srcOrd="0" destOrd="0" presId="urn:microsoft.com/office/officeart/2005/8/layout/hProcess4"/>
    <dgm:cxn modelId="{8B7297AD-CD87-3943-B00A-41122C031B35}" srcId="{ACCD7466-8FC8-3949-915B-B289CF8037C9}" destId="{1BD74BD3-B02F-164A-8ECD-416A74AAF32F}" srcOrd="1" destOrd="0" parTransId="{ECB9763F-0274-AC46-AABA-A96320A62E04}" sibTransId="{53EC7387-CB03-A442-A884-01F054B398F7}"/>
    <dgm:cxn modelId="{F290AEB6-A606-4BC8-BBC5-A3DAE6487194}" type="presOf" srcId="{4F9925ED-00FA-EC46-804B-0644A45FA6A1}" destId="{43E0094C-859E-4ED9-BBFC-145ECFB3415B}" srcOrd="1" destOrd="0" presId="urn:microsoft.com/office/officeart/2005/8/layout/hProcess4"/>
    <dgm:cxn modelId="{87121FC6-3351-0448-9CA9-B0EF7D588865}" srcId="{ACCD7466-8FC8-3949-915B-B289CF8037C9}" destId="{A6E14982-CB66-BA4A-8A12-E16A0FF84E8F}" srcOrd="0" destOrd="0" parTransId="{F3E45C52-B060-A74C-91C4-0FB43E0D3A73}" sibTransId="{CD531C09-4C36-654A-A6EA-1B4FD577A870}"/>
    <dgm:cxn modelId="{4F0341E8-3E61-4BFD-B46D-B5B47D1D6F92}" type="presOf" srcId="{1BD74BD3-B02F-164A-8ECD-416A74AAF32F}" destId="{F8641996-AEC9-4915-8AC7-F9E5A39407A1}" srcOrd="0" destOrd="0" presId="urn:microsoft.com/office/officeart/2005/8/layout/hProcess4"/>
    <dgm:cxn modelId="{2A34A789-53FA-514E-93AC-072DEF7DF09C}" type="presParOf" srcId="{FEF940BD-C1FC-AD48-8B15-EA4DE6E8B211}" destId="{87704D32-0C03-834E-A60C-2106AC536842}" srcOrd="0" destOrd="0" presId="urn:microsoft.com/office/officeart/2005/8/layout/hProcess4"/>
    <dgm:cxn modelId="{E46B196C-1575-D74C-B472-C17282FE529F}" type="presParOf" srcId="{FEF940BD-C1FC-AD48-8B15-EA4DE6E8B211}" destId="{871A9721-CD3B-4F4F-BF02-AAF2FB70F58E}" srcOrd="1" destOrd="0" presId="urn:microsoft.com/office/officeart/2005/8/layout/hProcess4"/>
    <dgm:cxn modelId="{1952542F-FBFF-934E-8027-E65D9CD10848}" type="presParOf" srcId="{FEF940BD-C1FC-AD48-8B15-EA4DE6E8B211}" destId="{D2AE026C-181C-9F4B-B41F-F98A152C52F0}" srcOrd="2" destOrd="0" presId="urn:microsoft.com/office/officeart/2005/8/layout/hProcess4"/>
    <dgm:cxn modelId="{D05BC197-EEC4-4A2F-835E-07B8960724D3}" type="presParOf" srcId="{D2AE026C-181C-9F4B-B41F-F98A152C52F0}" destId="{17867A45-527C-4EC2-80DA-426CF7AAF120}" srcOrd="0" destOrd="0" presId="urn:microsoft.com/office/officeart/2005/8/layout/hProcess4"/>
    <dgm:cxn modelId="{16567E5F-7946-45B1-87BC-28B7B1DB4334}" type="presParOf" srcId="{17867A45-527C-4EC2-80DA-426CF7AAF120}" destId="{4A375300-A8C3-4575-BE20-40CB53078C53}" srcOrd="0" destOrd="0" presId="urn:microsoft.com/office/officeart/2005/8/layout/hProcess4"/>
    <dgm:cxn modelId="{FDAB4C2F-A031-4205-85C9-F3EBEF30A43E}" type="presParOf" srcId="{17867A45-527C-4EC2-80DA-426CF7AAF120}" destId="{0EC6F348-5892-4F34-B2D9-F28EAD41E107}" srcOrd="1" destOrd="0" presId="urn:microsoft.com/office/officeart/2005/8/layout/hProcess4"/>
    <dgm:cxn modelId="{93A406D5-7BB5-4EE2-8416-ECE0F1DC6341}" type="presParOf" srcId="{17867A45-527C-4EC2-80DA-426CF7AAF120}" destId="{5D9E7D79-82C0-4A27-BC76-24E50F9C5C19}" srcOrd="2" destOrd="0" presId="urn:microsoft.com/office/officeart/2005/8/layout/hProcess4"/>
    <dgm:cxn modelId="{8EED8BE6-3236-4731-AC19-0E898D958454}" type="presParOf" srcId="{17867A45-527C-4EC2-80DA-426CF7AAF120}" destId="{144EBC92-8316-46AB-9A18-4A265ECEAB03}" srcOrd="3" destOrd="0" presId="urn:microsoft.com/office/officeart/2005/8/layout/hProcess4"/>
    <dgm:cxn modelId="{E92C520E-6846-41E5-BB3A-2CFEE59E93C8}" type="presParOf" srcId="{17867A45-527C-4EC2-80DA-426CF7AAF120}" destId="{F4D17594-CB92-45EC-9BB6-6C698C3D693F}" srcOrd="4" destOrd="0" presId="urn:microsoft.com/office/officeart/2005/8/layout/hProcess4"/>
    <dgm:cxn modelId="{91BC9418-9C26-4FCB-A164-6652DB99D7DB}" type="presParOf" srcId="{D2AE026C-181C-9F4B-B41F-F98A152C52F0}" destId="{7DA4A1D1-3225-40A5-9C53-429BB2CDC6C4}" srcOrd="1" destOrd="0" presId="urn:microsoft.com/office/officeart/2005/8/layout/hProcess4"/>
    <dgm:cxn modelId="{E0B48F19-B5D1-47D5-9426-C665EB8471B8}" type="presParOf" srcId="{D2AE026C-181C-9F4B-B41F-F98A152C52F0}" destId="{9FD20F82-5C3E-4DC2-B01D-8E7A9FE67ED3}" srcOrd="2" destOrd="0" presId="urn:microsoft.com/office/officeart/2005/8/layout/hProcess4"/>
    <dgm:cxn modelId="{2D0A13A3-5C09-4C20-AA19-D18EA8279268}" type="presParOf" srcId="{9FD20F82-5C3E-4DC2-B01D-8E7A9FE67ED3}" destId="{5C865051-32D6-4B9B-BB1C-A77EF2113739}" srcOrd="0" destOrd="0" presId="urn:microsoft.com/office/officeart/2005/8/layout/hProcess4"/>
    <dgm:cxn modelId="{07AFCFCD-6B21-4CBF-8753-AAA8FD4BAD22}" type="presParOf" srcId="{9FD20F82-5C3E-4DC2-B01D-8E7A9FE67ED3}" destId="{8F6E2642-BADF-440B-9F55-0C42728F937C}" srcOrd="1" destOrd="0" presId="urn:microsoft.com/office/officeart/2005/8/layout/hProcess4"/>
    <dgm:cxn modelId="{F0D85E0D-FE6C-44D7-B16A-04CF664897D5}" type="presParOf" srcId="{9FD20F82-5C3E-4DC2-B01D-8E7A9FE67ED3}" destId="{43E0094C-859E-4ED9-BBFC-145ECFB3415B}" srcOrd="2" destOrd="0" presId="urn:microsoft.com/office/officeart/2005/8/layout/hProcess4"/>
    <dgm:cxn modelId="{5820AB17-A334-409E-89FF-91A546454DC1}" type="presParOf" srcId="{9FD20F82-5C3E-4DC2-B01D-8E7A9FE67ED3}" destId="{F8641996-AEC9-4915-8AC7-F9E5A39407A1}" srcOrd="3" destOrd="0" presId="urn:microsoft.com/office/officeart/2005/8/layout/hProcess4"/>
    <dgm:cxn modelId="{D783FED0-72F6-48C2-A2AB-A8E0E8FFD66B}" type="presParOf" srcId="{9FD20F82-5C3E-4DC2-B01D-8E7A9FE67ED3}" destId="{22173163-ECCB-4CCC-B920-4626EC7C49F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0DFAF-4FE8-8743-B244-614336537A88}">
      <dsp:nvSpPr>
        <dsp:cNvPr id="0" name=""/>
        <dsp:cNvSpPr/>
      </dsp:nvSpPr>
      <dsp:spPr>
        <a:xfrm>
          <a:off x="3104102" y="-27825"/>
          <a:ext cx="4307394" cy="4307394"/>
        </a:xfrm>
        <a:prstGeom prst="circularArrow">
          <a:avLst>
            <a:gd name="adj1" fmla="val 5544"/>
            <a:gd name="adj2" fmla="val 330680"/>
            <a:gd name="adj3" fmla="val 13736417"/>
            <a:gd name="adj4" fmla="val 1741005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1CB8A-CEF4-6B4A-9CA0-A5A1E6CCC1EB}">
      <dsp:nvSpPr>
        <dsp:cNvPr id="0" name=""/>
        <dsp:cNvSpPr/>
      </dsp:nvSpPr>
      <dsp:spPr>
        <a:xfrm>
          <a:off x="4232169" y="1414"/>
          <a:ext cx="2051260" cy="1025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eorgia" panose="02040502050405020303" pitchFamily="18" charset="0"/>
            </a:rPr>
            <a:t>Racial and Gender Achievement Gaps </a:t>
          </a:r>
        </a:p>
      </dsp:txBody>
      <dsp:txXfrm>
        <a:off x="4282236" y="51481"/>
        <a:ext cx="1951126" cy="925496"/>
      </dsp:txXfrm>
    </dsp:sp>
    <dsp:sp modelId="{5975B3B7-DF80-EC4B-8692-5AE81BE96AC0}">
      <dsp:nvSpPr>
        <dsp:cNvPr id="0" name=""/>
        <dsp:cNvSpPr/>
      </dsp:nvSpPr>
      <dsp:spPr>
        <a:xfrm>
          <a:off x="5979109" y="1270641"/>
          <a:ext cx="2051260" cy="1025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eorgia" panose="02040502050405020303" pitchFamily="18" charset="0"/>
            </a:rPr>
            <a:t>Key Barriers: Pandemic, Racial Climate, Economy </a:t>
          </a:r>
        </a:p>
      </dsp:txBody>
      <dsp:txXfrm>
        <a:off x="6029176" y="1320708"/>
        <a:ext cx="1951126" cy="925496"/>
      </dsp:txXfrm>
    </dsp:sp>
    <dsp:sp modelId="{D18EC039-AE7C-0F40-8B3A-938A7E9DCDCC}">
      <dsp:nvSpPr>
        <dsp:cNvPr id="0" name=""/>
        <dsp:cNvSpPr/>
      </dsp:nvSpPr>
      <dsp:spPr>
        <a:xfrm>
          <a:off x="5311838" y="3324292"/>
          <a:ext cx="2051260" cy="1025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eorgia" panose="02040502050405020303" pitchFamily="18" charset="0"/>
            </a:rPr>
            <a:t>Statewide Efforts: 60X30TX</a:t>
          </a:r>
        </a:p>
      </dsp:txBody>
      <dsp:txXfrm>
        <a:off x="5361905" y="3374359"/>
        <a:ext cx="1951126" cy="925496"/>
      </dsp:txXfrm>
    </dsp:sp>
    <dsp:sp modelId="{485AFF89-28D4-564F-8551-36F4387DE2FF}">
      <dsp:nvSpPr>
        <dsp:cNvPr id="0" name=""/>
        <dsp:cNvSpPr/>
      </dsp:nvSpPr>
      <dsp:spPr>
        <a:xfrm>
          <a:off x="3152501" y="3324292"/>
          <a:ext cx="2051260" cy="1025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eorgia" panose="02040502050405020303" pitchFamily="18" charset="0"/>
            </a:rPr>
            <a:t>Educational and Labor Workforce Data Patterns </a:t>
          </a:r>
        </a:p>
      </dsp:txBody>
      <dsp:txXfrm>
        <a:off x="3202568" y="3374359"/>
        <a:ext cx="1951126" cy="925496"/>
      </dsp:txXfrm>
    </dsp:sp>
    <dsp:sp modelId="{D4D5F6C3-C6BA-8B43-A32E-19C51AB61CF0}">
      <dsp:nvSpPr>
        <dsp:cNvPr id="0" name=""/>
        <dsp:cNvSpPr/>
      </dsp:nvSpPr>
      <dsp:spPr>
        <a:xfrm>
          <a:off x="2485229" y="1270641"/>
          <a:ext cx="2051260" cy="1025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Georgia" panose="02040502050405020303" pitchFamily="18" charset="0"/>
            </a:rPr>
            <a:t>Policy Implications</a:t>
          </a:r>
        </a:p>
      </dsp:txBody>
      <dsp:txXfrm>
        <a:off x="2535296" y="1320708"/>
        <a:ext cx="1951126" cy="925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6F348-5892-4F34-B2D9-F28EAD41E107}">
      <dsp:nvSpPr>
        <dsp:cNvPr id="0" name=""/>
        <dsp:cNvSpPr/>
      </dsp:nvSpPr>
      <dsp:spPr>
        <a:xfrm>
          <a:off x="2656467" y="1109591"/>
          <a:ext cx="2585086" cy="2132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>
              <a:latin typeface="Georgia" panose="02040502050405020303" pitchFamily="18" charset="0"/>
            </a:rPr>
            <a:t>Integrated Postsecondary Data System (IPEDS)</a:t>
          </a:r>
        </a:p>
      </dsp:txBody>
      <dsp:txXfrm>
        <a:off x="2705534" y="1158658"/>
        <a:ext cx="2486952" cy="1577131"/>
      </dsp:txXfrm>
    </dsp:sp>
    <dsp:sp modelId="{7DA4A1D1-3225-40A5-9C53-429BB2CDC6C4}">
      <dsp:nvSpPr>
        <dsp:cNvPr id="0" name=""/>
        <dsp:cNvSpPr/>
      </dsp:nvSpPr>
      <dsp:spPr>
        <a:xfrm>
          <a:off x="4062707" y="1450358"/>
          <a:ext cx="3097648" cy="3097648"/>
        </a:xfrm>
        <a:prstGeom prst="leftCircularArrow">
          <a:avLst>
            <a:gd name="adj1" fmla="val 3945"/>
            <a:gd name="adj2" fmla="val 494800"/>
            <a:gd name="adj3" fmla="val 2270311"/>
            <a:gd name="adj4" fmla="val 9024489"/>
            <a:gd name="adj5" fmla="val 460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4EBC92-8316-46AB-9A18-4A265ECEAB03}">
      <dsp:nvSpPr>
        <dsp:cNvPr id="0" name=""/>
        <dsp:cNvSpPr/>
      </dsp:nvSpPr>
      <dsp:spPr>
        <a:xfrm>
          <a:off x="3230931" y="2784856"/>
          <a:ext cx="2297855" cy="913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Georgia" panose="02040502050405020303" pitchFamily="18" charset="0"/>
            </a:rPr>
            <a:t>Institutional-level Data</a:t>
          </a:r>
        </a:p>
      </dsp:txBody>
      <dsp:txXfrm>
        <a:off x="3257695" y="2811620"/>
        <a:ext cx="2244327" cy="860253"/>
      </dsp:txXfrm>
    </dsp:sp>
    <dsp:sp modelId="{8F6E2642-BADF-440B-9F55-0C42728F937C}">
      <dsp:nvSpPr>
        <dsp:cNvPr id="0" name=""/>
        <dsp:cNvSpPr/>
      </dsp:nvSpPr>
      <dsp:spPr>
        <a:xfrm>
          <a:off x="6110763" y="1109591"/>
          <a:ext cx="2585086" cy="21321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u="none" kern="1200" dirty="0">
              <a:latin typeface="Georgia" panose="02040502050405020303" pitchFamily="18" charset="0"/>
            </a:rPr>
            <a:t>Current Population Survey (CPS)</a:t>
          </a:r>
          <a:r>
            <a:rPr lang="en-US" sz="2600" kern="1200" dirty="0">
              <a:latin typeface="Georgia" panose="02040502050405020303" pitchFamily="18" charset="0"/>
            </a:rPr>
            <a:t> </a:t>
          </a:r>
        </a:p>
      </dsp:txBody>
      <dsp:txXfrm>
        <a:off x="6159830" y="1615549"/>
        <a:ext cx="2486952" cy="1577131"/>
      </dsp:txXfrm>
    </dsp:sp>
    <dsp:sp modelId="{F8641996-AEC9-4915-8AC7-F9E5A39407A1}">
      <dsp:nvSpPr>
        <dsp:cNvPr id="0" name=""/>
        <dsp:cNvSpPr/>
      </dsp:nvSpPr>
      <dsp:spPr>
        <a:xfrm>
          <a:off x="6685227" y="652700"/>
          <a:ext cx="2297855" cy="913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Georgia" panose="02040502050405020303" pitchFamily="18" charset="0"/>
            </a:rPr>
            <a:t>Labor Market Data</a:t>
          </a:r>
        </a:p>
      </dsp:txBody>
      <dsp:txXfrm>
        <a:off x="6711991" y="679464"/>
        <a:ext cx="2244327" cy="860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051CA-38FC-5A4D-B491-7EF3E9A8AE14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2E482-BF5B-9B42-A386-EE971C257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5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74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65D45-309E-4B5F-A0AA-034B217D7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Google Shape;89;p14">
            <a:extLst>
              <a:ext uri="{FF2B5EF4-FFF2-40B4-BE49-F238E27FC236}">
                <a16:creationId xmlns:a16="http://schemas.microsoft.com/office/drawing/2014/main" id="{63171377-110E-429F-BDDC-DB25F2493674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22111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48EA483-4C01-47C6-A399-E3FFBB7C77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513" y="2852738"/>
            <a:ext cx="11360150" cy="2504453"/>
          </a:xfrm>
        </p:spPr>
        <p:txBody>
          <a:bodyPr>
            <a:noAutofit/>
          </a:bodyPr>
          <a:lstStyle>
            <a:lvl1pPr marL="0" indent="0">
              <a:buNone/>
              <a:defRPr sz="4800">
                <a:latin typeface="Georgia" panose="02040502050405020303" pitchFamily="18" charset="0"/>
              </a:defRPr>
            </a:lvl1pPr>
            <a:lvl2pPr marL="457200" indent="0">
              <a:buNone/>
              <a:defRPr sz="4800">
                <a:latin typeface="Georgia" panose="02040502050405020303" pitchFamily="18" charset="0"/>
              </a:defRPr>
            </a:lvl2pPr>
            <a:lvl3pPr marL="914400" indent="0">
              <a:buNone/>
              <a:defRPr sz="4800">
                <a:latin typeface="Georgia" panose="02040502050405020303" pitchFamily="18" charset="0"/>
              </a:defRPr>
            </a:lvl3pPr>
            <a:lvl4pPr marL="1371600" indent="0">
              <a:buNone/>
              <a:defRPr sz="4800">
                <a:latin typeface="Georgia" panose="02040502050405020303" pitchFamily="18" charset="0"/>
              </a:defRPr>
            </a:lvl4pPr>
            <a:lvl5pPr marL="1828800" indent="0">
              <a:buNone/>
              <a:defRPr sz="48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373685D-37C6-4E1F-8640-7A03772AFC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7513" y="5357191"/>
            <a:ext cx="5138737" cy="138015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Texas Latino Symposium III</a:t>
            </a:r>
          </a:p>
        </p:txBody>
      </p:sp>
    </p:spTree>
    <p:extLst>
      <p:ext uri="{BB962C8B-B14F-4D97-AF65-F5344CB8AC3E}">
        <p14:creationId xmlns:p14="http://schemas.microsoft.com/office/powerpoint/2010/main" val="3439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C05BFB-78FB-3247-9F93-B2E5799FC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9858-D2CD-DD4C-B070-0D1BD63A594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555A6B-2559-D84F-B279-4955D25A5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171BD-4719-D445-ADA6-CB558218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F95-B9EB-104B-AF10-36FC4CCB6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E35F0-B347-3D44-8966-FEE898FD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12DD2-C84C-CC4A-B9F7-A69554A4A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ECAC4-4179-A54F-B388-896A0F2DB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EED66-11B3-3541-A05A-54E141F9A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9858-D2CD-DD4C-B070-0D1BD63A594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1B047-A037-B944-A44E-4C63714ED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0B47E-097E-1E48-915B-3E478977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F95-B9EB-104B-AF10-36FC4CCB68F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oogle Shape;101;p15">
            <a:extLst>
              <a:ext uri="{FF2B5EF4-FFF2-40B4-BE49-F238E27FC236}">
                <a16:creationId xmlns:a16="http://schemas.microsoft.com/office/drawing/2014/main" id="{D3198157-2B73-4AFA-8A72-D8CE09205DDA}"/>
              </a:ext>
            </a:extLst>
          </p:cNvPr>
          <p:cNvPicPr preferRelativeResize="0"/>
          <p:nvPr userDrawn="1"/>
        </p:nvPicPr>
        <p:blipFill rotWithShape="1">
          <a:blip r:embed="rId2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45640" y="188654"/>
            <a:ext cx="1616319" cy="1502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00;p15">
            <a:extLst>
              <a:ext uri="{FF2B5EF4-FFF2-40B4-BE49-F238E27FC236}">
                <a16:creationId xmlns:a16="http://schemas.microsoft.com/office/drawing/2014/main" id="{1B788218-B512-41AC-A4DE-98A4B344E467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405607" y="1997837"/>
            <a:ext cx="4572000" cy="119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157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6A060-08F1-F249-B784-16B39D1C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03FC8E-52B0-254A-9041-800C9CD78E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75A62E-EE2D-CA4F-92FE-4B3CCAEB0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F3A33-B16C-E44E-9DB2-1CF0A81C9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9858-D2CD-DD4C-B070-0D1BD63A594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46165-0673-8A45-9C44-F5A1B70EA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AB946-A250-724D-A0FA-9C77CE2B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F95-B9EB-104B-AF10-36FC4CCB68F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oogle Shape;101;p15">
            <a:extLst>
              <a:ext uri="{FF2B5EF4-FFF2-40B4-BE49-F238E27FC236}">
                <a16:creationId xmlns:a16="http://schemas.microsoft.com/office/drawing/2014/main" id="{59C67A71-6653-48A1-B6E3-384A9B8AC76A}"/>
              </a:ext>
            </a:extLst>
          </p:cNvPr>
          <p:cNvPicPr preferRelativeResize="0"/>
          <p:nvPr userDrawn="1"/>
        </p:nvPicPr>
        <p:blipFill rotWithShape="1">
          <a:blip r:embed="rId2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45640" y="188654"/>
            <a:ext cx="1616319" cy="1502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00;p15">
            <a:extLst>
              <a:ext uri="{FF2B5EF4-FFF2-40B4-BE49-F238E27FC236}">
                <a16:creationId xmlns:a16="http://schemas.microsoft.com/office/drawing/2014/main" id="{384A18F8-FD11-4A22-B3A2-3CB9022E7027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405607" y="1997837"/>
            <a:ext cx="4572000" cy="119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25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66650-1FD3-440B-9E4D-004880B02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F63DA2-C324-42E9-A5DF-B5CDE403D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9858-D2CD-DD4C-B070-0D1BD63A594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F901F-A7E1-4E6B-AD3C-5A5628EF6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BBB64-033F-423E-8A80-8EAA31CB2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F95-B9EB-104B-AF10-36FC4CCB68F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Google Shape;154;p20">
            <a:extLst>
              <a:ext uri="{FF2B5EF4-FFF2-40B4-BE49-F238E27FC236}">
                <a16:creationId xmlns:a16="http://schemas.microsoft.com/office/drawing/2014/main" id="{E63CA487-3430-43DA-B398-D9DA32CF52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C652B"/>
          </a:solidFill>
          <a:ln w="12700" cap="flat" cmpd="sng">
            <a:solidFill>
              <a:srgbClr val="BC652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00" dirty="0">
              <a:solidFill>
                <a:schemeClr val="lt1"/>
              </a:solidFill>
              <a:latin typeface="Corben"/>
              <a:ea typeface="Corben"/>
              <a:cs typeface="Corben"/>
              <a:sym typeface="Corben"/>
            </a:endParaRPr>
          </a:p>
        </p:txBody>
      </p:sp>
      <p:pic>
        <p:nvPicPr>
          <p:cNvPr id="7" name="Google Shape;155;p20">
            <a:extLst>
              <a:ext uri="{FF2B5EF4-FFF2-40B4-BE49-F238E27FC236}">
                <a16:creationId xmlns:a16="http://schemas.microsoft.com/office/drawing/2014/main" id="{B0E83BA9-38A8-4E83-BF06-58123D9EC0D6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2221284" y="2731465"/>
            <a:ext cx="7615827" cy="765448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1E7F14E-4E33-4316-9FC6-9C4F4DFA64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5838" y="782638"/>
            <a:ext cx="6675437" cy="5221287"/>
          </a:xfrm>
        </p:spPr>
        <p:txBody>
          <a:bodyPr>
            <a:normAutofit/>
          </a:bodyPr>
          <a:lstStyle>
            <a:lvl1pPr marL="0" indent="0">
              <a:buNone/>
              <a:defRPr sz="4800">
                <a:latin typeface="Georgia" panose="02040502050405020303" pitchFamily="18" charset="0"/>
              </a:defRPr>
            </a:lvl1pPr>
            <a:lvl2pPr marL="457200" indent="0">
              <a:buNone/>
              <a:defRPr sz="4800">
                <a:latin typeface="Georgia" panose="02040502050405020303" pitchFamily="18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2631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EA7D0-95E1-4BA4-A9F4-C39C15007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73A40-A682-4A2F-8111-8085FA10A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9858-D2CD-DD4C-B070-0D1BD63A594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CA56F-B03E-459B-A39E-C87483C3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76973-252B-4BC1-8ED6-0BADFF09A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F95-B9EB-104B-AF10-36FC4CCB68F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oogle Shape;89;p14">
            <a:extLst>
              <a:ext uri="{FF2B5EF4-FFF2-40B4-BE49-F238E27FC236}">
                <a16:creationId xmlns:a16="http://schemas.microsoft.com/office/drawing/2014/main" id="{9DEEC65C-3C77-4522-8FAF-AA279AA7BBD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21196" t="40860" r="19080"/>
          <a:stretch/>
        </p:blipFill>
        <p:spPr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00B4A5E-8FD7-4208-9D8A-B11C471341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90875" y="715963"/>
            <a:ext cx="7573963" cy="4910137"/>
          </a:xfrm>
        </p:spPr>
        <p:txBody>
          <a:bodyPr>
            <a:normAutofit/>
          </a:bodyPr>
          <a:lstStyle>
            <a:lvl1pPr marL="0" indent="0">
              <a:buNone/>
              <a:defRPr sz="4800">
                <a:latin typeface="Georgia" panose="02040502050405020303" pitchFamily="18" charset="0"/>
              </a:defRPr>
            </a:lvl1pPr>
            <a:lvl2pPr marL="457200" indent="0">
              <a:buNone/>
              <a:defRPr sz="4800">
                <a:latin typeface="Georgia" panose="02040502050405020303" pitchFamily="18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8315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9DA5F-7CD0-9740-9F49-4DBDFB7DB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8ED28-62DC-044D-B929-49811E5D1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CF72A-AA7B-CF4A-B0EA-0A244BE32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9858-D2CD-DD4C-B070-0D1BD63A5943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B5151-68FE-C540-9BF3-9DEA196C1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492DB-482E-B34A-8404-8A7847717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F95-B9EB-104B-AF10-36FC4CCB68F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00;p15">
            <a:extLst>
              <a:ext uri="{FF2B5EF4-FFF2-40B4-BE49-F238E27FC236}">
                <a16:creationId xmlns:a16="http://schemas.microsoft.com/office/drawing/2014/main" id="{A2CB5D05-6095-4CFA-A45E-31411E3E1ECF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23730" y="3482912"/>
            <a:ext cx="10515600" cy="119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685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6A9CA-7366-EC40-831F-BAFA735E9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30D0A-52A2-844F-A463-E581BBC4C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None/>
              <a:defRPr/>
            </a:lvl2pPr>
          </a:lstStyle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F1BD1-41FE-7A40-9B94-107DE1158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9858-D2CD-DD4C-B070-0D1BD63A594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ED8D2-4C0A-7B47-AE0A-48A859F4B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1A07F-6272-8848-B448-04B16EE2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Google Shape;101;p15">
            <a:extLst>
              <a:ext uri="{FF2B5EF4-FFF2-40B4-BE49-F238E27FC236}">
                <a16:creationId xmlns:a16="http://schemas.microsoft.com/office/drawing/2014/main" id="{6686A6AE-FE0C-4DBC-9564-BE323C52A0D1}"/>
              </a:ext>
            </a:extLst>
          </p:cNvPr>
          <p:cNvPicPr preferRelativeResize="0"/>
          <p:nvPr userDrawn="1"/>
        </p:nvPicPr>
        <p:blipFill rotWithShape="1">
          <a:blip r:embed="rId2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45640" y="188654"/>
            <a:ext cx="1616319" cy="1502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00;p15">
            <a:extLst>
              <a:ext uri="{FF2B5EF4-FFF2-40B4-BE49-F238E27FC236}">
                <a16:creationId xmlns:a16="http://schemas.microsoft.com/office/drawing/2014/main" id="{4B5E9E66-A4BD-4AF6-B334-524B47B776BC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1698137"/>
            <a:ext cx="12192000" cy="119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279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650DA-5AAE-3B4D-8720-23DDC3BAE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E7C54-152D-DA46-A367-9C726A198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06C6-27E6-8749-9603-9C8A73D92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9858-D2CD-DD4C-B070-0D1BD63A594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39D42-749C-4843-A25F-0B5962A85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ED589-7069-9943-801A-197A5C1D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F95-B9EB-104B-AF10-36FC4CCB68F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oogle Shape;100;p15">
            <a:extLst>
              <a:ext uri="{FF2B5EF4-FFF2-40B4-BE49-F238E27FC236}">
                <a16:creationId xmlns:a16="http://schemas.microsoft.com/office/drawing/2014/main" id="{308242AE-CD3E-4AD5-BFFF-445A2E7193C5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31850" y="4529900"/>
            <a:ext cx="10515600" cy="119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1;p15">
            <a:extLst>
              <a:ext uri="{FF2B5EF4-FFF2-40B4-BE49-F238E27FC236}">
                <a16:creationId xmlns:a16="http://schemas.microsoft.com/office/drawing/2014/main" id="{FBE52089-852F-4BB5-8AC1-4CDBFA20D550}"/>
              </a:ext>
            </a:extLst>
          </p:cNvPr>
          <p:cNvPicPr preferRelativeResize="0"/>
          <p:nvPr userDrawn="1"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45640" y="188654"/>
            <a:ext cx="1616319" cy="15020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978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B8EC0-13AD-ED41-9D50-5AA3676AF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7A730-8B46-1C41-846C-3F709B60B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04121-F29D-254E-ADAC-4C8AEB140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3B3ED-ECB5-5643-8627-DCC99CC0D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9858-D2CD-DD4C-B070-0D1BD63A594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D29C06-1F95-9440-BC33-89BE1DEE0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61AE5-78FE-5C49-A971-6EF81265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F95-B9EB-104B-AF10-36FC4CCB68F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oogle Shape;101;p15">
            <a:extLst>
              <a:ext uri="{FF2B5EF4-FFF2-40B4-BE49-F238E27FC236}">
                <a16:creationId xmlns:a16="http://schemas.microsoft.com/office/drawing/2014/main" id="{0DD07325-9458-46B1-95B2-0437765F3515}"/>
              </a:ext>
            </a:extLst>
          </p:cNvPr>
          <p:cNvPicPr preferRelativeResize="0"/>
          <p:nvPr userDrawn="1"/>
        </p:nvPicPr>
        <p:blipFill rotWithShape="1">
          <a:blip r:embed="rId2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45640" y="188654"/>
            <a:ext cx="1616319" cy="1502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00;p15">
            <a:extLst>
              <a:ext uri="{FF2B5EF4-FFF2-40B4-BE49-F238E27FC236}">
                <a16:creationId xmlns:a16="http://schemas.microsoft.com/office/drawing/2014/main" id="{3C4342B3-5BE9-483C-A00F-18873AD36D5B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899160" y="1706499"/>
            <a:ext cx="5120640" cy="119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00;p15">
            <a:extLst>
              <a:ext uri="{FF2B5EF4-FFF2-40B4-BE49-F238E27FC236}">
                <a16:creationId xmlns:a16="http://schemas.microsoft.com/office/drawing/2014/main" id="{ADE47A04-6CB9-4451-A986-E01819607007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6202680" y="1706499"/>
            <a:ext cx="5120640" cy="119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013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F44CC-4114-8743-BE8B-F7AFB2C6C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72E6E-FAB5-D546-BD7E-C333AC473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74945-AB6D-C944-B5AC-B17F2A367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21982-D56E-CA42-B9A0-349FCE9A5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03E3B-A47E-854C-8BF6-911E34817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DCE1FB-73B6-A043-97FF-A1A97A07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9858-D2CD-DD4C-B070-0D1BD63A594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E283A7-8010-A945-9D70-DEDF2D3CD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FC427C-FE93-2641-A72A-3B4E7D8AC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F95-B9EB-104B-AF10-36FC4CCB68FA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Google Shape;101;p15">
            <a:extLst>
              <a:ext uri="{FF2B5EF4-FFF2-40B4-BE49-F238E27FC236}">
                <a16:creationId xmlns:a16="http://schemas.microsoft.com/office/drawing/2014/main" id="{0FFCFB58-8EC6-408E-B92B-A5FB0D99D685}"/>
              </a:ext>
            </a:extLst>
          </p:cNvPr>
          <p:cNvPicPr preferRelativeResize="0"/>
          <p:nvPr userDrawn="1"/>
        </p:nvPicPr>
        <p:blipFill rotWithShape="1">
          <a:blip r:embed="rId2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45640" y="188654"/>
            <a:ext cx="1616319" cy="1502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0;p15">
            <a:extLst>
              <a:ext uri="{FF2B5EF4-FFF2-40B4-BE49-F238E27FC236}">
                <a16:creationId xmlns:a16="http://schemas.microsoft.com/office/drawing/2014/main" id="{24BA5D05-57BD-4B2D-9C04-7320292173E1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836612" y="2469292"/>
            <a:ext cx="5120640" cy="119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00;p15">
            <a:extLst>
              <a:ext uri="{FF2B5EF4-FFF2-40B4-BE49-F238E27FC236}">
                <a16:creationId xmlns:a16="http://schemas.microsoft.com/office/drawing/2014/main" id="{9F24D15D-D807-43DA-A37C-68399BEF96E1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6172200" y="2469292"/>
            <a:ext cx="5120640" cy="119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14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1D99D-7516-5941-9137-224F5A7FC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B90DD-FB3D-EB41-B4D3-9889CEB3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9858-D2CD-DD4C-B070-0D1BD63A594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A5DC58-7A5D-F446-B501-8D460BAB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E77DDF-1F91-024F-A505-402397ED1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C4F95-B9EB-104B-AF10-36FC4CCB68F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oogle Shape;101;p15">
            <a:extLst>
              <a:ext uri="{FF2B5EF4-FFF2-40B4-BE49-F238E27FC236}">
                <a16:creationId xmlns:a16="http://schemas.microsoft.com/office/drawing/2014/main" id="{5F60FC99-898F-49D0-8AAE-70ACB3BC66C9}"/>
              </a:ext>
            </a:extLst>
          </p:cNvPr>
          <p:cNvPicPr preferRelativeResize="0"/>
          <p:nvPr userDrawn="1"/>
        </p:nvPicPr>
        <p:blipFill rotWithShape="1">
          <a:blip r:embed="rId2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45640" y="188654"/>
            <a:ext cx="1616319" cy="1502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0;p15">
            <a:extLst>
              <a:ext uri="{FF2B5EF4-FFF2-40B4-BE49-F238E27FC236}">
                <a16:creationId xmlns:a16="http://schemas.microsoft.com/office/drawing/2014/main" id="{B2960972-6D56-4722-8236-9F98E7D7EAEA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1698137"/>
            <a:ext cx="12192000" cy="119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02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C9C71C-8106-AA4A-8FDF-08B5AA8A2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Consortium Webinar Series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42837-D2D0-1F46-8BE6-1F8FE840B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23749-AD66-6B41-8649-CC1C25718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69858-D2CD-DD4C-B070-0D1BD63A5943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5281F-D951-304A-86F4-96AF3121E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29CBA-2BCB-0543-B992-88590C950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C4F95-B9EB-104B-AF10-36FC4CCB68FA}" type="slidenum">
              <a:rPr lang="en-US" smtClean="0"/>
              <a:t>‹#›</a:t>
            </a:fld>
            <a:endParaRPr lang="en-US"/>
          </a:p>
        </p:txBody>
      </p:sp>
      <p:pic>
        <p:nvPicPr>
          <p:cNvPr id="19" name="Google Shape;97;p15">
            <a:extLst>
              <a:ext uri="{FF2B5EF4-FFF2-40B4-BE49-F238E27FC236}">
                <a16:creationId xmlns:a16="http://schemas.microsoft.com/office/drawing/2014/main" id="{7034D1D5-EC32-4927-ABBB-1062EEBCB459}"/>
              </a:ext>
            </a:extLst>
          </p:cNvPr>
          <p:cNvPicPr preferRelativeResize="0">
            <a:picLocks/>
          </p:cNvPicPr>
          <p:nvPr userDrawn="1"/>
        </p:nvPicPr>
        <p:blipFill rotWithShape="1">
          <a:blip r:embed="rId14">
            <a:alphaModFix/>
          </a:blip>
          <a:srcRect/>
          <a:stretch/>
        </p:blipFill>
        <p:spPr>
          <a:xfrm>
            <a:off x="0" y="6369348"/>
            <a:ext cx="12192000" cy="495908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99;p15">
            <a:extLst>
              <a:ext uri="{FF2B5EF4-FFF2-40B4-BE49-F238E27FC236}">
                <a16:creationId xmlns:a16="http://schemas.microsoft.com/office/drawing/2014/main" id="{4575045E-E6A1-4A4E-B498-9FB377AE7CF1}"/>
              </a:ext>
            </a:extLst>
          </p:cNvPr>
          <p:cNvSpPr/>
          <p:nvPr userDrawn="1"/>
        </p:nvSpPr>
        <p:spPr>
          <a:xfrm>
            <a:off x="1656493" y="6411677"/>
            <a:ext cx="160922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@</a:t>
            </a:r>
            <a:r>
              <a:rPr lang="en-US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projectmales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59A1E0-B62E-4426-A8B0-28F244039FBA}"/>
              </a:ext>
            </a:extLst>
          </p:cNvPr>
          <p:cNvSpPr/>
          <p:nvPr userDrawn="1"/>
        </p:nvSpPr>
        <p:spPr>
          <a:xfrm>
            <a:off x="9131435" y="6419310"/>
            <a:ext cx="3232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i="1" dirty="0">
                <a:solidFill>
                  <a:schemeClr val="bg1"/>
                </a:solidFill>
                <a:cs typeface="Calibri"/>
                <a:sym typeface="Calibri"/>
              </a:rPr>
              <a:t>Texas Latino Symposium III </a:t>
            </a:r>
            <a:endParaRPr lang="en-US" sz="1600" i="1" dirty="0">
              <a:solidFill>
                <a:schemeClr val="bg1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86063E9-75F6-4FFC-9917-E25D5ACBC4B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897" y="6378603"/>
            <a:ext cx="457200" cy="4572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A864303-C56D-4F86-BD79-46EB08E5787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9" y="6388702"/>
            <a:ext cx="457200" cy="4572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D17D7E1-031E-46F7-9400-ABAB389C20E0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73" y="6378603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7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89" name="Google Shape;8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2111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4"/>
          <p:cNvSpPr txBox="1"/>
          <p:nvPr/>
        </p:nvSpPr>
        <p:spPr>
          <a:xfrm>
            <a:off x="190130" y="5172619"/>
            <a:ext cx="6567055" cy="1106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Georgia" panose="02040502050405020303" pitchFamily="18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Georgia" panose="02040502050405020303" pitchFamily="18" charset="0"/>
                <a:ea typeface="Calibri"/>
                <a:cs typeface="Calibri"/>
                <a:sym typeface="Calibri"/>
              </a:rPr>
              <a:t>Dr. Victor B. Sáenz, University of Texas at Austin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Georgia" panose="02040502050405020303" pitchFamily="18" charset="0"/>
                <a:ea typeface="Calibri"/>
                <a:cs typeface="Calibri"/>
                <a:sym typeface="Calibri"/>
              </a:rPr>
              <a:t>Dr. Jorge Burmicky, University of Texas at Austin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Georgia" panose="02040502050405020303" pitchFamily="18" charset="0"/>
                <a:ea typeface="Calibri"/>
                <a:cs typeface="Calibri"/>
                <a:sym typeface="Calibri"/>
              </a:rPr>
              <a:t>Dr. </a:t>
            </a:r>
            <a:r>
              <a:rPr lang="en-US" sz="2000" dirty="0" err="1">
                <a:solidFill>
                  <a:schemeClr val="dk1"/>
                </a:solidFill>
                <a:latin typeface="Georgia" panose="02040502050405020303" pitchFamily="18" charset="0"/>
                <a:ea typeface="Calibri"/>
                <a:cs typeface="Calibri"/>
                <a:sym typeface="Calibri"/>
              </a:rPr>
              <a:t>Wonsun</a:t>
            </a:r>
            <a:r>
              <a:rPr lang="en-US" sz="2000" dirty="0">
                <a:solidFill>
                  <a:schemeClr val="dk1"/>
                </a:solidFill>
                <a:latin typeface="Georgia" panose="02040502050405020303" pitchFamily="18" charset="0"/>
                <a:ea typeface="Calibri"/>
                <a:cs typeface="Calibri"/>
                <a:sym typeface="Calibri"/>
              </a:rPr>
              <a:t> Ryu, University of Texas at Austin  </a:t>
            </a:r>
            <a:endParaRPr lang="en-US" sz="2000" b="0" i="0" u="none" strike="noStrike" cap="none" dirty="0">
              <a:solidFill>
                <a:schemeClr val="dk1"/>
              </a:solidFill>
              <a:latin typeface="Georgia" panose="02040502050405020303" pitchFamily="18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dk1"/>
              </a:solidFill>
              <a:latin typeface="Georgia" panose="02040502050405020303" pitchFamily="18" charset="0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1" name="Google Shape;91;p14"/>
          <p:cNvGraphicFramePr/>
          <p:nvPr>
            <p:extLst>
              <p:ext uri="{D42A27DB-BD31-4B8C-83A1-F6EECF244321}">
                <p14:modId xmlns:p14="http://schemas.microsoft.com/office/powerpoint/2010/main" val="1936016811"/>
              </p:ext>
            </p:extLst>
          </p:nvPr>
        </p:nvGraphicFramePr>
        <p:xfrm>
          <a:off x="190130" y="2885984"/>
          <a:ext cx="11811739" cy="39014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811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400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Education and Labor Force Trends for Latino Men in Texas: </a:t>
                      </a:r>
                    </a:p>
                    <a:p>
                      <a:pPr algn="ctr"/>
                      <a:r>
                        <a:rPr lang="en-US" sz="400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Policy Implications for Our</a:t>
                      </a:r>
                    </a:p>
                    <a:p>
                      <a:pPr algn="ctr"/>
                      <a:r>
                        <a:rPr lang="en-US" sz="400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Progress of 60X30TX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600" i="1" dirty="0">
                        <a:latin typeface="Georgia" panose="02040502050405020303" pitchFamily="18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7625" marR="4762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82776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B4A9-EA6A-4C45-A0CA-F932AFFDC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Implications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7D7BC-834E-6D45-B1DB-899D9896E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5853"/>
            <a:ext cx="10515600" cy="4181109"/>
          </a:xfrm>
        </p:spPr>
        <p:txBody>
          <a:bodyPr/>
          <a:lstStyle/>
          <a:p>
            <a:r>
              <a:rPr lang="en-US" dirty="0"/>
              <a:t>Upcoming </a:t>
            </a:r>
            <a:r>
              <a:rPr lang="en-US" b="1" dirty="0"/>
              <a:t>87</a:t>
            </a:r>
            <a:r>
              <a:rPr lang="en-US" b="1" baseline="30000" dirty="0"/>
              <a:t>th</a:t>
            </a:r>
            <a:r>
              <a:rPr lang="en-US" b="1" dirty="0"/>
              <a:t> Legislative Session</a:t>
            </a:r>
            <a:r>
              <a:rPr lang="en-US" dirty="0"/>
              <a:t>: Imperative to be aware about where these </a:t>
            </a:r>
            <a:r>
              <a:rPr lang="en-US" b="1" dirty="0"/>
              <a:t>data trends </a:t>
            </a:r>
            <a:r>
              <a:rPr lang="en-US" dirty="0"/>
              <a:t>are being </a:t>
            </a:r>
            <a:r>
              <a:rPr lang="en-US" b="1" dirty="0"/>
              <a:t>magnified</a:t>
            </a:r>
            <a:r>
              <a:rPr lang="en-US" dirty="0"/>
              <a:t>. </a:t>
            </a:r>
          </a:p>
          <a:p>
            <a:r>
              <a:rPr lang="en-US" dirty="0"/>
              <a:t>Statewide Investment: </a:t>
            </a:r>
            <a:r>
              <a:rPr lang="en-US" b="1" dirty="0"/>
              <a:t>Workforce training and retooling </a:t>
            </a:r>
            <a:r>
              <a:rPr lang="en-US" dirty="0"/>
              <a:t>to be more adept to </a:t>
            </a:r>
            <a:r>
              <a:rPr lang="en-US" b="1" dirty="0"/>
              <a:t>new market norms </a:t>
            </a:r>
            <a:r>
              <a:rPr lang="en-US" dirty="0"/>
              <a:t>(e.g., healthcare professionals demand) </a:t>
            </a:r>
          </a:p>
          <a:p>
            <a:r>
              <a:rPr lang="en-US" dirty="0"/>
              <a:t>Long-term Future: Leveraging </a:t>
            </a:r>
            <a:r>
              <a:rPr lang="en-US" b="1" dirty="0"/>
              <a:t>future generations of Latino boys and young men</a:t>
            </a:r>
            <a:r>
              <a:rPr lang="en-US" dirty="0"/>
              <a:t> to our </a:t>
            </a:r>
            <a:r>
              <a:rPr lang="en-US" b="1" dirty="0"/>
              <a:t>advantage</a:t>
            </a:r>
            <a:r>
              <a:rPr lang="en-US" dirty="0"/>
              <a:t> instead of our detriment</a:t>
            </a:r>
          </a:p>
        </p:txBody>
      </p:sp>
    </p:spTree>
    <p:extLst>
      <p:ext uri="{BB962C8B-B14F-4D97-AF65-F5344CB8AC3E}">
        <p14:creationId xmlns:p14="http://schemas.microsoft.com/office/powerpoint/2010/main" val="3906343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9CF83-B4F1-4A29-BA80-E563DD4F81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90875" y="2226365"/>
            <a:ext cx="7573963" cy="3399735"/>
          </a:xfrm>
        </p:spPr>
        <p:txBody>
          <a:bodyPr>
            <a:normAutofit/>
          </a:bodyPr>
          <a:lstStyle/>
          <a:p>
            <a:r>
              <a:rPr lang="en-US" sz="8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65925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8F686-3F89-6648-BD9E-43627968A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2"/>
            <a:ext cx="10515600" cy="1325563"/>
          </a:xfrm>
        </p:spPr>
        <p:txBody>
          <a:bodyPr/>
          <a:lstStyle/>
          <a:p>
            <a:r>
              <a:rPr lang="en-US" dirty="0"/>
              <a:t>Problem Statement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62DCA3-CA2E-874D-8D63-7DBC798462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628038"/>
              </p:ext>
            </p:extLst>
          </p:nvPr>
        </p:nvGraphicFramePr>
        <p:xfrm>
          <a:off x="795130" y="191839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156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553C2-2C3D-6C4B-985E-7027B5659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Policy Brief Purpose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D8067-041B-B54E-B233-C621E0492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16" y="1825625"/>
            <a:ext cx="1073426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examine educational outcomes of Latino male students in TX: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EA08A39-EB14-9F4B-939D-20B0E90018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8289053"/>
              </p:ext>
            </p:extLst>
          </p:nvPr>
        </p:nvGraphicFramePr>
        <p:xfrm>
          <a:off x="276225" y="1825624"/>
          <a:ext cx="11639550" cy="435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067778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5ECD9-36C6-9746-B552-4FAB9961A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37868-E604-084C-B87F-FD01FBD2C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635" y="275327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Latino Workforce and the COVID-19 Pandemic </a:t>
            </a:r>
          </a:p>
        </p:txBody>
      </p:sp>
    </p:spTree>
    <p:extLst>
      <p:ext uri="{BB962C8B-B14F-4D97-AF65-F5344CB8AC3E}">
        <p14:creationId xmlns:p14="http://schemas.microsoft.com/office/powerpoint/2010/main" val="389653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464B9-83E9-BB42-8A42-61E7180E1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24585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Latino Workforce: Key Aspects from Sáenz and Sparks (2020)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CC355-55C3-004B-8D44-39F58AA4C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09" y="2141537"/>
            <a:ext cx="10515600" cy="4351338"/>
          </a:xfrm>
        </p:spPr>
        <p:txBody>
          <a:bodyPr/>
          <a:lstStyle/>
          <a:p>
            <a:r>
              <a:rPr lang="en-US" dirty="0"/>
              <a:t>“Latinos are a relatively young workforce, with 42 percent being less than 35 years of age compared to 32 percent of Whites” (p. 2)</a:t>
            </a:r>
          </a:p>
          <a:p>
            <a:r>
              <a:rPr lang="en-US" dirty="0"/>
              <a:t>Consistent with our data patterns in Texas, Latinos are less likely to have a bachelor’s degree as compared to Whites. </a:t>
            </a:r>
          </a:p>
          <a:p>
            <a:r>
              <a:rPr lang="en-US" dirty="0"/>
              <a:t>As a result, Latinos are disproportionally represented in jobs that were more vulnerable to the pandemic. For example, approximately 22% of Latinos work in the service sector, compared to 14% of Whites.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8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4FACD-9275-F549-A267-CA975C20C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Patterns: Key Highlights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358DD-F474-C947-9ABF-0BB589D38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3099"/>
            <a:ext cx="10515600" cy="42338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Latino male students’ total </a:t>
            </a:r>
            <a:r>
              <a:rPr lang="en-US" b="1" dirty="0"/>
              <a:t>enrollment</a:t>
            </a:r>
            <a:r>
              <a:rPr lang="en-US" dirty="0"/>
              <a:t> composition has consistently </a:t>
            </a:r>
            <a:r>
              <a:rPr lang="en-US" b="1" dirty="0"/>
              <a:t>increased over time, especially in community colleges. </a:t>
            </a:r>
            <a:r>
              <a:rPr lang="en-US" dirty="0"/>
              <a:t>Yet, </a:t>
            </a:r>
            <a:r>
              <a:rPr lang="en-US" b="1" dirty="0"/>
              <a:t>proportion gaps </a:t>
            </a:r>
            <a:r>
              <a:rPr lang="en-US" dirty="0"/>
              <a:t>have  </a:t>
            </a:r>
            <a:r>
              <a:rPr lang="en-US" b="1" dirty="0"/>
              <a:t>remained persistent.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Degree attainment, </a:t>
            </a:r>
            <a:r>
              <a:rPr lang="en-US" dirty="0"/>
              <a:t>particularly for bachelor’s degrees, </a:t>
            </a:r>
            <a:r>
              <a:rPr lang="en-US" b="1" dirty="0"/>
              <a:t>has not kept up</a:t>
            </a:r>
            <a:r>
              <a:rPr lang="en-US" dirty="0"/>
              <a:t> with the state’s Latino population growth.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Unemployment of all male groups continues to be highly elevated as of August after some recovery since April’s peak, but </a:t>
            </a:r>
            <a:r>
              <a:rPr lang="en-US" b="1" dirty="0"/>
              <a:t>Latino males </a:t>
            </a:r>
            <a:r>
              <a:rPr lang="en-US" dirty="0"/>
              <a:t>have experienced </a:t>
            </a:r>
            <a:r>
              <a:rPr lang="en-US" b="1" dirty="0"/>
              <a:t>exceptionally high level of unemployment</a:t>
            </a:r>
            <a:r>
              <a:rPr lang="en-US" dirty="0"/>
              <a:t> in April.</a:t>
            </a:r>
          </a:p>
        </p:txBody>
      </p:sp>
    </p:spTree>
    <p:extLst>
      <p:ext uri="{BB962C8B-B14F-4D97-AF65-F5344CB8AC3E}">
        <p14:creationId xmlns:p14="http://schemas.microsoft.com/office/powerpoint/2010/main" val="40648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F2E423C-7D32-4A0D-B95C-775C55DF3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4" y="2363725"/>
            <a:ext cx="6120000" cy="337546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ABC969-864C-44C7-B89E-60F84562F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8416" y="2363728"/>
            <a:ext cx="6120000" cy="33754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5123FC-64EB-5348-8CCF-689EA349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56" y="158991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Composition: Texas Population and Total Enrollment at Texas Public 2-Year and 4-Year Institutions by Racial Group of Males (2000-2018)</a:t>
            </a:r>
          </a:p>
        </p:txBody>
      </p:sp>
    </p:spTree>
    <p:extLst>
      <p:ext uri="{BB962C8B-B14F-4D97-AF65-F5344CB8AC3E}">
        <p14:creationId xmlns:p14="http://schemas.microsoft.com/office/powerpoint/2010/main" val="3275142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F93C36-AAEA-4804-AE96-75CE1DEEA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" y="2359001"/>
            <a:ext cx="6120000" cy="33754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5123FC-64EB-5348-8CCF-689EA349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56" y="158991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Composition: Texas Population and Conferred Associate Degree and Bachelor’s Degree by Racial Group of Males (2000-2018)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9E7B7D-8DE4-4FAB-B991-D83CF6ABA7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000" y="2359001"/>
            <a:ext cx="6120000" cy="337546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85749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23FC-64EB-5348-8CCF-689EA349A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56" y="158991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Texas Unemployment Rate by Racial Group of Males: People in the Labor Force with Age 16 or Higher (Mar. 2020-Aug. 2020)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B3975E-4354-4E89-B640-C7CF0E89C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000" y="1969385"/>
            <a:ext cx="6300000" cy="429863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22602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4800" dirty="0">
            <a:latin typeface="Georgia" panose="02040502050405020303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A374DA27C274DA2CA4429F77DB333" ma:contentTypeVersion="8" ma:contentTypeDescription="Create a new document." ma:contentTypeScope="" ma:versionID="d527357d617afae208cd6bb7780511f7">
  <xsd:schema xmlns:xsd="http://www.w3.org/2001/XMLSchema" xmlns:xs="http://www.w3.org/2001/XMLSchema" xmlns:p="http://schemas.microsoft.com/office/2006/metadata/properties" xmlns:ns3="33035b6f-ac6a-4dbd-80cc-f2385c798f86" xmlns:ns4="3ac22aa1-c419-4d7a-a650-268f94f7a6f2" targetNamespace="http://schemas.microsoft.com/office/2006/metadata/properties" ma:root="true" ma:fieldsID="53380f2fda2a06de014ec581fd03f907" ns3:_="" ns4:_="">
    <xsd:import namespace="33035b6f-ac6a-4dbd-80cc-f2385c798f86"/>
    <xsd:import namespace="3ac22aa1-c419-4d7a-a650-268f94f7a6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35b6f-ac6a-4dbd-80cc-f2385c798f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c22aa1-c419-4d7a-a650-268f94f7a6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8FFB3F-1346-4C3D-8482-C7F9EAC2D87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2932F42-4EF6-4EB5-A6CD-57F9BFE923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035b6f-ac6a-4dbd-80cc-f2385c798f86"/>
    <ds:schemaRef ds:uri="3ac22aa1-c419-4d7a-a650-268f94f7a6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5150A8-62A7-454C-8AE1-CCD0016467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24089</TotalTime>
  <Words>435</Words>
  <Application>Microsoft Macintosh PowerPoint</Application>
  <PresentationFormat>Widescreen</PresentationFormat>
  <Paragraphs>37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Corben</vt:lpstr>
      <vt:lpstr>Georgia</vt:lpstr>
      <vt:lpstr>Office Theme</vt:lpstr>
      <vt:lpstr>PowerPoint Presentation</vt:lpstr>
      <vt:lpstr>Problem Statement  </vt:lpstr>
      <vt:lpstr>Policy Brief Purpose </vt:lpstr>
      <vt:lpstr>Context </vt:lpstr>
      <vt:lpstr>Latino Workforce: Key Aspects from Sáenz and Sparks (2020) </vt:lpstr>
      <vt:lpstr>Data Patterns: Key Highlights </vt:lpstr>
      <vt:lpstr>Composition: Texas Population and Total Enrollment at Texas Public 2-Year and 4-Year Institutions by Racial Group of Males (2000-2018)</vt:lpstr>
      <vt:lpstr>Composition: Texas Population and Conferred Associate Degree and Bachelor’s Degree by Racial Group of Males (2000-2018)</vt:lpstr>
      <vt:lpstr>Texas Unemployment Rate by Racial Group of Males: People in the Labor Force with Age 16 or Higher (Mar. 2020-Aug. 2020)</vt:lpstr>
      <vt:lpstr>Policy Implications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Aguayo, Rodrigo</dc:creator>
  <cp:lastModifiedBy>Microsoft Office User</cp:lastModifiedBy>
  <cp:revision>128</cp:revision>
  <dcterms:created xsi:type="dcterms:W3CDTF">2020-01-17T20:38:39Z</dcterms:created>
  <dcterms:modified xsi:type="dcterms:W3CDTF">2020-10-01T14:16:00Z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0x010100F90A374DA27C274DA2CA4429F77DB333</vt:lpwstr>
  </property>
</Properties>
</file>