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63" r:id="rId4"/>
    <p:sldId id="269" r:id="rId5"/>
    <p:sldId id="271" r:id="rId6"/>
    <p:sldId id="272" r:id="rId7"/>
    <p:sldId id="268" r:id="rId8"/>
    <p:sldId id="274" r:id="rId9"/>
    <p:sldId id="275" r:id="rId10"/>
    <p:sldId id="276" r:id="rId11"/>
    <p:sldId id="264" r:id="rId1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 autoAdjust="0"/>
    <p:restoredTop sz="94660"/>
  </p:normalViewPr>
  <p:slideViewPr>
    <p:cSldViewPr snapToGrid="0">
      <p:cViewPr>
        <p:scale>
          <a:sx n="80" d="100"/>
          <a:sy n="80" d="100"/>
        </p:scale>
        <p:origin x="444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CD162-EB5A-45C3-B439-AAF128B2C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14BF26-5509-4BAE-9C65-C028A2489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4EAF26-A17F-4622-AC99-8CCB47E1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3CDB9A-6643-4348-AD08-D552239F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E3B6F-BD4C-4F78-987A-8CEDC873A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1415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222CE-209C-472A-9293-126A7E20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108F58-3529-419D-AF1C-FED1704C4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4912B0-F149-4331-A8C4-5C72689A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07D8D3-A517-4850-9278-1F531971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2A7972-945D-4128-A650-AAB9B070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2025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253C18-A60B-4D24-AEB3-EB432BBADB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530581-3C33-4F6A-94C8-06A107BBA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184DF2-B7D1-4E44-9013-E9B41E84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7FEA4-3E09-49C4-BD11-04AB939B8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A63B8E-DB1C-4FEB-BBF3-C958F1CA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41288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89195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5863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08340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1981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18662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98468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73931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1717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D90447-B9EC-4563-95A4-5CFEAE0D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AF403F-2E83-4BD0-8083-BCF8C6D8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E228BA-ADE9-48B4-A698-15B2E95C1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5B23D0-6C71-4819-ACAA-3AA8448D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A0BF-F251-4083-BBE1-8C04B339F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47911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88270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50839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1883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9FC3DF-1EE8-4104-A275-C0A4C21B9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F46A4D-9168-4126-A919-FDEE4B4C5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65A66E-8D06-4DAC-AB87-641A52F6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405E52-7B06-4259-AB84-94DE2662C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64EBAD-7990-4A9C-A8C4-96FCF1265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9330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A012C-8C57-403C-A2B7-8CE35A3B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930F07-2D26-4D03-A5D2-99C1379BE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F3221B-3850-47D5-9BCB-A4D985F0D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A10388-5129-477C-8697-5A87D542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23A5ED-0857-4F1F-975C-376A6CF8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82A7A4-7148-49C2-BCBF-0C4AB90E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2440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7D212-4778-4087-BC5D-5C38ADFD5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DEB7E3-7017-4440-AD54-157B33FAD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702645-A323-46CE-A81C-90B0E72F9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B1B2AFF-6870-4F36-8F6D-89D5E72B4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34E07F-8934-4268-A506-A1A550CE0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472C52-5F77-4E8C-99E1-76696BC1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605F4B5-76C1-4250-B69A-52CE9B2E7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72F3FC2-FF9D-48F3-A91E-A272F6D8D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2456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4F6209-05E6-4F87-A66A-61F1AD25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72D274A-3090-4546-B231-2E8B2F6E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BD8F7B-34A4-4C3F-A17B-215F6CF5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6076FF-105E-4C06-8E61-E6575276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6223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EE7C08-B721-436E-8B64-A65DDAC8B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5DEE72-2312-4107-ADEC-1B1DC4C4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12A7ED4-465A-412F-B5A4-D36E211B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5228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1ADF2-F6EE-4D53-8807-BC26155F0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177FF-3A1A-496E-8CEB-90C8738A2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DA31B0-F477-4E35-A3BC-061E53EDF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F6C0F7-B6FD-4780-97B7-C3E6AB50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5FC667-9A83-4547-A147-24B0F8C2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2551DB-EF2D-48EC-B56C-CAE7DB57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7797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C8677-E506-4C3C-A73E-7AFECF334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C65CF9-B154-4540-80DF-3A63A3D8D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A9E37F-488B-4344-AE74-C9006F52D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5EF133-2CD5-41DE-A58B-561EDA49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EC4FE1-670D-4C9F-9F08-38E0B02C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9F89B6-2951-4CF4-A4E4-FBD224AF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3268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7E373C-1243-4385-916F-C573B9AB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6AAAC9-0850-4856-BCBD-50728F57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219E67-09FE-471A-9F27-DC85F0E221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1B23F-EA06-4042-8C91-47F552E5727A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BBA0D-7CA2-4066-8643-C1650D50A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23F56B-C1C2-406B-9920-00EEF2E73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4698-E14E-4BEC-9BF9-62DD3147E9A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3522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9450F-0B84-4A40-A25A-2F69C5F32462}" type="datetimeFigureOut">
              <a:rPr lang="es-US" smtClean="0"/>
              <a:t>10/2/2020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34B5B-C53E-4FDE-B364-1A1DC2F4882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8743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E73CE4-AF1D-458F-B409-DA996DFECE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65" y="4860532"/>
            <a:ext cx="1995217" cy="199521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BDB5150-4C6C-4A45-99EE-28CC18B6F034}"/>
              </a:ext>
            </a:extLst>
          </p:cNvPr>
          <p:cNvSpPr txBox="1"/>
          <p:nvPr/>
        </p:nvSpPr>
        <p:spPr>
          <a:xfrm>
            <a:off x="1440791" y="1135077"/>
            <a:ext cx="9310418" cy="21581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US" sz="4800" b="1" dirty="0">
                <a:solidFill>
                  <a:srgbClr val="FFFF00"/>
                </a:solidFill>
                <a:highlight>
                  <a:srgbClr val="FF0000"/>
                </a:highlight>
                <a:latin typeface="Bahnschrift" panose="020B0502040204020203" pitchFamily="34" charset="0"/>
              </a:rPr>
              <a:t>Latino</a:t>
            </a:r>
            <a:r>
              <a:rPr lang="es-US" sz="4800" dirty="0">
                <a:latin typeface="Bahnschrift" panose="020B0502040204020203" pitchFamily="34" charset="0"/>
              </a:rPr>
              <a:t> </a:t>
            </a:r>
            <a:r>
              <a:rPr lang="es-US" sz="4800" dirty="0" err="1">
                <a:latin typeface="Bahnschrift" panose="020B0502040204020203" pitchFamily="34" charset="0"/>
              </a:rPr>
              <a:t>Household</a:t>
            </a:r>
            <a:r>
              <a:rPr lang="es-US" sz="4800" dirty="0">
                <a:latin typeface="Bahnschrift" panose="020B0502040204020203" pitchFamily="34" charset="0"/>
              </a:rPr>
              <a:t> </a:t>
            </a:r>
            <a:r>
              <a:rPr lang="es-US" sz="4800" dirty="0" err="1">
                <a:latin typeface="Bahnschrift" panose="020B0502040204020203" pitchFamily="34" charset="0"/>
              </a:rPr>
              <a:t>Experiences</a:t>
            </a:r>
            <a:r>
              <a:rPr lang="es-US" sz="4800" dirty="0">
                <a:latin typeface="Bahnschrift" panose="020B0502040204020203" pitchFamily="34" charset="0"/>
              </a:rPr>
              <a:t> </a:t>
            </a:r>
            <a:r>
              <a:rPr lang="es-US" sz="4800" dirty="0" err="1">
                <a:latin typeface="Bahnschrift" panose="020B0502040204020203" pitchFamily="34" charset="0"/>
              </a:rPr>
              <a:t>during</a:t>
            </a:r>
            <a:r>
              <a:rPr lang="es-US" sz="4800" dirty="0">
                <a:latin typeface="Bahnschrift" panose="020B0502040204020203" pitchFamily="34" charset="0"/>
              </a:rPr>
              <a:t> </a:t>
            </a:r>
            <a:r>
              <a:rPr lang="es-US" sz="4800" dirty="0" err="1">
                <a:latin typeface="Bahnschrift" panose="020B0502040204020203" pitchFamily="34" charset="0"/>
              </a:rPr>
              <a:t>the</a:t>
            </a:r>
            <a:r>
              <a:rPr lang="es-US" sz="4800" dirty="0">
                <a:latin typeface="Bahnschrift" panose="020B0502040204020203" pitchFamily="34" charset="0"/>
              </a:rPr>
              <a:t> </a:t>
            </a:r>
            <a:r>
              <a:rPr lang="es-US" sz="4800" cap="small" dirty="0">
                <a:solidFill>
                  <a:schemeClr val="bg1"/>
                </a:solidFill>
                <a:highlight>
                  <a:srgbClr val="000000"/>
                </a:highlight>
                <a:latin typeface="Bahnschrift" panose="020B0502040204020203" pitchFamily="34" charset="0"/>
              </a:rPr>
              <a:t>covid-19</a:t>
            </a:r>
            <a:r>
              <a:rPr lang="es-US" sz="4800" dirty="0">
                <a:latin typeface="Bahnschrift" panose="020B0502040204020203" pitchFamily="34" charset="0"/>
              </a:rPr>
              <a:t> </a:t>
            </a:r>
            <a:r>
              <a:rPr lang="es-US" sz="4800" dirty="0" err="1">
                <a:latin typeface="Bahnschrift" panose="020B0502040204020203" pitchFamily="34" charset="0"/>
              </a:rPr>
              <a:t>pandemic</a:t>
            </a:r>
            <a:endParaRPr lang="es-US" sz="4800" dirty="0">
              <a:latin typeface="Bahnschrift" panose="020B0502040204020203" pitchFamily="34" charset="0"/>
            </a:endParaRP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491C72C6-B989-48C4-9C16-7EB5B2C1960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" y="5081452"/>
            <a:ext cx="2338251" cy="13193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CCB9FC0-5A81-41D1-B1FF-CFA622A6C5E5}"/>
              </a:ext>
            </a:extLst>
          </p:cNvPr>
          <p:cNvSpPr txBox="1"/>
          <p:nvPr/>
        </p:nvSpPr>
        <p:spPr>
          <a:xfrm>
            <a:off x="4870269" y="4289364"/>
            <a:ext cx="2451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dirty="0">
                <a:latin typeface="Bahnschrift" panose="020B0502040204020203" pitchFamily="34" charset="0"/>
              </a:rPr>
              <a:t>Uriel Lomelí Carrillo</a:t>
            </a:r>
          </a:p>
        </p:txBody>
      </p:sp>
    </p:spTree>
    <p:extLst>
      <p:ext uri="{BB962C8B-B14F-4D97-AF65-F5344CB8AC3E}">
        <p14:creationId xmlns:p14="http://schemas.microsoft.com/office/powerpoint/2010/main" val="415183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61762" y="1755394"/>
            <a:ext cx="306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¡Gracias!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705" y="4804797"/>
            <a:ext cx="2340591" cy="2340591"/>
          </a:xfrm>
        </p:spPr>
      </p:pic>
      <p:grpSp>
        <p:nvGrpSpPr>
          <p:cNvPr id="11" name="Group 10"/>
          <p:cNvGrpSpPr/>
          <p:nvPr/>
        </p:nvGrpSpPr>
        <p:grpSpPr>
          <a:xfrm>
            <a:off x="5077245" y="3512515"/>
            <a:ext cx="2189053" cy="553998"/>
            <a:chOff x="5228784" y="3371694"/>
            <a:chExt cx="1863430" cy="553998"/>
          </a:xfrm>
        </p:grpSpPr>
        <p:sp>
          <p:nvSpPr>
            <p:cNvPr id="7" name="TextBox 6"/>
            <p:cNvSpPr txBox="1"/>
            <p:nvPr/>
          </p:nvSpPr>
          <p:spPr>
            <a:xfrm>
              <a:off x="5228784" y="3371694"/>
              <a:ext cx="18634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uriel.lomeli@gmail.com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      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@ulomelic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56" name="Picture 8" descr="Image result for twitter logo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1188" y="3648693"/>
              <a:ext cx="261939" cy="261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0606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738BB-1A5A-4BD5-908F-9E00BAED3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ahnschrift" panose="020B0502040204020203" pitchFamily="34" charset="0"/>
              </a:rPr>
              <a:t>Measuring 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Bahnschrift" panose="020B0502040204020203" pitchFamily="34" charset="0"/>
              </a:rPr>
              <a:t>Latino health </a:t>
            </a:r>
            <a:r>
              <a:rPr lang="en-US" sz="2800" dirty="0">
                <a:solidFill>
                  <a:srgbClr val="000000"/>
                </a:solidFill>
                <a:latin typeface="Bahnschrift" panose="020B0502040204020203" pitchFamily="34" charset="0"/>
              </a:rPr>
              <a:t>experience during </a:t>
            </a:r>
            <a:br>
              <a:rPr lang="en-US" sz="2800" dirty="0">
                <a:solidFill>
                  <a:srgbClr val="000000"/>
                </a:solidFill>
                <a:latin typeface="Bahnschrift" panose="020B0502040204020203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Bahnschrift" panose="020B0502040204020203" pitchFamily="34" charset="0"/>
              </a:rPr>
              <a:t>the COVID-19 pandemic</a:t>
            </a:r>
            <a:endParaRPr lang="es-US" sz="2800" dirty="0">
              <a:latin typeface="Bahnschrift" panose="020B0502040204020203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DFAF35-B9B2-44FC-86D9-E0C7C34E0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US" sz="2800" dirty="0" err="1">
                <a:latin typeface="Gill Sans MT" panose="020B0502020104020203" pitchFamily="34" charset="0"/>
              </a:rPr>
              <a:t>Household</a:t>
            </a:r>
            <a:r>
              <a:rPr lang="es-US" sz="2800" dirty="0">
                <a:latin typeface="Gill Sans MT" panose="020B0502020104020203" pitchFamily="34" charset="0"/>
              </a:rPr>
              <a:t> Pulse </a:t>
            </a:r>
            <a:r>
              <a:rPr lang="es-US" sz="2800" dirty="0" err="1">
                <a:latin typeface="Gill Sans MT" panose="020B0502020104020203" pitchFamily="34" charset="0"/>
              </a:rPr>
              <a:t>Survey</a:t>
            </a:r>
            <a:r>
              <a:rPr lang="es-US" sz="2800" dirty="0">
                <a:latin typeface="Gill Sans MT" panose="020B0502020104020203" pitchFamily="34" charset="0"/>
              </a:rPr>
              <a:t> (HPS)</a:t>
            </a:r>
            <a:endParaRPr lang="en-US" b="0" i="0" dirty="0">
              <a:solidFill>
                <a:srgbClr val="000000"/>
              </a:solidFill>
              <a:effectLst/>
              <a:latin typeface="Gill Sans MT" panose="020B05020201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0" i="0" dirty="0">
              <a:solidFill>
                <a:srgbClr val="000000"/>
              </a:solidFill>
              <a:effectLst/>
              <a:latin typeface="Gill Sans MT" panose="020B05020201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Phase 1-HPS asked individuals about their experiences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E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mployment status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F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ood security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Housing</a:t>
            </a:r>
            <a:endParaRPr lang="en-US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P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hysical and mental health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A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ccess to health care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E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ducational disruption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Weeks April 23 – May 5/July 16 – July 21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8CE4CF-28D4-4EE2-ABAE-27E502CB1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289" y="-205707"/>
            <a:ext cx="1636137" cy="163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8CE4CF-28D4-4EE2-ABAE-27E502CB1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289" y="-205707"/>
            <a:ext cx="1636137" cy="1636137"/>
          </a:xfrm>
          <a:prstGeom prst="rect">
            <a:avLst/>
          </a:prstGeom>
        </p:spPr>
      </p:pic>
      <p:pic>
        <p:nvPicPr>
          <p:cNvPr id="17" name="Marcador de contenido 16" descr="Interfaz de usuario gráfica, Gráfico, Gráfico de barras&#10;&#10;Descripción generada automáticamente">
            <a:extLst>
              <a:ext uri="{FF2B5EF4-FFF2-40B4-BE49-F238E27FC236}">
                <a16:creationId xmlns:a16="http://schemas.microsoft.com/office/drawing/2014/main" id="{5E2B4383-79BD-4365-81FB-E40960835EE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21505"/>
            <a:ext cx="5181600" cy="4605866"/>
          </a:xfrm>
        </p:spPr>
      </p:pic>
      <p:pic>
        <p:nvPicPr>
          <p:cNvPr id="19" name="Marcador de contenido 18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F76F8C20-CB19-4924-9948-8D34A2CF53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21505"/>
            <a:ext cx="5181600" cy="4605866"/>
          </a:xfr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63D66FBB-BF46-4D32-B482-049CD30B6DDC}"/>
              </a:ext>
            </a:extLst>
          </p:cNvPr>
          <p:cNvSpPr txBox="1"/>
          <p:nvPr/>
        </p:nvSpPr>
        <p:spPr>
          <a:xfrm>
            <a:off x="1188720" y="130629"/>
            <a:ext cx="92746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US" dirty="0">
              <a:latin typeface="Bahnschrift" panose="020B0502040204020203" pitchFamily="34" charset="0"/>
            </a:endParaRPr>
          </a:p>
          <a:p>
            <a:r>
              <a:rPr lang="es-US" dirty="0">
                <a:latin typeface="Bahnschrift" panose="020B0502040204020203" pitchFamily="34" charset="0"/>
              </a:rPr>
              <a:t>In </a:t>
            </a:r>
            <a:r>
              <a:rPr lang="es-US" dirty="0" err="1">
                <a:latin typeface="Bahnschrift" panose="020B0502040204020203" pitchFamily="34" charset="0"/>
              </a:rPr>
              <a:t>the</a:t>
            </a:r>
            <a:r>
              <a:rPr lang="es-US" dirty="0">
                <a:latin typeface="Bahnschrift" panose="020B0502040204020203" pitchFamily="34" charset="0"/>
              </a:rPr>
              <a:t> US, </a:t>
            </a:r>
            <a:r>
              <a:rPr lang="es-US" dirty="0">
                <a:solidFill>
                  <a:srgbClr val="FFFF00"/>
                </a:solidFill>
                <a:highlight>
                  <a:srgbClr val="FF0000"/>
                </a:highlight>
                <a:latin typeface="Bahnschrift" panose="020B0502040204020203" pitchFamily="34" charset="0"/>
              </a:rPr>
              <a:t>50% </a:t>
            </a:r>
            <a:r>
              <a:rPr lang="es-US" dirty="0" err="1">
                <a:solidFill>
                  <a:srgbClr val="FFFF00"/>
                </a:solidFill>
                <a:highlight>
                  <a:srgbClr val="FF0000"/>
                </a:highlight>
                <a:latin typeface="Bahnschrift" panose="020B0502040204020203" pitchFamily="34" charset="0"/>
              </a:rPr>
              <a:t>of</a:t>
            </a:r>
            <a:r>
              <a:rPr lang="es-US" dirty="0">
                <a:solidFill>
                  <a:srgbClr val="FFFF00"/>
                </a:solidFill>
                <a:highlight>
                  <a:srgbClr val="FF0000"/>
                </a:highlight>
                <a:latin typeface="Bahnschrift" panose="020B0502040204020203" pitchFamily="34" charset="0"/>
              </a:rPr>
              <a:t> Latino </a:t>
            </a:r>
            <a:r>
              <a:rPr lang="es-US" dirty="0" err="1">
                <a:solidFill>
                  <a:srgbClr val="FFFF00"/>
                </a:solidFill>
                <a:highlight>
                  <a:srgbClr val="FF0000"/>
                </a:highlight>
                <a:latin typeface="Bahnschrift" panose="020B0502040204020203" pitchFamily="34" charset="0"/>
              </a:rPr>
              <a:t>households</a:t>
            </a:r>
            <a:r>
              <a:rPr lang="es-US" dirty="0">
                <a:solidFill>
                  <a:srgbClr val="FFFF00"/>
                </a:solidFill>
                <a:highlight>
                  <a:srgbClr val="FF0000"/>
                </a:highlight>
                <a:latin typeface="Bahnschrift" panose="020B0502040204020203" pitchFamily="34" charset="0"/>
              </a:rPr>
              <a:t> </a:t>
            </a:r>
            <a:r>
              <a:rPr lang="es-US" dirty="0">
                <a:latin typeface="Bahnschrift" panose="020B0502040204020203" pitchFamily="34" charset="0"/>
              </a:rPr>
              <a:t>and 59% </a:t>
            </a:r>
            <a:r>
              <a:rPr lang="es-US" dirty="0" err="1">
                <a:latin typeface="Bahnschrift" panose="020B0502040204020203" pitchFamily="34" charset="0"/>
              </a:rPr>
              <a:t>of</a:t>
            </a:r>
            <a:r>
              <a:rPr lang="es-US" dirty="0">
                <a:latin typeface="Bahnschrift" panose="020B0502040204020203" pitchFamily="34" charset="0"/>
              </a:rPr>
              <a:t> </a:t>
            </a:r>
            <a:r>
              <a:rPr lang="es-US" dirty="0" err="1">
                <a:latin typeface="Bahnschrift" panose="020B0502040204020203" pitchFamily="34" charset="0"/>
              </a:rPr>
              <a:t>the</a:t>
            </a:r>
            <a:r>
              <a:rPr lang="es-US" dirty="0">
                <a:latin typeface="Bahnschrift" panose="020B0502040204020203" pitchFamily="34" charset="0"/>
              </a:rPr>
              <a:t> non-</a:t>
            </a:r>
            <a:r>
              <a:rPr lang="es-US" dirty="0" err="1">
                <a:latin typeface="Bahnschrift" panose="020B0502040204020203" pitchFamily="34" charset="0"/>
              </a:rPr>
              <a:t>Hispanic</a:t>
            </a:r>
            <a:r>
              <a:rPr lang="es-US" dirty="0">
                <a:latin typeface="Bahnschrift" panose="020B0502040204020203" pitchFamily="34" charset="0"/>
              </a:rPr>
              <a:t> </a:t>
            </a:r>
            <a:r>
              <a:rPr lang="es-US" dirty="0" err="1">
                <a:latin typeface="Bahnschrift" panose="020B0502040204020203" pitchFamily="34" charset="0"/>
              </a:rPr>
              <a:t>households</a:t>
            </a:r>
            <a:r>
              <a:rPr lang="es-US" dirty="0">
                <a:latin typeface="Bahnschrift" panose="020B0502040204020203" pitchFamily="34" charset="0"/>
              </a:rPr>
              <a:t> </a:t>
            </a:r>
            <a:r>
              <a:rPr lang="es-US" dirty="0" err="1">
                <a:latin typeface="Bahnschrift" panose="020B0502040204020203" pitchFamily="34" charset="0"/>
              </a:rPr>
              <a:t>reported</a:t>
            </a:r>
            <a:r>
              <a:rPr lang="es-US" dirty="0">
                <a:latin typeface="Bahnschrift" panose="020B0502040204020203" pitchFamily="34" charset="0"/>
              </a:rPr>
              <a:t> </a:t>
            </a:r>
            <a:r>
              <a:rPr lang="es-US" dirty="0" err="1">
                <a:latin typeface="Bahnschrift" panose="020B0502040204020203" pitchFamily="34" charset="0"/>
              </a:rPr>
              <a:t>Excelent</a:t>
            </a:r>
            <a:r>
              <a:rPr lang="es-US" dirty="0">
                <a:latin typeface="Bahnschrift" panose="020B0502040204020203" pitchFamily="34" charset="0"/>
              </a:rPr>
              <a:t>/</a:t>
            </a:r>
            <a:r>
              <a:rPr lang="es-US" dirty="0" err="1">
                <a:latin typeface="Bahnschrift" panose="020B0502040204020203" pitchFamily="34" charset="0"/>
              </a:rPr>
              <a:t>Very</a:t>
            </a:r>
            <a:r>
              <a:rPr lang="es-US" dirty="0">
                <a:latin typeface="Bahnschrift" panose="020B0502040204020203" pitchFamily="34" charset="0"/>
              </a:rPr>
              <a:t> Good </a:t>
            </a:r>
            <a:r>
              <a:rPr lang="es-US" dirty="0" err="1">
                <a:latin typeface="Bahnschrift" panose="020B0502040204020203" pitchFamily="34" charset="0"/>
              </a:rPr>
              <a:t>health</a:t>
            </a:r>
            <a:r>
              <a:rPr lang="es-US" dirty="0">
                <a:latin typeface="Bahnschrift" panose="020B0502040204020203" pitchFamily="34" charset="0"/>
              </a:rPr>
              <a:t>.</a:t>
            </a:r>
          </a:p>
          <a:p>
            <a:endParaRPr lang="es-US" dirty="0">
              <a:latin typeface="Bahnschrift" panose="020B0502040204020203" pitchFamily="34" charset="0"/>
            </a:endParaRPr>
          </a:p>
          <a:p>
            <a:r>
              <a:rPr lang="es-US" dirty="0">
                <a:latin typeface="Bahnschrift" panose="020B0502040204020203" pitchFamily="34" charset="0"/>
              </a:rPr>
              <a:t>In </a:t>
            </a:r>
            <a:r>
              <a:rPr lang="es-US" dirty="0">
                <a:solidFill>
                  <a:schemeClr val="bg1"/>
                </a:solidFill>
                <a:highlight>
                  <a:srgbClr val="000080"/>
                </a:highlight>
                <a:latin typeface="Bahnschrift" panose="020B0502040204020203" pitchFamily="34" charset="0"/>
              </a:rPr>
              <a:t>Texas</a:t>
            </a:r>
            <a:r>
              <a:rPr lang="es-US" dirty="0">
                <a:latin typeface="Bahnschrift" panose="020B0502040204020203" pitchFamily="34" charset="0"/>
              </a:rPr>
              <a:t>, </a:t>
            </a:r>
            <a:r>
              <a:rPr lang="es-US" dirty="0">
                <a:solidFill>
                  <a:srgbClr val="FFFF00"/>
                </a:solidFill>
                <a:highlight>
                  <a:srgbClr val="FF0000"/>
                </a:highlight>
                <a:latin typeface="Bahnschrift" panose="020B0502040204020203" pitchFamily="34" charset="0"/>
              </a:rPr>
              <a:t>45% </a:t>
            </a:r>
            <a:r>
              <a:rPr lang="es-US" dirty="0" err="1">
                <a:solidFill>
                  <a:srgbClr val="FFFF00"/>
                </a:solidFill>
                <a:highlight>
                  <a:srgbClr val="FF0000"/>
                </a:highlight>
                <a:latin typeface="Bahnschrift" panose="020B0502040204020203" pitchFamily="34" charset="0"/>
              </a:rPr>
              <a:t>of</a:t>
            </a:r>
            <a:r>
              <a:rPr lang="es-US" dirty="0">
                <a:solidFill>
                  <a:srgbClr val="FFFF00"/>
                </a:solidFill>
                <a:highlight>
                  <a:srgbClr val="FF0000"/>
                </a:highlight>
                <a:latin typeface="Bahnschrift" panose="020B0502040204020203" pitchFamily="34" charset="0"/>
              </a:rPr>
              <a:t> Latino </a:t>
            </a:r>
            <a:r>
              <a:rPr lang="es-US" dirty="0" err="1">
                <a:solidFill>
                  <a:srgbClr val="FFFF00"/>
                </a:solidFill>
                <a:highlight>
                  <a:srgbClr val="FF0000"/>
                </a:highlight>
                <a:latin typeface="Bahnschrift" panose="020B0502040204020203" pitchFamily="34" charset="0"/>
              </a:rPr>
              <a:t>households</a:t>
            </a:r>
            <a:r>
              <a:rPr lang="es-US" dirty="0">
                <a:solidFill>
                  <a:srgbClr val="FFFF00"/>
                </a:solidFill>
                <a:highlight>
                  <a:srgbClr val="FF0000"/>
                </a:highlight>
                <a:latin typeface="Bahnschrift" panose="020B0502040204020203" pitchFamily="34" charset="0"/>
              </a:rPr>
              <a:t> </a:t>
            </a:r>
            <a:r>
              <a:rPr lang="es-US" dirty="0">
                <a:latin typeface="Bahnschrift" panose="020B0502040204020203" pitchFamily="34" charset="0"/>
              </a:rPr>
              <a:t>and 57% </a:t>
            </a:r>
            <a:r>
              <a:rPr lang="es-US" dirty="0" err="1">
                <a:latin typeface="Bahnschrift" panose="020B0502040204020203" pitchFamily="34" charset="0"/>
              </a:rPr>
              <a:t>of</a:t>
            </a:r>
            <a:r>
              <a:rPr lang="es-US" dirty="0">
                <a:latin typeface="Bahnschrift" panose="020B0502040204020203" pitchFamily="34" charset="0"/>
              </a:rPr>
              <a:t> </a:t>
            </a:r>
            <a:r>
              <a:rPr lang="es-US" dirty="0" err="1">
                <a:latin typeface="Bahnschrift" panose="020B0502040204020203" pitchFamily="34" charset="0"/>
              </a:rPr>
              <a:t>the</a:t>
            </a:r>
            <a:r>
              <a:rPr lang="es-US" dirty="0">
                <a:latin typeface="Bahnschrift" panose="020B0502040204020203" pitchFamily="34" charset="0"/>
              </a:rPr>
              <a:t> non-</a:t>
            </a:r>
            <a:r>
              <a:rPr lang="es-US" dirty="0" err="1">
                <a:latin typeface="Bahnschrift" panose="020B0502040204020203" pitchFamily="34" charset="0"/>
              </a:rPr>
              <a:t>Hispanic</a:t>
            </a:r>
            <a:r>
              <a:rPr lang="es-US" dirty="0">
                <a:latin typeface="Bahnschrift" panose="020B0502040204020203" pitchFamily="34" charset="0"/>
              </a:rPr>
              <a:t> </a:t>
            </a:r>
            <a:r>
              <a:rPr lang="es-US" dirty="0" err="1">
                <a:latin typeface="Bahnschrift" panose="020B0502040204020203" pitchFamily="34" charset="0"/>
              </a:rPr>
              <a:t>households</a:t>
            </a:r>
            <a:r>
              <a:rPr lang="es-US" dirty="0">
                <a:latin typeface="Bahnschrift" panose="020B0502040204020203" pitchFamily="34" charset="0"/>
              </a:rPr>
              <a:t> </a:t>
            </a:r>
            <a:r>
              <a:rPr lang="es-US" dirty="0" err="1">
                <a:latin typeface="Bahnschrift" panose="020B0502040204020203" pitchFamily="34" charset="0"/>
              </a:rPr>
              <a:t>reported</a:t>
            </a:r>
            <a:r>
              <a:rPr lang="es-US" dirty="0">
                <a:latin typeface="Bahnschrift" panose="020B0502040204020203" pitchFamily="34" charset="0"/>
              </a:rPr>
              <a:t> </a:t>
            </a:r>
            <a:r>
              <a:rPr lang="es-US" dirty="0" err="1">
                <a:latin typeface="Bahnschrift" panose="020B0502040204020203" pitchFamily="34" charset="0"/>
              </a:rPr>
              <a:t>Excelent</a:t>
            </a:r>
            <a:r>
              <a:rPr lang="es-US" dirty="0">
                <a:latin typeface="Bahnschrift" panose="020B0502040204020203" pitchFamily="34" charset="0"/>
              </a:rPr>
              <a:t>/</a:t>
            </a:r>
            <a:r>
              <a:rPr lang="es-US" dirty="0" err="1">
                <a:latin typeface="Bahnschrift" panose="020B0502040204020203" pitchFamily="34" charset="0"/>
              </a:rPr>
              <a:t>Very</a:t>
            </a:r>
            <a:r>
              <a:rPr lang="es-US" dirty="0">
                <a:latin typeface="Bahnschrift" panose="020B0502040204020203" pitchFamily="34" charset="0"/>
              </a:rPr>
              <a:t> Good </a:t>
            </a:r>
            <a:r>
              <a:rPr lang="es-US" dirty="0" err="1">
                <a:latin typeface="Bahnschrift" panose="020B0502040204020203" pitchFamily="34" charset="0"/>
              </a:rPr>
              <a:t>health</a:t>
            </a:r>
            <a:r>
              <a:rPr lang="es-US" dirty="0">
                <a:latin typeface="Bahnschrift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04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8CE4CF-28D4-4EE2-ABAE-27E502CB1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289" y="-205707"/>
            <a:ext cx="1636137" cy="1636137"/>
          </a:xfrm>
          <a:prstGeom prst="rect">
            <a:avLst/>
          </a:prstGeom>
        </p:spPr>
      </p:pic>
      <p:pic>
        <p:nvPicPr>
          <p:cNvPr id="7" name="Marcador de contenido 6" descr="Gráfico&#10;&#10;Descripción generada automáticamente">
            <a:extLst>
              <a:ext uri="{FF2B5EF4-FFF2-40B4-BE49-F238E27FC236}">
                <a16:creationId xmlns:a16="http://schemas.microsoft.com/office/drawing/2014/main" id="{53DDC6CC-7659-4C1F-9D62-3E807B5126B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69"/>
          <a:stretch/>
        </p:blipFill>
        <p:spPr>
          <a:xfrm>
            <a:off x="1138649" y="1151467"/>
            <a:ext cx="4654730" cy="4605866"/>
          </a:xfrm>
        </p:spPr>
      </p:pic>
      <p:pic>
        <p:nvPicPr>
          <p:cNvPr id="9" name="Marcador de contenido 8" descr="Gráfico&#10;&#10;Descripción generada automáticamente">
            <a:extLst>
              <a:ext uri="{FF2B5EF4-FFF2-40B4-BE49-F238E27FC236}">
                <a16:creationId xmlns:a16="http://schemas.microsoft.com/office/drawing/2014/main" id="{FFF958FA-7E06-4B49-8204-9940461FC4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379" y="1151467"/>
            <a:ext cx="5181600" cy="4605866"/>
          </a:xfr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455B4437-51AC-444F-974F-7CCA7FC989C6}"/>
              </a:ext>
            </a:extLst>
          </p:cNvPr>
          <p:cNvGrpSpPr/>
          <p:nvPr/>
        </p:nvGrpSpPr>
        <p:grpSpPr>
          <a:xfrm>
            <a:off x="-58111" y="1430430"/>
            <a:ext cx="1287529" cy="1620500"/>
            <a:chOff x="-58111" y="1430430"/>
            <a:chExt cx="1287529" cy="1620500"/>
          </a:xfrm>
        </p:grpSpPr>
        <p:sp>
          <p:nvSpPr>
            <p:cNvPr id="11" name="Flecha: hacia arriba 10">
              <a:extLst>
                <a:ext uri="{FF2B5EF4-FFF2-40B4-BE49-F238E27FC236}">
                  <a16:creationId xmlns:a16="http://schemas.microsoft.com/office/drawing/2014/main" id="{DD8DF6D8-6DF5-4B5A-94BC-EE43F44EFBDD}"/>
                </a:ext>
              </a:extLst>
            </p:cNvPr>
            <p:cNvSpPr/>
            <p:nvPr/>
          </p:nvSpPr>
          <p:spPr>
            <a:xfrm>
              <a:off x="456448" y="2032027"/>
              <a:ext cx="258410" cy="1018903"/>
            </a:xfrm>
            <a:prstGeom prst="upArrow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C2E042D8-EB64-41A5-97A4-11AF10D08F57}"/>
                </a:ext>
              </a:extLst>
            </p:cNvPr>
            <p:cNvSpPr txBox="1"/>
            <p:nvPr/>
          </p:nvSpPr>
          <p:spPr>
            <a:xfrm>
              <a:off x="-58111" y="1430430"/>
              <a:ext cx="12875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US" sz="1400" dirty="0" err="1">
                  <a:latin typeface="Gill Sans MT" panose="020B0502020104020203" pitchFamily="34" charset="0"/>
                </a:rPr>
                <a:t>On</a:t>
              </a:r>
              <a:r>
                <a:rPr lang="es-US" sz="1400" dirty="0">
                  <a:latin typeface="Gill Sans MT" panose="020B0502020104020203" pitchFamily="34" charset="0"/>
                </a:rPr>
                <a:t> </a:t>
              </a:r>
              <a:r>
                <a:rPr lang="es-US" sz="1400" dirty="0" err="1">
                  <a:latin typeface="Gill Sans MT" panose="020B0502020104020203" pitchFamily="34" charset="0"/>
                </a:rPr>
                <a:t>average</a:t>
              </a:r>
              <a:r>
                <a:rPr lang="es-US" sz="1400" dirty="0">
                  <a:latin typeface="Gill Sans MT" panose="020B0502020104020203" pitchFamily="34" charset="0"/>
                </a:rPr>
                <a:t>, </a:t>
              </a:r>
              <a:r>
                <a:rPr lang="es-US" sz="1400" dirty="0" err="1">
                  <a:latin typeface="Gill Sans MT" panose="020B0502020104020203" pitchFamily="34" charset="0"/>
                </a:rPr>
                <a:t>worse</a:t>
              </a:r>
              <a:r>
                <a:rPr lang="es-US" sz="1400" dirty="0">
                  <a:latin typeface="Gill Sans MT" panose="020B0502020104020203" pitchFamily="34" charset="0"/>
                </a:rPr>
                <a:t> </a:t>
              </a:r>
              <a:r>
                <a:rPr lang="es-US" sz="1400" dirty="0" err="1">
                  <a:latin typeface="Gill Sans MT" panose="020B0502020104020203" pitchFamily="34" charset="0"/>
                </a:rPr>
                <a:t>health</a:t>
              </a:r>
              <a:endParaRPr lang="es-US" sz="1400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251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8CE4CF-28D4-4EE2-ABAE-27E502CB1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289" y="-205707"/>
            <a:ext cx="1636137" cy="1636137"/>
          </a:xfrm>
          <a:prstGeom prst="rect">
            <a:avLst/>
          </a:prstGeom>
        </p:spPr>
      </p:pic>
      <p:pic>
        <p:nvPicPr>
          <p:cNvPr id="7" name="Marcador de contenido 6" descr="Imagen que contiene Gráfico&#10;&#10;Descripción generada automáticamente">
            <a:extLst>
              <a:ext uri="{FF2B5EF4-FFF2-40B4-BE49-F238E27FC236}">
                <a16:creationId xmlns:a16="http://schemas.microsoft.com/office/drawing/2014/main" id="{027AF351-0112-472C-B17D-944D9E746B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05"/>
          <a:stretch/>
        </p:blipFill>
        <p:spPr>
          <a:xfrm>
            <a:off x="1426035" y="1122892"/>
            <a:ext cx="4119147" cy="4605866"/>
          </a:xfrm>
        </p:spPr>
      </p:pic>
      <p:pic>
        <p:nvPicPr>
          <p:cNvPr id="9" name="Marcador de contenido 8" descr="Gráfico&#10;&#10;Descripción generada automáticamente">
            <a:extLst>
              <a:ext uri="{FF2B5EF4-FFF2-40B4-BE49-F238E27FC236}">
                <a16:creationId xmlns:a16="http://schemas.microsoft.com/office/drawing/2014/main" id="{A4DFDCA8-8A05-472D-8575-FDE7539476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182" y="1122892"/>
            <a:ext cx="5181600" cy="4605866"/>
          </a:xfrm>
        </p:spPr>
      </p:pic>
    </p:spTree>
    <p:extLst>
      <p:ext uri="{BB962C8B-B14F-4D97-AF65-F5344CB8AC3E}">
        <p14:creationId xmlns:p14="http://schemas.microsoft.com/office/powerpoint/2010/main" val="87114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738BB-1A5A-4BD5-908F-9E00BAED3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err="1">
                <a:latin typeface="Bahnschrift" panose="020B0502040204020203" pitchFamily="34" charset="0"/>
              </a:rPr>
              <a:t>Health</a:t>
            </a:r>
            <a:r>
              <a:rPr lang="es-US" dirty="0">
                <a:latin typeface="Bahnschrift" panose="020B0502040204020203" pitchFamily="34" charset="0"/>
              </a:rPr>
              <a:t> </a:t>
            </a:r>
            <a:r>
              <a:rPr lang="es-US" dirty="0" err="1">
                <a:latin typeface="Bahnschrift" panose="020B0502040204020203" pitchFamily="34" charset="0"/>
              </a:rPr>
              <a:t>index</a:t>
            </a:r>
            <a:r>
              <a:rPr lang="es-US" dirty="0">
                <a:latin typeface="Bahnschrift" panose="020B0502040204020203" pitchFamily="34" charset="0"/>
              </a:rPr>
              <a:t> and </a:t>
            </a:r>
            <a:r>
              <a:rPr lang="es-US" dirty="0" err="1">
                <a:latin typeface="Bahnschrift" panose="020B0502040204020203" pitchFamily="34" charset="0"/>
              </a:rPr>
              <a:t>health</a:t>
            </a:r>
            <a:r>
              <a:rPr lang="es-US" dirty="0">
                <a:latin typeface="Bahnschrift" panose="020B0502040204020203" pitchFamily="34" charset="0"/>
              </a:rPr>
              <a:t> status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DFAF35-B9B2-44FC-86D9-E0C7C34E0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Health index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Health in general  - Excellent(1) to Poor (5)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Feeling nervous, anxious, or on edge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Not being able to stop or control worrying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Having little interest or pleasure in doing things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Gill Sans MT" panose="020B0502020104020203" pitchFamily="34" charset="0"/>
              </a:rPr>
              <a:t>Feeling down, depressed, or hopeless</a:t>
            </a:r>
          </a:p>
          <a:p>
            <a:pPr lvl="1"/>
            <a:endParaRPr lang="en-US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8CE4CF-28D4-4EE2-ABAE-27E502CB1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289" y="-205707"/>
            <a:ext cx="1636137" cy="163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5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8CE4CF-28D4-4EE2-ABAE-27E502CB1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289" y="-205707"/>
            <a:ext cx="1636137" cy="1636137"/>
          </a:xfrm>
          <a:prstGeom prst="rect">
            <a:avLst/>
          </a:prstGeom>
        </p:spPr>
      </p:pic>
      <p:pic>
        <p:nvPicPr>
          <p:cNvPr id="12" name="Marcador de contenido 11" descr="Gráfico, Gráfico de cajas y bigotes&#10;&#10;Descripción generada automáticamente">
            <a:extLst>
              <a:ext uri="{FF2B5EF4-FFF2-40B4-BE49-F238E27FC236}">
                <a16:creationId xmlns:a16="http://schemas.microsoft.com/office/drawing/2014/main" id="{CD9511CF-0650-458D-9B2E-8E76E0C82B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165755"/>
            <a:ext cx="5181600" cy="4605866"/>
          </a:xfrm>
        </p:spPr>
      </p:pic>
      <p:pic>
        <p:nvPicPr>
          <p:cNvPr id="10" name="Marcador de contenido 9" descr="Gráfico&#10;&#10;Descripción generada automáticamente">
            <a:extLst>
              <a:ext uri="{FF2B5EF4-FFF2-40B4-BE49-F238E27FC236}">
                <a16:creationId xmlns:a16="http://schemas.microsoft.com/office/drawing/2014/main" id="{2CC201CA-BC32-4621-873A-D3C4E50060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65755"/>
            <a:ext cx="5181600" cy="4605866"/>
          </a:xfrm>
        </p:spPr>
      </p:pic>
    </p:spTree>
    <p:extLst>
      <p:ext uri="{BB962C8B-B14F-4D97-AF65-F5344CB8AC3E}">
        <p14:creationId xmlns:p14="http://schemas.microsoft.com/office/powerpoint/2010/main" val="109450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8CE4CF-28D4-4EE2-ABAE-27E502CB1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289" y="-205707"/>
            <a:ext cx="1636137" cy="1636137"/>
          </a:xfrm>
          <a:prstGeom prst="rect">
            <a:avLst/>
          </a:prstGeom>
        </p:spPr>
      </p:pic>
      <p:pic>
        <p:nvPicPr>
          <p:cNvPr id="8" name="Marcador de contenido 7" descr="Gráfico, Gráfico de cajas y bigotes&#10;&#10;Descripción generada automáticamente">
            <a:extLst>
              <a:ext uri="{FF2B5EF4-FFF2-40B4-BE49-F238E27FC236}">
                <a16:creationId xmlns:a16="http://schemas.microsoft.com/office/drawing/2014/main" id="{D4BAA444-B980-40D6-B50E-E239CB3AF01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72" y="1084217"/>
            <a:ext cx="4895255" cy="4519749"/>
          </a:xfrm>
        </p:spPr>
      </p:pic>
      <p:pic>
        <p:nvPicPr>
          <p:cNvPr id="11" name="Marcador de contenido 10" descr="Gráfico, Gráfico de cajas y bigotes&#10;&#10;Descripción generada automáticamente">
            <a:extLst>
              <a:ext uri="{FF2B5EF4-FFF2-40B4-BE49-F238E27FC236}">
                <a16:creationId xmlns:a16="http://schemas.microsoft.com/office/drawing/2014/main" id="{8B30BB2E-8E9A-4679-9A1B-96ED2F4157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372" y="1084217"/>
            <a:ext cx="4895255" cy="4519749"/>
          </a:xfrm>
        </p:spPr>
      </p:pic>
    </p:spTree>
    <p:extLst>
      <p:ext uri="{BB962C8B-B14F-4D97-AF65-F5344CB8AC3E}">
        <p14:creationId xmlns:p14="http://schemas.microsoft.com/office/powerpoint/2010/main" val="60123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8CE4CF-28D4-4EE2-ABAE-27E502CB1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289" y="-205707"/>
            <a:ext cx="1636137" cy="1636137"/>
          </a:xfrm>
          <a:prstGeom prst="rect">
            <a:avLst/>
          </a:prstGeom>
        </p:spPr>
      </p:pic>
      <p:sp>
        <p:nvSpPr>
          <p:cNvPr id="7" name="Título 6">
            <a:extLst>
              <a:ext uri="{FF2B5EF4-FFF2-40B4-BE49-F238E27FC236}">
                <a16:creationId xmlns:a16="http://schemas.microsoft.com/office/drawing/2014/main" id="{17D04F7C-124A-4C10-ADF8-6834F0F66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526"/>
          </a:xfrm>
        </p:spPr>
        <p:txBody>
          <a:bodyPr>
            <a:normAutofit/>
          </a:bodyPr>
          <a:lstStyle/>
          <a:p>
            <a:r>
              <a:rPr lang="es-US" sz="3600" dirty="0">
                <a:latin typeface="Bahnschrift" panose="020B0502040204020203" pitchFamily="34" charset="0"/>
              </a:rPr>
              <a:t>Final </a:t>
            </a:r>
            <a:r>
              <a:rPr lang="es-US" sz="3600" dirty="0" err="1">
                <a:latin typeface="Bahnschrift" panose="020B0502040204020203" pitchFamily="34" charset="0"/>
              </a:rPr>
              <a:t>considerations</a:t>
            </a:r>
            <a:endParaRPr lang="es-US" sz="3600" dirty="0">
              <a:latin typeface="Bahnschrift" panose="020B0502040204020203" pitchFamily="34" charset="0"/>
            </a:endParaRP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6A2CB331-EF02-44DE-9E1D-6F788FD21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Gill Sans MT" panose="020B0502020104020203" pitchFamily="34" charset="0"/>
              </a:rPr>
              <a:t>S</a:t>
            </a:r>
            <a:r>
              <a:rPr lang="en-US" b="0" i="0" dirty="0">
                <a:effectLst/>
                <a:latin typeface="Gill Sans MT" panose="020B0502020104020203" pitchFamily="34" charset="0"/>
              </a:rPr>
              <a:t>tudying how the </a:t>
            </a:r>
            <a:r>
              <a:rPr lang="en-US" b="0" i="0" cap="small" dirty="0">
                <a:effectLst/>
                <a:latin typeface="Gill Sans MT" panose="020B0502020104020203" pitchFamily="34" charset="0"/>
              </a:rPr>
              <a:t>covid-19</a:t>
            </a:r>
            <a:r>
              <a:rPr lang="en-US" b="0" i="0" dirty="0">
                <a:effectLst/>
                <a:latin typeface="Gill Sans MT" panose="020B0502020104020203" pitchFamily="34" charset="0"/>
              </a:rPr>
              <a:t> pandemic is impacting households in the US differently, from a social and economic perspective will help federal and state officials direct aid, assistance, and support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US" dirty="0">
              <a:latin typeface="Gill Sans MT" panose="020B05020201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Gill Sans MT" panose="020B0502020104020203" pitchFamily="34" charset="0"/>
              </a:rPr>
              <a:t>P</a:t>
            </a:r>
            <a:r>
              <a:rPr lang="en-US" b="0" i="0" dirty="0">
                <a:effectLst/>
                <a:latin typeface="Gill Sans MT" panose="020B0502020104020203" pitchFamily="34" charset="0"/>
              </a:rPr>
              <a:t>roviding timely data to help understand the experiences of Latino households during this pandemic is useful but there are gaps of information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>
              <a:latin typeface="Gill Sans MT" panose="020B05020201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Gill Sans MT" panose="020B0502020104020203" pitchFamily="34" charset="0"/>
              </a:rPr>
              <a:t>Misrepresentation or underrepresentation in large data sets can amount to invisibility, perpetuating or even amplifying social, economic, and political disparities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252</Words>
  <Application>Microsoft Office PowerPoint</Application>
  <PresentationFormat>Panorámica</PresentationFormat>
  <Paragraphs>35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Bahnschrift</vt:lpstr>
      <vt:lpstr>Calibri</vt:lpstr>
      <vt:lpstr>Calibri Light</vt:lpstr>
      <vt:lpstr>Gill Sans MT</vt:lpstr>
      <vt:lpstr>Rockwell</vt:lpstr>
      <vt:lpstr>Wingdings</vt:lpstr>
      <vt:lpstr>Tema de Office</vt:lpstr>
      <vt:lpstr>1_Office Theme</vt:lpstr>
      <vt:lpstr>Presentación de PowerPoint</vt:lpstr>
      <vt:lpstr>Measuring Latino health experience during  the COVID-19 pandemic</vt:lpstr>
      <vt:lpstr>Presentación de PowerPoint</vt:lpstr>
      <vt:lpstr>Presentación de PowerPoint</vt:lpstr>
      <vt:lpstr>Presentación de PowerPoint</vt:lpstr>
      <vt:lpstr>Health index and health status</vt:lpstr>
      <vt:lpstr>Presentación de PowerPoint</vt:lpstr>
      <vt:lpstr>Presentación de PowerPoint</vt:lpstr>
      <vt:lpstr>Final considerations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Household Experiences during the Coronavirus Pandemic</dc:title>
  <dc:creator>Uriel Lomelí Carrillo</dc:creator>
  <cp:lastModifiedBy>Uriel Lomelí Carrillo</cp:lastModifiedBy>
  <cp:revision>28</cp:revision>
  <dcterms:created xsi:type="dcterms:W3CDTF">2020-10-01T17:24:21Z</dcterms:created>
  <dcterms:modified xsi:type="dcterms:W3CDTF">2020-10-02T18:22:36Z</dcterms:modified>
</cp:coreProperties>
</file>