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95" r:id="rId3"/>
    <p:sldId id="259" r:id="rId4"/>
    <p:sldId id="258" r:id="rId5"/>
    <p:sldId id="283" r:id="rId6"/>
    <p:sldId id="302" r:id="rId7"/>
    <p:sldId id="292" r:id="rId8"/>
    <p:sldId id="263" r:id="rId9"/>
    <p:sldId id="274" r:id="rId10"/>
    <p:sldId id="275" r:id="rId11"/>
    <p:sldId id="276" r:id="rId12"/>
    <p:sldId id="303" r:id="rId13"/>
    <p:sldId id="286" r:id="rId14"/>
    <p:sldId id="287" r:id="rId15"/>
    <p:sldId id="288" r:id="rId16"/>
    <p:sldId id="277" r:id="rId17"/>
    <p:sldId id="290" r:id="rId18"/>
    <p:sldId id="289" r:id="rId19"/>
    <p:sldId id="296" r:id="rId20"/>
    <p:sldId id="280" r:id="rId21"/>
    <p:sldId id="264" r:id="rId22"/>
    <p:sldId id="297" r:id="rId23"/>
    <p:sldId id="265" r:id="rId24"/>
    <p:sldId id="266" r:id="rId25"/>
    <p:sldId id="282" r:id="rId26"/>
    <p:sldId id="294" r:id="rId27"/>
    <p:sldId id="273" r:id="rId28"/>
    <p:sldId id="298" r:id="rId29"/>
    <p:sldId id="293" r:id="rId30"/>
    <p:sldId id="291" r:id="rId31"/>
    <p:sldId id="299" r:id="rId32"/>
    <p:sldId id="300" r:id="rId33"/>
    <p:sldId id="301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lufka, Mary Elizabeth" initials="JME" lastIdx="1" clrIdx="0">
    <p:extLst>
      <p:ext uri="{19B8F6BF-5375-455C-9EA6-DF929625EA0E}">
        <p15:presenceInfo xmlns:p15="http://schemas.microsoft.com/office/powerpoint/2012/main" userId="S::maryjalufka@tamu.edu::4fe0da8c-ed60-498c-b877-b6ce6280f1d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038"/>
    <p:restoredTop sz="95345"/>
  </p:normalViewPr>
  <p:slideViewPr>
    <p:cSldViewPr snapToGrid="0" snapToObjects="1">
      <p:cViewPr varScale="1">
        <p:scale>
          <a:sx n="95" d="100"/>
          <a:sy n="95" d="100"/>
        </p:scale>
        <p:origin x="32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-2816" y="-11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/Users/emmbergarcia/Desktop/Symposium%20Data/Texas%20Policy.%20Math%20Growth%20chart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Math Growth</a:t>
            </a:r>
            <a:r>
              <a:rPr lang="en-US" sz="20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by</a:t>
            </a:r>
            <a:r>
              <a:rPr lang="en-US" sz="2000" baseline="0">
                <a:latin typeface="Times New Roman" panose="02020603050405020304" pitchFamily="18" charset="0"/>
                <a:cs typeface="Times New Roman" panose="02020603050405020304" pitchFamily="18" charset="0"/>
              </a:rPr>
              <a:t> Race and Ethnicity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pattFill prst="dkUpDiag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Sheet1!$I$2:$I$5</c:f>
              <c:strCache>
                <c:ptCount val="4"/>
                <c:pt idx="0">
                  <c:v>Latinx</c:v>
                </c:pt>
                <c:pt idx="1">
                  <c:v>White</c:v>
                </c:pt>
                <c:pt idx="2">
                  <c:v>Black</c:v>
                </c:pt>
                <c:pt idx="3">
                  <c:v>Asian</c:v>
                </c:pt>
              </c:strCache>
            </c:strRef>
          </c:cat>
          <c:val>
            <c:numRef>
              <c:f>Sheet1!$J$2:$J$5</c:f>
              <c:numCache>
                <c:formatCode>0.00</c:formatCode>
                <c:ptCount val="4"/>
                <c:pt idx="0">
                  <c:v>1.04739</c:v>
                </c:pt>
                <c:pt idx="1">
                  <c:v>1.108266</c:v>
                </c:pt>
                <c:pt idx="2">
                  <c:v>0.99764900000000001</c:v>
                </c:pt>
                <c:pt idx="3">
                  <c:v>1.3805810000000001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CE-9741-A8D4-689777B2E2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2323439"/>
        <c:axId val="1642325071"/>
      </c:barChart>
      <c:catAx>
        <c:axId val="164232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2325071"/>
        <c:crosses val="autoZero"/>
        <c:auto val="1"/>
        <c:lblAlgn val="ctr"/>
        <c:lblOffset val="100"/>
        <c:noMultiLvlLbl val="0"/>
      </c:catAx>
      <c:valAx>
        <c:axId val="1642325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642323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A2C41C-19E5-4D92-9BC2-80850E5A3622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DE191CD-3D3B-4476-9EC9-A440D1C4AA8F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Identify</a:t>
          </a:r>
          <a:endParaRPr lang="en-US" sz="2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6251EB0-115D-43EA-84B0-680850374744}" type="parTrans" cxnId="{A4077B95-361B-4F96-A118-7952230AE096}">
      <dgm:prSet/>
      <dgm:spPr/>
      <dgm:t>
        <a:bodyPr/>
        <a:lstStyle/>
        <a:p>
          <a:endParaRPr lang="en-US"/>
        </a:p>
      </dgm:t>
    </dgm:pt>
    <dgm:pt modelId="{9B419138-60AC-4D26-83EF-11E55DD41355}" type="sibTrans" cxnId="{A4077B95-361B-4F96-A118-7952230AE096}">
      <dgm:prSet phldrT="1" phldr="0"/>
      <dgm:spPr/>
      <dgm:t>
        <a:bodyPr/>
        <a:lstStyle/>
        <a:p>
          <a:endParaRPr lang="en-US"/>
        </a:p>
      </dgm:t>
    </dgm:pt>
    <dgm:pt modelId="{AD5F9699-DBF9-45C1-B50D-E8D917449375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Determine</a:t>
          </a:r>
          <a:endParaRPr lang="en-US" sz="16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9BAFB52-0938-4D6F-A92E-9A597A784886}" type="parTrans" cxnId="{03B80C5D-E2A7-4A25-8C3F-02BA618DE256}">
      <dgm:prSet/>
      <dgm:spPr/>
      <dgm:t>
        <a:bodyPr/>
        <a:lstStyle/>
        <a:p>
          <a:endParaRPr lang="en-US"/>
        </a:p>
      </dgm:t>
    </dgm:pt>
    <dgm:pt modelId="{0A0CB9B7-9CDA-4305-8F26-7EA3AAD33431}" type="sibTrans" cxnId="{03B80C5D-E2A7-4A25-8C3F-02BA618DE256}">
      <dgm:prSet phldrT="2" phldr="0"/>
      <dgm:spPr/>
      <dgm:t>
        <a:bodyPr/>
        <a:lstStyle/>
        <a:p>
          <a:endParaRPr lang="en-US"/>
        </a:p>
      </dgm:t>
    </dgm:pt>
    <dgm:pt modelId="{B4DD85E7-F10A-498C-A676-4F7BCFE955A1}">
      <dgm:prSet custT="1"/>
      <dgm:spPr>
        <a:solidFill>
          <a:schemeClr val="tx2"/>
        </a:solidFill>
      </dgm:spPr>
      <dgm:t>
        <a:bodyPr/>
        <a:lstStyle/>
        <a:p>
          <a:pPr algn="ctr"/>
          <a:r>
            <a:rPr lang="en-US" sz="2400" b="1" dirty="0">
              <a:latin typeface="Times New Roman" panose="02020603050405020304" pitchFamily="18" charset="0"/>
              <a:cs typeface="Times New Roman" panose="02020603050405020304" pitchFamily="18" charset="0"/>
            </a:rPr>
            <a:t>Prioritize</a:t>
          </a:r>
        </a:p>
      </dgm:t>
    </dgm:pt>
    <dgm:pt modelId="{03623B9A-B339-4562-8362-E560DA607CD9}" type="parTrans" cxnId="{545682BA-2F10-4428-8ECF-2E678821B4E0}">
      <dgm:prSet/>
      <dgm:spPr/>
      <dgm:t>
        <a:bodyPr/>
        <a:lstStyle/>
        <a:p>
          <a:endParaRPr lang="en-US"/>
        </a:p>
      </dgm:t>
    </dgm:pt>
    <dgm:pt modelId="{7A67B5F2-2DBA-4EB9-BED9-F45EBB993B54}" type="sibTrans" cxnId="{545682BA-2F10-4428-8ECF-2E678821B4E0}">
      <dgm:prSet phldrT="3" phldr="0"/>
      <dgm:spPr/>
      <dgm:t>
        <a:bodyPr/>
        <a:lstStyle/>
        <a:p>
          <a:endParaRPr lang="en-US"/>
        </a:p>
      </dgm:t>
    </dgm:pt>
    <dgm:pt modelId="{0D41638B-3F6E-B541-9076-09C910B76294}">
      <dgm:prSet custT="1"/>
      <dgm:spPr/>
      <dgm:t>
        <a:bodyPr/>
        <a:lstStyle/>
        <a:p>
          <a:pPr>
            <a:buNone/>
          </a:pPr>
          <a:r>
            <a: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 Latinx students are high and low achieving</a:t>
          </a:r>
          <a:endParaRPr lang="en-US" sz="25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F1D4A185-1A28-DB42-962E-C94D3C6D1B4D}" type="parTrans" cxnId="{BBF2F4E2-D3F9-1C44-9F1D-47C97BCF1CA3}">
      <dgm:prSet/>
      <dgm:spPr/>
      <dgm:t>
        <a:bodyPr/>
        <a:lstStyle/>
        <a:p>
          <a:endParaRPr lang="en-US"/>
        </a:p>
      </dgm:t>
    </dgm:pt>
    <dgm:pt modelId="{AC96E936-6AA4-4F44-9623-36099E5B77F6}" type="sibTrans" cxnId="{BBF2F4E2-D3F9-1C44-9F1D-47C97BCF1CA3}">
      <dgm:prSet/>
      <dgm:spPr/>
      <dgm:t>
        <a:bodyPr/>
        <a:lstStyle/>
        <a:p>
          <a:endParaRPr lang="en-US"/>
        </a:p>
      </dgm:t>
    </dgm:pt>
    <dgm:pt modelId="{2BFC6038-E7FC-7944-A1D1-660F592BA1C8}">
      <dgm:prSet custT="1"/>
      <dgm:spPr/>
      <dgm:t>
        <a:bodyPr/>
        <a:lstStyle/>
        <a:p>
          <a:pPr>
            <a:buNone/>
          </a:pPr>
          <a:r>
            <a: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 resources and opportunities should be focused</a:t>
          </a:r>
          <a:endParaRPr lang="en-US" sz="25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A1C2D432-CC14-6749-B1A0-82DDC611F459}" type="parTrans" cxnId="{C5368F3F-EFB3-2E41-9BFB-5E33EEB2CE01}">
      <dgm:prSet/>
      <dgm:spPr/>
      <dgm:t>
        <a:bodyPr/>
        <a:lstStyle/>
        <a:p>
          <a:endParaRPr lang="en-US"/>
        </a:p>
      </dgm:t>
    </dgm:pt>
    <dgm:pt modelId="{7C2FAAD1-E25D-AD47-8581-5E5D09C138CD}" type="sibTrans" cxnId="{C5368F3F-EFB3-2E41-9BFB-5E33EEB2CE01}">
      <dgm:prSet/>
      <dgm:spPr/>
      <dgm:t>
        <a:bodyPr/>
        <a:lstStyle/>
        <a:p>
          <a:endParaRPr lang="en-US"/>
        </a:p>
      </dgm:t>
    </dgm:pt>
    <dgm:pt modelId="{557A49A1-00C9-D843-8487-F64055371C01}">
      <dgm:prSet custT="1"/>
      <dgm:spPr/>
      <dgm:t>
        <a:bodyPr/>
        <a:lstStyle/>
        <a:p>
          <a:pPr>
            <a:buNone/>
          </a:pPr>
          <a:r>
            <a:rPr lang="en-US" sz="25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needs of Latinx students across Texas</a:t>
          </a:r>
          <a:endParaRPr lang="en-US" sz="2500" dirty="0">
            <a:solidFill>
              <a:schemeClr val="tx1">
                <a:lumMod val="50000"/>
                <a:lumOff val="50000"/>
              </a:schemeClr>
            </a:solidFill>
          </a:endParaRPr>
        </a:p>
      </dgm:t>
    </dgm:pt>
    <dgm:pt modelId="{BEB91767-FD41-FA49-9DCB-00F585042D9C}" type="parTrans" cxnId="{922237B7-56F8-1B48-BC21-4652AC91DDE9}">
      <dgm:prSet/>
      <dgm:spPr/>
      <dgm:t>
        <a:bodyPr/>
        <a:lstStyle/>
        <a:p>
          <a:endParaRPr lang="en-US"/>
        </a:p>
      </dgm:t>
    </dgm:pt>
    <dgm:pt modelId="{63BA3486-CF27-724C-BAA7-082C0E927C77}" type="sibTrans" cxnId="{922237B7-56F8-1B48-BC21-4652AC91DDE9}">
      <dgm:prSet/>
      <dgm:spPr/>
      <dgm:t>
        <a:bodyPr/>
        <a:lstStyle/>
        <a:p>
          <a:endParaRPr lang="en-US"/>
        </a:p>
      </dgm:t>
    </dgm:pt>
    <dgm:pt modelId="{A6DDDBB8-9CC5-D84D-9792-B9FCAA07D2A0}" type="pres">
      <dgm:prSet presAssocID="{7BA2C41C-19E5-4D92-9BC2-80850E5A3622}" presName="Name0" presStyleCnt="0">
        <dgm:presLayoutVars>
          <dgm:dir/>
          <dgm:animLvl val="lvl"/>
          <dgm:resizeHandles val="exact"/>
        </dgm:presLayoutVars>
      </dgm:prSet>
      <dgm:spPr/>
    </dgm:pt>
    <dgm:pt modelId="{DDCE728E-0134-1144-95DF-8205680779DB}" type="pres">
      <dgm:prSet presAssocID="{B4DD85E7-F10A-498C-A676-4F7BCFE955A1}" presName="boxAndChildren" presStyleCnt="0"/>
      <dgm:spPr/>
    </dgm:pt>
    <dgm:pt modelId="{18E312D4-D966-6144-9CD4-7F6A54BF455B}" type="pres">
      <dgm:prSet presAssocID="{B4DD85E7-F10A-498C-A676-4F7BCFE955A1}" presName="parentTextBox" presStyleLbl="node1" presStyleIdx="0" presStyleCnt="3"/>
      <dgm:spPr/>
    </dgm:pt>
    <dgm:pt modelId="{DA2A018C-1ED3-064F-9D46-8B28FF5F97A6}" type="pres">
      <dgm:prSet presAssocID="{B4DD85E7-F10A-498C-A676-4F7BCFE955A1}" presName="entireBox" presStyleLbl="node1" presStyleIdx="0" presStyleCnt="3"/>
      <dgm:spPr/>
    </dgm:pt>
    <dgm:pt modelId="{623F2E3E-A4A2-1F4A-8E3A-643C068B45FF}" type="pres">
      <dgm:prSet presAssocID="{B4DD85E7-F10A-498C-A676-4F7BCFE955A1}" presName="descendantBox" presStyleCnt="0"/>
      <dgm:spPr/>
    </dgm:pt>
    <dgm:pt modelId="{E782E519-F463-ED42-A9DE-865233C36D5E}" type="pres">
      <dgm:prSet presAssocID="{557A49A1-00C9-D843-8487-F64055371C01}" presName="childTextBox" presStyleLbl="fgAccFollowNode1" presStyleIdx="0" presStyleCnt="3">
        <dgm:presLayoutVars>
          <dgm:bulletEnabled val="1"/>
        </dgm:presLayoutVars>
      </dgm:prSet>
      <dgm:spPr/>
    </dgm:pt>
    <dgm:pt modelId="{361116AB-DF7A-C54C-8139-3AB6273ADD2D}" type="pres">
      <dgm:prSet presAssocID="{0A0CB9B7-9CDA-4305-8F26-7EA3AAD33431}" presName="sp" presStyleCnt="0"/>
      <dgm:spPr/>
    </dgm:pt>
    <dgm:pt modelId="{80AB34D7-C6C0-DA4E-BE9A-BBDCE0E84AC2}" type="pres">
      <dgm:prSet presAssocID="{AD5F9699-DBF9-45C1-B50D-E8D917449375}" presName="arrowAndChildren" presStyleCnt="0"/>
      <dgm:spPr/>
    </dgm:pt>
    <dgm:pt modelId="{4CCBC148-AEA6-DA40-89C6-A1440F451760}" type="pres">
      <dgm:prSet presAssocID="{AD5F9699-DBF9-45C1-B50D-E8D917449375}" presName="parentTextArrow" presStyleLbl="node1" presStyleIdx="0" presStyleCnt="3"/>
      <dgm:spPr/>
    </dgm:pt>
    <dgm:pt modelId="{7D8F62BA-49D2-A642-A49E-5057AE05DA98}" type="pres">
      <dgm:prSet presAssocID="{AD5F9699-DBF9-45C1-B50D-E8D917449375}" presName="arrow" presStyleLbl="node1" presStyleIdx="1" presStyleCnt="3"/>
      <dgm:spPr/>
    </dgm:pt>
    <dgm:pt modelId="{8ECEC538-6A53-B94B-A9FB-029B21005877}" type="pres">
      <dgm:prSet presAssocID="{AD5F9699-DBF9-45C1-B50D-E8D917449375}" presName="descendantArrow" presStyleCnt="0"/>
      <dgm:spPr/>
    </dgm:pt>
    <dgm:pt modelId="{C5FCDD1E-80B1-8A45-9E28-8CDD7B27D315}" type="pres">
      <dgm:prSet presAssocID="{2BFC6038-E7FC-7944-A1D1-660F592BA1C8}" presName="childTextArrow" presStyleLbl="fgAccFollowNode1" presStyleIdx="1" presStyleCnt="3">
        <dgm:presLayoutVars>
          <dgm:bulletEnabled val="1"/>
        </dgm:presLayoutVars>
      </dgm:prSet>
      <dgm:spPr/>
    </dgm:pt>
    <dgm:pt modelId="{6C756482-98BA-D943-849D-1146B41F31EB}" type="pres">
      <dgm:prSet presAssocID="{9B419138-60AC-4D26-83EF-11E55DD41355}" presName="sp" presStyleCnt="0"/>
      <dgm:spPr/>
    </dgm:pt>
    <dgm:pt modelId="{A4E06D10-63AE-B94D-A14A-AFC3BE214E80}" type="pres">
      <dgm:prSet presAssocID="{ADE191CD-3D3B-4476-9EC9-A440D1C4AA8F}" presName="arrowAndChildren" presStyleCnt="0"/>
      <dgm:spPr/>
    </dgm:pt>
    <dgm:pt modelId="{A26C6EC8-706E-514D-9E29-700F72C61C54}" type="pres">
      <dgm:prSet presAssocID="{ADE191CD-3D3B-4476-9EC9-A440D1C4AA8F}" presName="parentTextArrow" presStyleLbl="node1" presStyleIdx="1" presStyleCnt="3"/>
      <dgm:spPr/>
    </dgm:pt>
    <dgm:pt modelId="{45D2858B-54A2-E644-AC1A-75E6891294FF}" type="pres">
      <dgm:prSet presAssocID="{ADE191CD-3D3B-4476-9EC9-A440D1C4AA8F}" presName="arrow" presStyleLbl="node1" presStyleIdx="2" presStyleCnt="3" custLinFactNeighborX="0" custLinFactNeighborY="-39681"/>
      <dgm:spPr/>
    </dgm:pt>
    <dgm:pt modelId="{600BCD62-BFF9-AD4D-BA9D-6DD4C5A287D3}" type="pres">
      <dgm:prSet presAssocID="{ADE191CD-3D3B-4476-9EC9-A440D1C4AA8F}" presName="descendantArrow" presStyleCnt="0"/>
      <dgm:spPr/>
    </dgm:pt>
    <dgm:pt modelId="{B0C4DA6F-3309-4B40-86A7-3161B496A618}" type="pres">
      <dgm:prSet presAssocID="{0D41638B-3F6E-B541-9076-09C910B76294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3D2EFC31-24E2-D243-AE86-FE16BFB650A1}" type="presOf" srcId="{B4DD85E7-F10A-498C-A676-4F7BCFE955A1}" destId="{DA2A018C-1ED3-064F-9D46-8B28FF5F97A6}" srcOrd="1" destOrd="0" presId="urn:microsoft.com/office/officeart/2005/8/layout/process4"/>
    <dgm:cxn modelId="{C5368F3F-EFB3-2E41-9BFB-5E33EEB2CE01}" srcId="{AD5F9699-DBF9-45C1-B50D-E8D917449375}" destId="{2BFC6038-E7FC-7944-A1D1-660F592BA1C8}" srcOrd="0" destOrd="0" parTransId="{A1C2D432-CC14-6749-B1A0-82DDC611F459}" sibTransId="{7C2FAAD1-E25D-AD47-8581-5E5D09C138CD}"/>
    <dgm:cxn modelId="{33959B4B-889A-3846-94D2-00B9151ABC9F}" type="presOf" srcId="{ADE191CD-3D3B-4476-9EC9-A440D1C4AA8F}" destId="{A26C6EC8-706E-514D-9E29-700F72C61C54}" srcOrd="0" destOrd="0" presId="urn:microsoft.com/office/officeart/2005/8/layout/process4"/>
    <dgm:cxn modelId="{FC62534C-D320-B14E-A081-0C6F0F77115D}" type="presOf" srcId="{B4DD85E7-F10A-498C-A676-4F7BCFE955A1}" destId="{18E312D4-D966-6144-9CD4-7F6A54BF455B}" srcOrd="0" destOrd="0" presId="urn:microsoft.com/office/officeart/2005/8/layout/process4"/>
    <dgm:cxn modelId="{E5901559-EB15-1644-A97E-E3785807C067}" type="presOf" srcId="{557A49A1-00C9-D843-8487-F64055371C01}" destId="{E782E519-F463-ED42-A9DE-865233C36D5E}" srcOrd="0" destOrd="0" presId="urn:microsoft.com/office/officeart/2005/8/layout/process4"/>
    <dgm:cxn modelId="{03B80C5D-E2A7-4A25-8C3F-02BA618DE256}" srcId="{7BA2C41C-19E5-4D92-9BC2-80850E5A3622}" destId="{AD5F9699-DBF9-45C1-B50D-E8D917449375}" srcOrd="1" destOrd="0" parTransId="{39BAFB52-0938-4D6F-A92E-9A597A784886}" sibTransId="{0A0CB9B7-9CDA-4305-8F26-7EA3AAD33431}"/>
    <dgm:cxn modelId="{1BD6907B-16A7-5D4A-919E-D969F831AB29}" type="presOf" srcId="{ADE191CD-3D3B-4476-9EC9-A440D1C4AA8F}" destId="{45D2858B-54A2-E644-AC1A-75E6891294FF}" srcOrd="1" destOrd="0" presId="urn:microsoft.com/office/officeart/2005/8/layout/process4"/>
    <dgm:cxn modelId="{AE42FA8A-50C3-D74A-82DA-2E779EC9EAE1}" type="presOf" srcId="{AD5F9699-DBF9-45C1-B50D-E8D917449375}" destId="{4CCBC148-AEA6-DA40-89C6-A1440F451760}" srcOrd="0" destOrd="0" presId="urn:microsoft.com/office/officeart/2005/8/layout/process4"/>
    <dgm:cxn modelId="{A4077B95-361B-4F96-A118-7952230AE096}" srcId="{7BA2C41C-19E5-4D92-9BC2-80850E5A3622}" destId="{ADE191CD-3D3B-4476-9EC9-A440D1C4AA8F}" srcOrd="0" destOrd="0" parTransId="{E6251EB0-115D-43EA-84B0-680850374744}" sibTransId="{9B419138-60AC-4D26-83EF-11E55DD41355}"/>
    <dgm:cxn modelId="{A36F10A7-830D-3A46-9C03-351C014F159E}" type="presOf" srcId="{2BFC6038-E7FC-7944-A1D1-660F592BA1C8}" destId="{C5FCDD1E-80B1-8A45-9E28-8CDD7B27D315}" srcOrd="0" destOrd="0" presId="urn:microsoft.com/office/officeart/2005/8/layout/process4"/>
    <dgm:cxn modelId="{AD1B6DB5-BD1C-4241-8DB6-AF7DEA099CBC}" type="presOf" srcId="{0D41638B-3F6E-B541-9076-09C910B76294}" destId="{B0C4DA6F-3309-4B40-86A7-3161B496A618}" srcOrd="0" destOrd="0" presId="urn:microsoft.com/office/officeart/2005/8/layout/process4"/>
    <dgm:cxn modelId="{922237B7-56F8-1B48-BC21-4652AC91DDE9}" srcId="{B4DD85E7-F10A-498C-A676-4F7BCFE955A1}" destId="{557A49A1-00C9-D843-8487-F64055371C01}" srcOrd="0" destOrd="0" parTransId="{BEB91767-FD41-FA49-9DCB-00F585042D9C}" sibTransId="{63BA3486-CF27-724C-BAA7-082C0E927C77}"/>
    <dgm:cxn modelId="{545682BA-2F10-4428-8ECF-2E678821B4E0}" srcId="{7BA2C41C-19E5-4D92-9BC2-80850E5A3622}" destId="{B4DD85E7-F10A-498C-A676-4F7BCFE955A1}" srcOrd="2" destOrd="0" parTransId="{03623B9A-B339-4562-8362-E560DA607CD9}" sibTransId="{7A67B5F2-2DBA-4EB9-BED9-F45EBB993B54}"/>
    <dgm:cxn modelId="{BBF2F4E2-D3F9-1C44-9F1D-47C97BCF1CA3}" srcId="{ADE191CD-3D3B-4476-9EC9-A440D1C4AA8F}" destId="{0D41638B-3F6E-B541-9076-09C910B76294}" srcOrd="0" destOrd="0" parTransId="{F1D4A185-1A28-DB42-962E-C94D3C6D1B4D}" sibTransId="{AC96E936-6AA4-4F44-9623-36099E5B77F6}"/>
    <dgm:cxn modelId="{21CEE0E7-3DCA-0447-A1D1-310753B8ABD8}" type="presOf" srcId="{7BA2C41C-19E5-4D92-9BC2-80850E5A3622}" destId="{A6DDDBB8-9CC5-D84D-9792-B9FCAA07D2A0}" srcOrd="0" destOrd="0" presId="urn:microsoft.com/office/officeart/2005/8/layout/process4"/>
    <dgm:cxn modelId="{D032E6EB-5FD5-B848-B7FC-6C5E2045F227}" type="presOf" srcId="{AD5F9699-DBF9-45C1-B50D-E8D917449375}" destId="{7D8F62BA-49D2-A642-A49E-5057AE05DA98}" srcOrd="1" destOrd="0" presId="urn:microsoft.com/office/officeart/2005/8/layout/process4"/>
    <dgm:cxn modelId="{B2483004-F8AD-AE4F-9983-5C70DBA32F4C}" type="presParOf" srcId="{A6DDDBB8-9CC5-D84D-9792-B9FCAA07D2A0}" destId="{DDCE728E-0134-1144-95DF-8205680779DB}" srcOrd="0" destOrd="0" presId="urn:microsoft.com/office/officeart/2005/8/layout/process4"/>
    <dgm:cxn modelId="{AB82F9BC-4229-FD40-88BC-F7F499F4B7B5}" type="presParOf" srcId="{DDCE728E-0134-1144-95DF-8205680779DB}" destId="{18E312D4-D966-6144-9CD4-7F6A54BF455B}" srcOrd="0" destOrd="0" presId="urn:microsoft.com/office/officeart/2005/8/layout/process4"/>
    <dgm:cxn modelId="{D3D1C633-3840-E94D-87F3-DA1D18AFA1BD}" type="presParOf" srcId="{DDCE728E-0134-1144-95DF-8205680779DB}" destId="{DA2A018C-1ED3-064F-9D46-8B28FF5F97A6}" srcOrd="1" destOrd="0" presId="urn:microsoft.com/office/officeart/2005/8/layout/process4"/>
    <dgm:cxn modelId="{239B5850-D969-5844-9754-9330446EFDCE}" type="presParOf" srcId="{DDCE728E-0134-1144-95DF-8205680779DB}" destId="{623F2E3E-A4A2-1F4A-8E3A-643C068B45FF}" srcOrd="2" destOrd="0" presId="urn:microsoft.com/office/officeart/2005/8/layout/process4"/>
    <dgm:cxn modelId="{7E998F6D-BE9B-4F4C-A685-A5C3018D6D6F}" type="presParOf" srcId="{623F2E3E-A4A2-1F4A-8E3A-643C068B45FF}" destId="{E782E519-F463-ED42-A9DE-865233C36D5E}" srcOrd="0" destOrd="0" presId="urn:microsoft.com/office/officeart/2005/8/layout/process4"/>
    <dgm:cxn modelId="{EECC8F81-BFE0-4A4A-98DF-A1140A807493}" type="presParOf" srcId="{A6DDDBB8-9CC5-D84D-9792-B9FCAA07D2A0}" destId="{361116AB-DF7A-C54C-8139-3AB6273ADD2D}" srcOrd="1" destOrd="0" presId="urn:microsoft.com/office/officeart/2005/8/layout/process4"/>
    <dgm:cxn modelId="{78C45124-5240-7249-88EE-CC07B42E6016}" type="presParOf" srcId="{A6DDDBB8-9CC5-D84D-9792-B9FCAA07D2A0}" destId="{80AB34D7-C6C0-DA4E-BE9A-BBDCE0E84AC2}" srcOrd="2" destOrd="0" presId="urn:microsoft.com/office/officeart/2005/8/layout/process4"/>
    <dgm:cxn modelId="{96ED2606-D0B0-3F43-B97A-74F89570CDDC}" type="presParOf" srcId="{80AB34D7-C6C0-DA4E-BE9A-BBDCE0E84AC2}" destId="{4CCBC148-AEA6-DA40-89C6-A1440F451760}" srcOrd="0" destOrd="0" presId="urn:microsoft.com/office/officeart/2005/8/layout/process4"/>
    <dgm:cxn modelId="{F77763C7-3FB0-B64C-92A3-4F10364F95DE}" type="presParOf" srcId="{80AB34D7-C6C0-DA4E-BE9A-BBDCE0E84AC2}" destId="{7D8F62BA-49D2-A642-A49E-5057AE05DA98}" srcOrd="1" destOrd="0" presId="urn:microsoft.com/office/officeart/2005/8/layout/process4"/>
    <dgm:cxn modelId="{6C841639-1EEE-974F-A42E-0071FFEAE92D}" type="presParOf" srcId="{80AB34D7-C6C0-DA4E-BE9A-BBDCE0E84AC2}" destId="{8ECEC538-6A53-B94B-A9FB-029B21005877}" srcOrd="2" destOrd="0" presId="urn:microsoft.com/office/officeart/2005/8/layout/process4"/>
    <dgm:cxn modelId="{D049917B-AAA3-C146-974C-6A0BB9BC086C}" type="presParOf" srcId="{8ECEC538-6A53-B94B-A9FB-029B21005877}" destId="{C5FCDD1E-80B1-8A45-9E28-8CDD7B27D315}" srcOrd="0" destOrd="0" presId="urn:microsoft.com/office/officeart/2005/8/layout/process4"/>
    <dgm:cxn modelId="{FB461B4E-1838-FA4B-B4EC-5BA4958BC407}" type="presParOf" srcId="{A6DDDBB8-9CC5-D84D-9792-B9FCAA07D2A0}" destId="{6C756482-98BA-D943-849D-1146B41F31EB}" srcOrd="3" destOrd="0" presId="urn:microsoft.com/office/officeart/2005/8/layout/process4"/>
    <dgm:cxn modelId="{940ABF43-6C3B-8E4E-A3B5-34C8B6AA3FE7}" type="presParOf" srcId="{A6DDDBB8-9CC5-D84D-9792-B9FCAA07D2A0}" destId="{A4E06D10-63AE-B94D-A14A-AFC3BE214E80}" srcOrd="4" destOrd="0" presId="urn:microsoft.com/office/officeart/2005/8/layout/process4"/>
    <dgm:cxn modelId="{4E6581A2-DDCE-9749-8982-C216BD50788E}" type="presParOf" srcId="{A4E06D10-63AE-B94D-A14A-AFC3BE214E80}" destId="{A26C6EC8-706E-514D-9E29-700F72C61C54}" srcOrd="0" destOrd="0" presId="urn:microsoft.com/office/officeart/2005/8/layout/process4"/>
    <dgm:cxn modelId="{66A98D5D-602C-8048-85F9-61A19DA1489A}" type="presParOf" srcId="{A4E06D10-63AE-B94D-A14A-AFC3BE214E80}" destId="{45D2858B-54A2-E644-AC1A-75E6891294FF}" srcOrd="1" destOrd="0" presId="urn:microsoft.com/office/officeart/2005/8/layout/process4"/>
    <dgm:cxn modelId="{6DAB7ECB-0603-E04E-9589-13D4F3BE7E4F}" type="presParOf" srcId="{A4E06D10-63AE-B94D-A14A-AFC3BE214E80}" destId="{600BCD62-BFF9-AD4D-BA9D-6DD4C5A287D3}" srcOrd="2" destOrd="0" presId="urn:microsoft.com/office/officeart/2005/8/layout/process4"/>
    <dgm:cxn modelId="{CE16E312-A49E-8C43-8D13-0228A1BCD70B}" type="presParOf" srcId="{600BCD62-BFF9-AD4D-BA9D-6DD4C5A287D3}" destId="{B0C4DA6F-3309-4B40-86A7-3161B496A618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2C8EEA-DBBF-2D4C-9AB8-0B14ABE17FA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D75BD-11E8-6E4F-B1A0-BF3F9E597ECF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1985 </a:t>
          </a:r>
        </a:p>
      </dgm:t>
    </dgm:pt>
    <dgm:pt modelId="{A40D71FC-F418-124D-86BC-685D2828E370}" type="parTrans" cxnId="{1276BBAD-FAD6-9C4D-9447-F3AEAE17BA5A}">
      <dgm:prSet/>
      <dgm:spPr/>
      <dgm:t>
        <a:bodyPr/>
        <a:lstStyle/>
        <a:p>
          <a:endParaRPr lang="en-US"/>
        </a:p>
      </dgm:t>
    </dgm:pt>
    <dgm:pt modelId="{32C7C127-EADB-7B4A-AF33-147469A941F1}" type="sibTrans" cxnId="{1276BBAD-FAD6-9C4D-9447-F3AEAE17BA5A}">
      <dgm:prSet/>
      <dgm:spPr/>
      <dgm:t>
        <a:bodyPr/>
        <a:lstStyle/>
        <a:p>
          <a:endParaRPr lang="en-US"/>
        </a:p>
      </dgm:t>
    </dgm:pt>
    <dgm:pt modelId="{FEE9A9B0-C777-2A4B-8B43-E63E28E651B7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Half-day Pre-K for eligible 4-year old’s</a:t>
          </a:r>
        </a:p>
      </dgm:t>
    </dgm:pt>
    <dgm:pt modelId="{0DFF932E-52AC-714A-91F1-E2A03EA95CAF}" type="parTrans" cxnId="{CD710B29-3803-CF48-9A56-D5E5E1D4DAFE}">
      <dgm:prSet/>
      <dgm:spPr/>
      <dgm:t>
        <a:bodyPr/>
        <a:lstStyle/>
        <a:p>
          <a:endParaRPr lang="en-US"/>
        </a:p>
      </dgm:t>
    </dgm:pt>
    <dgm:pt modelId="{1F545217-7F44-EC46-B29B-7433C12F0B0B}" type="sibTrans" cxnId="{CD710B29-3803-CF48-9A56-D5E5E1D4DAFE}">
      <dgm:prSet/>
      <dgm:spPr/>
      <dgm:t>
        <a:bodyPr/>
        <a:lstStyle/>
        <a:p>
          <a:endParaRPr lang="en-US"/>
        </a:p>
      </dgm:t>
    </dgm:pt>
    <dgm:pt modelId="{16C3AC0E-C8E1-7F4D-BF9B-AE97B4230014}">
      <dgm:prSet/>
      <dgm:spPr>
        <a:solidFill>
          <a:schemeClr val="tx2"/>
        </a:solidFill>
      </dgm:spPr>
      <dgm:t>
        <a:bodyPr/>
        <a:lstStyle/>
        <a:p>
          <a:r>
            <a:rPr lang="en-US"/>
            <a:t>2015</a:t>
          </a:r>
        </a:p>
      </dgm:t>
    </dgm:pt>
    <dgm:pt modelId="{D1B7DE42-52A0-4E4F-A4B7-0F210885A547}" type="parTrans" cxnId="{E210386C-8BF4-C04B-A209-DF96F7D7AC5A}">
      <dgm:prSet/>
      <dgm:spPr/>
      <dgm:t>
        <a:bodyPr/>
        <a:lstStyle/>
        <a:p>
          <a:endParaRPr lang="en-US"/>
        </a:p>
      </dgm:t>
    </dgm:pt>
    <dgm:pt modelId="{91DDAB16-4AA8-2740-8B6D-D229578CE3BC}" type="sibTrans" cxnId="{E210386C-8BF4-C04B-A209-DF96F7D7AC5A}">
      <dgm:prSet/>
      <dgm:spPr/>
      <dgm:t>
        <a:bodyPr/>
        <a:lstStyle/>
        <a:p>
          <a:endParaRPr lang="en-US"/>
        </a:p>
      </dgm:t>
    </dgm:pt>
    <dgm:pt modelId="{BD977C7A-D39D-A04A-A2D7-8A48F22D8D72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Funds High-Quality Pre-K grants</a:t>
          </a:r>
        </a:p>
      </dgm:t>
    </dgm:pt>
    <dgm:pt modelId="{4924D264-1CD9-2B4F-801F-B73EDC9C8CE9}" type="parTrans" cxnId="{5CEF7856-1A64-C246-B18C-C7E722569777}">
      <dgm:prSet/>
      <dgm:spPr/>
      <dgm:t>
        <a:bodyPr/>
        <a:lstStyle/>
        <a:p>
          <a:endParaRPr lang="en-US"/>
        </a:p>
      </dgm:t>
    </dgm:pt>
    <dgm:pt modelId="{8D7C45EC-F66F-224E-AEA6-5E7E1BE9CB34}" type="sibTrans" cxnId="{5CEF7856-1A64-C246-B18C-C7E722569777}">
      <dgm:prSet/>
      <dgm:spPr/>
      <dgm:t>
        <a:bodyPr/>
        <a:lstStyle/>
        <a:p>
          <a:endParaRPr lang="en-US"/>
        </a:p>
      </dgm:t>
    </dgm:pt>
    <dgm:pt modelId="{ED2ECC18-7C79-BD4A-AA67-778045F7A604}">
      <dgm:prSet/>
      <dgm:spPr>
        <a:solidFill>
          <a:schemeClr val="tx2"/>
        </a:solidFill>
      </dgm:spPr>
      <dgm:t>
        <a:bodyPr/>
        <a:lstStyle/>
        <a:p>
          <a:r>
            <a:rPr lang="en-US"/>
            <a:t>2017</a:t>
          </a:r>
        </a:p>
      </dgm:t>
    </dgm:pt>
    <dgm:pt modelId="{4039EEE9-F765-E64A-A2E4-943AA7123393}" type="parTrans" cxnId="{C7DFD188-F6F7-5041-829F-922CF190587B}">
      <dgm:prSet/>
      <dgm:spPr/>
      <dgm:t>
        <a:bodyPr/>
        <a:lstStyle/>
        <a:p>
          <a:endParaRPr lang="en-US"/>
        </a:p>
      </dgm:t>
    </dgm:pt>
    <dgm:pt modelId="{220C8810-7A0E-6947-8A64-A0780FD57202}" type="sibTrans" cxnId="{C7DFD188-F6F7-5041-829F-922CF190587B}">
      <dgm:prSet/>
      <dgm:spPr/>
      <dgm:t>
        <a:bodyPr/>
        <a:lstStyle/>
        <a:p>
          <a:endParaRPr lang="en-US"/>
        </a:p>
      </dgm:t>
    </dgm:pt>
    <dgm:pt modelId="{FB87E3A2-C463-2E49-954C-B8F65CAEDB07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$15M cut from state Pre-K budget, end high-quality funding. Now, districts must use 15% of state Foundational School Program funds for high-quality. </a:t>
          </a:r>
        </a:p>
      </dgm:t>
    </dgm:pt>
    <dgm:pt modelId="{05E49D51-E0EC-9448-8932-AD4BD93D510B}" type="parTrans" cxnId="{3EA880F5-304A-744F-A34D-F5C6F255ACE6}">
      <dgm:prSet/>
      <dgm:spPr/>
      <dgm:t>
        <a:bodyPr/>
        <a:lstStyle/>
        <a:p>
          <a:endParaRPr lang="en-US"/>
        </a:p>
      </dgm:t>
    </dgm:pt>
    <dgm:pt modelId="{60460605-AED8-774D-83BC-3E9631512A98}" type="sibTrans" cxnId="{3EA880F5-304A-744F-A34D-F5C6F255ACE6}">
      <dgm:prSet/>
      <dgm:spPr/>
      <dgm:t>
        <a:bodyPr/>
        <a:lstStyle/>
        <a:p>
          <a:endParaRPr lang="en-US"/>
        </a:p>
      </dgm:t>
    </dgm:pt>
    <dgm:pt modelId="{492B9C97-4B4C-274B-901E-516F551A9208}">
      <dgm:prSet/>
      <dgm:spPr>
        <a:solidFill>
          <a:schemeClr val="tx2"/>
        </a:solidFill>
      </dgm:spPr>
      <dgm:t>
        <a:bodyPr/>
        <a:lstStyle/>
        <a:p>
          <a:r>
            <a:rPr lang="en-US"/>
            <a:t>2019</a:t>
          </a:r>
        </a:p>
      </dgm:t>
    </dgm:pt>
    <dgm:pt modelId="{DA12FD08-5A4A-B14F-B0C8-6D7A7DCB70E0}" type="parTrans" cxnId="{26CA7B99-35BA-B341-B953-3F98492DD4E0}">
      <dgm:prSet/>
      <dgm:spPr/>
      <dgm:t>
        <a:bodyPr/>
        <a:lstStyle/>
        <a:p>
          <a:endParaRPr lang="en-US"/>
        </a:p>
      </dgm:t>
    </dgm:pt>
    <dgm:pt modelId="{9BE56DFA-5205-0D49-A269-C93990081971}" type="sibTrans" cxnId="{26CA7B99-35BA-B341-B953-3F98492DD4E0}">
      <dgm:prSet/>
      <dgm:spPr/>
      <dgm:t>
        <a:bodyPr/>
        <a:lstStyle/>
        <a:p>
          <a:endParaRPr lang="en-US"/>
        </a:p>
      </dgm:t>
    </dgm:pt>
    <dgm:pt modelId="{8594C670-16E7-0D48-A6FD-7283409249F4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Full-day high-quality Pre-K for eligible 4-year old’s</a:t>
          </a:r>
        </a:p>
      </dgm:t>
    </dgm:pt>
    <dgm:pt modelId="{F1873766-F99B-CB42-B550-7EC23E07126E}" type="parTrans" cxnId="{BEC9FC89-7A78-644D-A649-805987B5E6F9}">
      <dgm:prSet/>
      <dgm:spPr/>
      <dgm:t>
        <a:bodyPr/>
        <a:lstStyle/>
        <a:p>
          <a:endParaRPr lang="en-US"/>
        </a:p>
      </dgm:t>
    </dgm:pt>
    <dgm:pt modelId="{FAD548A8-2D16-CE4F-B743-8843AD3100C0}" type="sibTrans" cxnId="{BEC9FC89-7A78-644D-A649-805987B5E6F9}">
      <dgm:prSet/>
      <dgm:spPr/>
      <dgm:t>
        <a:bodyPr/>
        <a:lstStyle/>
        <a:p>
          <a:endParaRPr lang="en-US"/>
        </a:p>
      </dgm:t>
    </dgm:pt>
    <dgm:pt modelId="{E505A207-53A0-DC4F-A8C3-EAF70613C395}">
      <dgm:prSet custT="1"/>
      <dgm:spPr/>
      <dgm:t>
        <a:bodyPr/>
        <a:lstStyle/>
        <a:p>
          <a:pPr>
            <a:buNone/>
          </a:pPr>
          <a:r>
            <a: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Pre-school Development Grant program (PDG 0-5)</a:t>
          </a:r>
          <a:endParaRPr lang="en-US" sz="1200" dirty="0">
            <a:solidFill>
              <a:schemeClr val="tx1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8B778AF-6773-9F4D-80B6-C1D30E1F19D4}" type="parTrans" cxnId="{6DE696F2-3EB6-4D42-9DED-0F894637944A}">
      <dgm:prSet/>
      <dgm:spPr/>
      <dgm:t>
        <a:bodyPr/>
        <a:lstStyle/>
        <a:p>
          <a:endParaRPr lang="en-US"/>
        </a:p>
      </dgm:t>
    </dgm:pt>
    <dgm:pt modelId="{6D47BFE3-20D4-FA42-A60D-49624076C6CD}" type="sibTrans" cxnId="{6DE696F2-3EB6-4D42-9DED-0F894637944A}">
      <dgm:prSet/>
      <dgm:spPr/>
      <dgm:t>
        <a:bodyPr/>
        <a:lstStyle/>
        <a:p>
          <a:endParaRPr lang="en-US"/>
        </a:p>
      </dgm:t>
    </dgm:pt>
    <dgm:pt modelId="{FB81AA9C-F9C8-F242-8EAF-34E82C1CB5C1}" type="pres">
      <dgm:prSet presAssocID="{F02C8EEA-DBBF-2D4C-9AB8-0B14ABE17FAC}" presName="Name0" presStyleCnt="0">
        <dgm:presLayoutVars>
          <dgm:dir/>
          <dgm:animLvl val="lvl"/>
          <dgm:resizeHandles val="exact"/>
        </dgm:presLayoutVars>
      </dgm:prSet>
      <dgm:spPr/>
    </dgm:pt>
    <dgm:pt modelId="{99E4918E-AA71-304F-800A-0FD8B79B457C}" type="pres">
      <dgm:prSet presAssocID="{613D75BD-11E8-6E4F-B1A0-BF3F9E597ECF}" presName="linNode" presStyleCnt="0"/>
      <dgm:spPr/>
    </dgm:pt>
    <dgm:pt modelId="{9F914962-48B6-6F4A-A7FF-A8A2E527330E}" type="pres">
      <dgm:prSet presAssocID="{613D75BD-11E8-6E4F-B1A0-BF3F9E597ECF}" presName="parentText" presStyleLbl="node1" presStyleIdx="0" presStyleCnt="4">
        <dgm:presLayoutVars>
          <dgm:chMax val="1"/>
          <dgm:bulletEnabled val="1"/>
        </dgm:presLayoutVars>
      </dgm:prSet>
      <dgm:spPr/>
    </dgm:pt>
    <dgm:pt modelId="{C27262CA-5842-5140-B926-B443C4DFB0C7}" type="pres">
      <dgm:prSet presAssocID="{613D75BD-11E8-6E4F-B1A0-BF3F9E597ECF}" presName="descendantText" presStyleLbl="alignAccFollowNode1" presStyleIdx="0" presStyleCnt="4">
        <dgm:presLayoutVars>
          <dgm:bulletEnabled val="1"/>
        </dgm:presLayoutVars>
      </dgm:prSet>
      <dgm:spPr/>
    </dgm:pt>
    <dgm:pt modelId="{B0970CE1-1909-5743-89CB-592234F95CE4}" type="pres">
      <dgm:prSet presAssocID="{32C7C127-EADB-7B4A-AF33-147469A941F1}" presName="sp" presStyleCnt="0"/>
      <dgm:spPr/>
    </dgm:pt>
    <dgm:pt modelId="{D2A444D0-2C5E-D248-838D-373EFB9647BF}" type="pres">
      <dgm:prSet presAssocID="{16C3AC0E-C8E1-7F4D-BF9B-AE97B4230014}" presName="linNode" presStyleCnt="0"/>
      <dgm:spPr/>
    </dgm:pt>
    <dgm:pt modelId="{C00FC2F5-D6D9-1E4B-9C8D-7F08E53E285F}" type="pres">
      <dgm:prSet presAssocID="{16C3AC0E-C8E1-7F4D-BF9B-AE97B4230014}" presName="parentText" presStyleLbl="node1" presStyleIdx="1" presStyleCnt="4">
        <dgm:presLayoutVars>
          <dgm:chMax val="1"/>
          <dgm:bulletEnabled val="1"/>
        </dgm:presLayoutVars>
      </dgm:prSet>
      <dgm:spPr/>
    </dgm:pt>
    <dgm:pt modelId="{0E18A284-5EDA-2944-B884-8899A8DB84BC}" type="pres">
      <dgm:prSet presAssocID="{16C3AC0E-C8E1-7F4D-BF9B-AE97B4230014}" presName="descendantText" presStyleLbl="alignAccFollowNode1" presStyleIdx="1" presStyleCnt="4">
        <dgm:presLayoutVars>
          <dgm:bulletEnabled val="1"/>
        </dgm:presLayoutVars>
      </dgm:prSet>
      <dgm:spPr/>
    </dgm:pt>
    <dgm:pt modelId="{F76A76CF-FD5E-9E4A-985C-723B409337E2}" type="pres">
      <dgm:prSet presAssocID="{91DDAB16-4AA8-2740-8B6D-D229578CE3BC}" presName="sp" presStyleCnt="0"/>
      <dgm:spPr/>
    </dgm:pt>
    <dgm:pt modelId="{6336B9C9-5CC9-634E-A08A-ADF539CBA8CF}" type="pres">
      <dgm:prSet presAssocID="{ED2ECC18-7C79-BD4A-AA67-778045F7A604}" presName="linNode" presStyleCnt="0"/>
      <dgm:spPr/>
    </dgm:pt>
    <dgm:pt modelId="{9D279182-AE51-D147-B01E-A9391D144E35}" type="pres">
      <dgm:prSet presAssocID="{ED2ECC18-7C79-BD4A-AA67-778045F7A604}" presName="parentText" presStyleLbl="node1" presStyleIdx="2" presStyleCnt="4">
        <dgm:presLayoutVars>
          <dgm:chMax val="1"/>
          <dgm:bulletEnabled val="1"/>
        </dgm:presLayoutVars>
      </dgm:prSet>
      <dgm:spPr/>
    </dgm:pt>
    <dgm:pt modelId="{390482F2-0E9E-A341-BF91-CFE1ED4BA8F2}" type="pres">
      <dgm:prSet presAssocID="{ED2ECC18-7C79-BD4A-AA67-778045F7A604}" presName="descendantText" presStyleLbl="alignAccFollowNode1" presStyleIdx="2" presStyleCnt="4">
        <dgm:presLayoutVars>
          <dgm:bulletEnabled val="1"/>
        </dgm:presLayoutVars>
      </dgm:prSet>
      <dgm:spPr/>
    </dgm:pt>
    <dgm:pt modelId="{FA2498D1-F9FA-F449-8C88-72215AED0DEC}" type="pres">
      <dgm:prSet presAssocID="{220C8810-7A0E-6947-8A64-A0780FD57202}" presName="sp" presStyleCnt="0"/>
      <dgm:spPr/>
    </dgm:pt>
    <dgm:pt modelId="{F919F593-C158-B945-B265-8984248569EF}" type="pres">
      <dgm:prSet presAssocID="{492B9C97-4B4C-274B-901E-516F551A9208}" presName="linNode" presStyleCnt="0"/>
      <dgm:spPr/>
    </dgm:pt>
    <dgm:pt modelId="{9E55AD06-2ECF-7943-9222-CE22FCE67890}" type="pres">
      <dgm:prSet presAssocID="{492B9C97-4B4C-274B-901E-516F551A9208}" presName="parentText" presStyleLbl="node1" presStyleIdx="3" presStyleCnt="4">
        <dgm:presLayoutVars>
          <dgm:chMax val="1"/>
          <dgm:bulletEnabled val="1"/>
        </dgm:presLayoutVars>
      </dgm:prSet>
      <dgm:spPr/>
    </dgm:pt>
    <dgm:pt modelId="{98CC73A2-222F-054A-B2ED-02158AAE8D37}" type="pres">
      <dgm:prSet presAssocID="{492B9C97-4B4C-274B-901E-516F551A9208}" presName="descendantText" presStyleLbl="alignAccFollowNode1" presStyleIdx="3" presStyleCnt="4">
        <dgm:presLayoutVars>
          <dgm:bulletEnabled val="1"/>
        </dgm:presLayoutVars>
      </dgm:prSet>
      <dgm:spPr/>
    </dgm:pt>
  </dgm:ptLst>
  <dgm:cxnLst>
    <dgm:cxn modelId="{A99E6018-A079-E043-9B2A-AA58BEA30F89}" type="presOf" srcId="{613D75BD-11E8-6E4F-B1A0-BF3F9E597ECF}" destId="{9F914962-48B6-6F4A-A7FF-A8A2E527330E}" srcOrd="0" destOrd="0" presId="urn:microsoft.com/office/officeart/2005/8/layout/vList5"/>
    <dgm:cxn modelId="{CD710B29-3803-CF48-9A56-D5E5E1D4DAFE}" srcId="{613D75BD-11E8-6E4F-B1A0-BF3F9E597ECF}" destId="{FEE9A9B0-C777-2A4B-8B43-E63E28E651B7}" srcOrd="0" destOrd="0" parTransId="{0DFF932E-52AC-714A-91F1-E2A03EA95CAF}" sibTransId="{1F545217-7F44-EC46-B29B-7433C12F0B0B}"/>
    <dgm:cxn modelId="{19A49B49-9141-3145-9958-DE48797D03E6}" type="presOf" srcId="{16C3AC0E-C8E1-7F4D-BF9B-AE97B4230014}" destId="{C00FC2F5-D6D9-1E4B-9C8D-7F08E53E285F}" srcOrd="0" destOrd="0" presId="urn:microsoft.com/office/officeart/2005/8/layout/vList5"/>
    <dgm:cxn modelId="{EEC00855-A82D-DD48-8AC5-943CDC2F14A5}" type="presOf" srcId="{8594C670-16E7-0D48-A6FD-7283409249F4}" destId="{98CC73A2-222F-054A-B2ED-02158AAE8D37}" srcOrd="0" destOrd="0" presId="urn:microsoft.com/office/officeart/2005/8/layout/vList5"/>
    <dgm:cxn modelId="{5CEF7856-1A64-C246-B18C-C7E722569777}" srcId="{16C3AC0E-C8E1-7F4D-BF9B-AE97B4230014}" destId="{BD977C7A-D39D-A04A-A2D7-8A48F22D8D72}" srcOrd="0" destOrd="0" parTransId="{4924D264-1CD9-2B4F-801F-B73EDC9C8CE9}" sibTransId="{8D7C45EC-F66F-224E-AEA6-5E7E1BE9CB34}"/>
    <dgm:cxn modelId="{E210386C-8BF4-C04B-A209-DF96F7D7AC5A}" srcId="{F02C8EEA-DBBF-2D4C-9AB8-0B14ABE17FAC}" destId="{16C3AC0E-C8E1-7F4D-BF9B-AE97B4230014}" srcOrd="1" destOrd="0" parTransId="{D1B7DE42-52A0-4E4F-A4B7-0F210885A547}" sibTransId="{91DDAB16-4AA8-2740-8B6D-D229578CE3BC}"/>
    <dgm:cxn modelId="{41B8DD83-D617-284D-83A3-79A5B8C7B90A}" type="presOf" srcId="{F02C8EEA-DBBF-2D4C-9AB8-0B14ABE17FAC}" destId="{FB81AA9C-F9C8-F242-8EAF-34E82C1CB5C1}" srcOrd="0" destOrd="0" presId="urn:microsoft.com/office/officeart/2005/8/layout/vList5"/>
    <dgm:cxn modelId="{C7DFD188-F6F7-5041-829F-922CF190587B}" srcId="{F02C8EEA-DBBF-2D4C-9AB8-0B14ABE17FAC}" destId="{ED2ECC18-7C79-BD4A-AA67-778045F7A604}" srcOrd="2" destOrd="0" parTransId="{4039EEE9-F765-E64A-A2E4-943AA7123393}" sibTransId="{220C8810-7A0E-6947-8A64-A0780FD57202}"/>
    <dgm:cxn modelId="{BEC9FC89-7A78-644D-A649-805987B5E6F9}" srcId="{492B9C97-4B4C-274B-901E-516F551A9208}" destId="{8594C670-16E7-0D48-A6FD-7283409249F4}" srcOrd="0" destOrd="0" parTransId="{F1873766-F99B-CB42-B550-7EC23E07126E}" sibTransId="{FAD548A8-2D16-CE4F-B743-8843AD3100C0}"/>
    <dgm:cxn modelId="{26CA7B99-35BA-B341-B953-3F98492DD4E0}" srcId="{F02C8EEA-DBBF-2D4C-9AB8-0B14ABE17FAC}" destId="{492B9C97-4B4C-274B-901E-516F551A9208}" srcOrd="3" destOrd="0" parTransId="{DA12FD08-5A4A-B14F-B0C8-6D7A7DCB70E0}" sibTransId="{9BE56DFA-5205-0D49-A269-C93990081971}"/>
    <dgm:cxn modelId="{0416399C-FF68-5D46-9FF0-A691C6DBE5C2}" type="presOf" srcId="{FEE9A9B0-C777-2A4B-8B43-E63E28E651B7}" destId="{C27262CA-5842-5140-B926-B443C4DFB0C7}" srcOrd="0" destOrd="0" presId="urn:microsoft.com/office/officeart/2005/8/layout/vList5"/>
    <dgm:cxn modelId="{1276BBAD-FAD6-9C4D-9447-F3AEAE17BA5A}" srcId="{F02C8EEA-DBBF-2D4C-9AB8-0B14ABE17FAC}" destId="{613D75BD-11E8-6E4F-B1A0-BF3F9E597ECF}" srcOrd="0" destOrd="0" parTransId="{A40D71FC-F418-124D-86BC-685D2828E370}" sibTransId="{32C7C127-EADB-7B4A-AF33-147469A941F1}"/>
    <dgm:cxn modelId="{1AA16CBF-C2D9-7E46-B297-7A8E3995C9E8}" type="presOf" srcId="{FB87E3A2-C463-2E49-954C-B8F65CAEDB07}" destId="{390482F2-0E9E-A341-BF91-CFE1ED4BA8F2}" srcOrd="0" destOrd="0" presId="urn:microsoft.com/office/officeart/2005/8/layout/vList5"/>
    <dgm:cxn modelId="{2CD269CE-AD7B-9143-A952-55803ED9E94D}" type="presOf" srcId="{E505A207-53A0-DC4F-A8C3-EAF70613C395}" destId="{98CC73A2-222F-054A-B2ED-02158AAE8D37}" srcOrd="0" destOrd="1" presId="urn:microsoft.com/office/officeart/2005/8/layout/vList5"/>
    <dgm:cxn modelId="{F26E74D0-BD4E-264D-A5D5-DF2E810BA314}" type="presOf" srcId="{492B9C97-4B4C-274B-901E-516F551A9208}" destId="{9E55AD06-2ECF-7943-9222-CE22FCE67890}" srcOrd="0" destOrd="0" presId="urn:microsoft.com/office/officeart/2005/8/layout/vList5"/>
    <dgm:cxn modelId="{7EF1BAD1-EE46-D74E-A663-C1E02D4DD854}" type="presOf" srcId="{BD977C7A-D39D-A04A-A2D7-8A48F22D8D72}" destId="{0E18A284-5EDA-2944-B884-8899A8DB84BC}" srcOrd="0" destOrd="0" presId="urn:microsoft.com/office/officeart/2005/8/layout/vList5"/>
    <dgm:cxn modelId="{387217DD-9D33-6646-B334-FF91130F5B08}" type="presOf" srcId="{ED2ECC18-7C79-BD4A-AA67-778045F7A604}" destId="{9D279182-AE51-D147-B01E-A9391D144E35}" srcOrd="0" destOrd="0" presId="urn:microsoft.com/office/officeart/2005/8/layout/vList5"/>
    <dgm:cxn modelId="{6DE696F2-3EB6-4D42-9DED-0F894637944A}" srcId="{492B9C97-4B4C-274B-901E-516F551A9208}" destId="{E505A207-53A0-DC4F-A8C3-EAF70613C395}" srcOrd="1" destOrd="0" parTransId="{E8B778AF-6773-9F4D-80B6-C1D30E1F19D4}" sibTransId="{6D47BFE3-20D4-FA42-A60D-49624076C6CD}"/>
    <dgm:cxn modelId="{3EA880F5-304A-744F-A34D-F5C6F255ACE6}" srcId="{ED2ECC18-7C79-BD4A-AA67-778045F7A604}" destId="{FB87E3A2-C463-2E49-954C-B8F65CAEDB07}" srcOrd="0" destOrd="0" parTransId="{05E49D51-E0EC-9448-8932-AD4BD93D510B}" sibTransId="{60460605-AED8-774D-83BC-3E9631512A98}"/>
    <dgm:cxn modelId="{2F4FFFD3-C4D9-8E48-8651-3C7F8A8B660B}" type="presParOf" srcId="{FB81AA9C-F9C8-F242-8EAF-34E82C1CB5C1}" destId="{99E4918E-AA71-304F-800A-0FD8B79B457C}" srcOrd="0" destOrd="0" presId="urn:microsoft.com/office/officeart/2005/8/layout/vList5"/>
    <dgm:cxn modelId="{44A7EED0-E3BC-534F-889F-EE43C50C6737}" type="presParOf" srcId="{99E4918E-AA71-304F-800A-0FD8B79B457C}" destId="{9F914962-48B6-6F4A-A7FF-A8A2E527330E}" srcOrd="0" destOrd="0" presId="urn:microsoft.com/office/officeart/2005/8/layout/vList5"/>
    <dgm:cxn modelId="{4F6F4743-5EF7-154E-8181-441F4D62280D}" type="presParOf" srcId="{99E4918E-AA71-304F-800A-0FD8B79B457C}" destId="{C27262CA-5842-5140-B926-B443C4DFB0C7}" srcOrd="1" destOrd="0" presId="urn:microsoft.com/office/officeart/2005/8/layout/vList5"/>
    <dgm:cxn modelId="{CD013700-478E-774B-A4E6-86705C8E840A}" type="presParOf" srcId="{FB81AA9C-F9C8-F242-8EAF-34E82C1CB5C1}" destId="{B0970CE1-1909-5743-89CB-592234F95CE4}" srcOrd="1" destOrd="0" presId="urn:microsoft.com/office/officeart/2005/8/layout/vList5"/>
    <dgm:cxn modelId="{8865189F-ABC8-8B40-9218-9889222D37DE}" type="presParOf" srcId="{FB81AA9C-F9C8-F242-8EAF-34E82C1CB5C1}" destId="{D2A444D0-2C5E-D248-838D-373EFB9647BF}" srcOrd="2" destOrd="0" presId="urn:microsoft.com/office/officeart/2005/8/layout/vList5"/>
    <dgm:cxn modelId="{8D09AFF6-994A-5843-8ABD-4630D8EB3767}" type="presParOf" srcId="{D2A444D0-2C5E-D248-838D-373EFB9647BF}" destId="{C00FC2F5-D6D9-1E4B-9C8D-7F08E53E285F}" srcOrd="0" destOrd="0" presId="urn:microsoft.com/office/officeart/2005/8/layout/vList5"/>
    <dgm:cxn modelId="{CCA47A1A-8D70-E14A-A178-2804052B1869}" type="presParOf" srcId="{D2A444D0-2C5E-D248-838D-373EFB9647BF}" destId="{0E18A284-5EDA-2944-B884-8899A8DB84BC}" srcOrd="1" destOrd="0" presId="urn:microsoft.com/office/officeart/2005/8/layout/vList5"/>
    <dgm:cxn modelId="{B60CE186-BD4D-AC44-AF0F-B6E012C11CE2}" type="presParOf" srcId="{FB81AA9C-F9C8-F242-8EAF-34E82C1CB5C1}" destId="{F76A76CF-FD5E-9E4A-985C-723B409337E2}" srcOrd="3" destOrd="0" presId="urn:microsoft.com/office/officeart/2005/8/layout/vList5"/>
    <dgm:cxn modelId="{46FC323B-D358-C14F-ACC6-BB418B8C9FFD}" type="presParOf" srcId="{FB81AA9C-F9C8-F242-8EAF-34E82C1CB5C1}" destId="{6336B9C9-5CC9-634E-A08A-ADF539CBA8CF}" srcOrd="4" destOrd="0" presId="urn:microsoft.com/office/officeart/2005/8/layout/vList5"/>
    <dgm:cxn modelId="{3DA65C5F-42F7-714D-A8AC-F14C724E2AD2}" type="presParOf" srcId="{6336B9C9-5CC9-634E-A08A-ADF539CBA8CF}" destId="{9D279182-AE51-D147-B01E-A9391D144E35}" srcOrd="0" destOrd="0" presId="urn:microsoft.com/office/officeart/2005/8/layout/vList5"/>
    <dgm:cxn modelId="{26DA18FF-A0C7-1F40-9869-0DA1B0783DB0}" type="presParOf" srcId="{6336B9C9-5CC9-634E-A08A-ADF539CBA8CF}" destId="{390482F2-0E9E-A341-BF91-CFE1ED4BA8F2}" srcOrd="1" destOrd="0" presId="urn:microsoft.com/office/officeart/2005/8/layout/vList5"/>
    <dgm:cxn modelId="{32F1B8D7-DBAB-B049-8831-F2711D8D2ECC}" type="presParOf" srcId="{FB81AA9C-F9C8-F242-8EAF-34E82C1CB5C1}" destId="{FA2498D1-F9FA-F449-8C88-72215AED0DEC}" srcOrd="5" destOrd="0" presId="urn:microsoft.com/office/officeart/2005/8/layout/vList5"/>
    <dgm:cxn modelId="{EA7E26E8-6064-DE4C-8C66-3EB3A3CC2CB2}" type="presParOf" srcId="{FB81AA9C-F9C8-F242-8EAF-34E82C1CB5C1}" destId="{F919F593-C158-B945-B265-8984248569EF}" srcOrd="6" destOrd="0" presId="urn:microsoft.com/office/officeart/2005/8/layout/vList5"/>
    <dgm:cxn modelId="{9E77011F-D08B-7F49-81DE-CCFF4872A21F}" type="presParOf" srcId="{F919F593-C158-B945-B265-8984248569EF}" destId="{9E55AD06-2ECF-7943-9222-CE22FCE67890}" srcOrd="0" destOrd="0" presId="urn:microsoft.com/office/officeart/2005/8/layout/vList5"/>
    <dgm:cxn modelId="{305FE792-93FF-7A4D-8205-7620C5C21224}" type="presParOf" srcId="{F919F593-C158-B945-B265-8984248569EF}" destId="{98CC73A2-222F-054A-B2ED-02158AAE8D3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2A018C-1ED3-064F-9D46-8B28FF5F97A6}">
      <dsp:nvSpPr>
        <dsp:cNvPr id="0" name=""/>
        <dsp:cNvSpPr/>
      </dsp:nvSpPr>
      <dsp:spPr>
        <a:xfrm>
          <a:off x="0" y="3041214"/>
          <a:ext cx="8229592" cy="998194"/>
        </a:xfrm>
        <a:prstGeom prst="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Prioritize</a:t>
          </a:r>
        </a:p>
      </dsp:txBody>
      <dsp:txXfrm>
        <a:off x="0" y="3041214"/>
        <a:ext cx="8229592" cy="539025"/>
      </dsp:txXfrm>
    </dsp:sp>
    <dsp:sp modelId="{E782E519-F463-ED42-A9DE-865233C36D5E}">
      <dsp:nvSpPr>
        <dsp:cNvPr id="0" name=""/>
        <dsp:cNvSpPr/>
      </dsp:nvSpPr>
      <dsp:spPr>
        <a:xfrm>
          <a:off x="0" y="3560275"/>
          <a:ext cx="8229592" cy="459169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the needs of Latinx students across Texas</a:t>
          </a:r>
          <a:endParaRPr lang="en-US" sz="25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0" y="3560275"/>
        <a:ext cx="8229592" cy="459169"/>
      </dsp:txXfrm>
    </dsp:sp>
    <dsp:sp modelId="{7D8F62BA-49D2-A642-A49E-5057AE05DA98}">
      <dsp:nvSpPr>
        <dsp:cNvPr id="0" name=""/>
        <dsp:cNvSpPr/>
      </dsp:nvSpPr>
      <dsp:spPr>
        <a:xfrm rot="10800000">
          <a:off x="0" y="1520964"/>
          <a:ext cx="8229592" cy="1535223"/>
        </a:xfrm>
        <a:prstGeom prst="upArrowCallou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Determine</a:t>
          </a:r>
          <a:endParaRPr lang="en-US" sz="16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1520964"/>
        <a:ext cx="8229592" cy="538863"/>
      </dsp:txXfrm>
    </dsp:sp>
    <dsp:sp modelId="{C5FCDD1E-80B1-8A45-9E28-8CDD7B27D315}">
      <dsp:nvSpPr>
        <dsp:cNvPr id="0" name=""/>
        <dsp:cNvSpPr/>
      </dsp:nvSpPr>
      <dsp:spPr>
        <a:xfrm>
          <a:off x="0" y="2059827"/>
          <a:ext cx="8229592" cy="4590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 resources and opportunities should be focused</a:t>
          </a:r>
          <a:endParaRPr lang="en-US" sz="25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0" y="2059827"/>
        <a:ext cx="8229592" cy="459031"/>
      </dsp:txXfrm>
    </dsp:sp>
    <dsp:sp modelId="{45D2858B-54A2-E644-AC1A-75E6891294FF}">
      <dsp:nvSpPr>
        <dsp:cNvPr id="0" name=""/>
        <dsp:cNvSpPr/>
      </dsp:nvSpPr>
      <dsp:spPr>
        <a:xfrm rot="10800000">
          <a:off x="0" y="0"/>
          <a:ext cx="8229592" cy="1535223"/>
        </a:xfrm>
        <a:prstGeom prst="upArrowCallou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Identify</a:t>
          </a:r>
          <a:endParaRPr lang="en-US" sz="2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10800000">
        <a:off x="0" y="0"/>
        <a:ext cx="8229592" cy="538863"/>
      </dsp:txXfrm>
    </dsp:sp>
    <dsp:sp modelId="{B0C4DA6F-3309-4B40-86A7-3161B496A618}">
      <dsp:nvSpPr>
        <dsp:cNvPr id="0" name=""/>
        <dsp:cNvSpPr/>
      </dsp:nvSpPr>
      <dsp:spPr>
        <a:xfrm>
          <a:off x="0" y="539577"/>
          <a:ext cx="8229592" cy="45903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0" tIns="31750" rIns="177800" bIns="317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where Latinx students are high and low achieving</a:t>
          </a:r>
          <a:endParaRPr lang="en-US" sz="2500" kern="1200" dirty="0">
            <a:solidFill>
              <a:schemeClr val="tx1">
                <a:lumMod val="50000"/>
                <a:lumOff val="50000"/>
              </a:schemeClr>
            </a:solidFill>
          </a:endParaRPr>
        </a:p>
      </dsp:txBody>
      <dsp:txXfrm>
        <a:off x="0" y="539577"/>
        <a:ext cx="8229592" cy="4590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7262CA-5842-5140-B926-B443C4DFB0C7}">
      <dsp:nvSpPr>
        <dsp:cNvPr id="0" name=""/>
        <dsp:cNvSpPr/>
      </dsp:nvSpPr>
      <dsp:spPr>
        <a:xfrm rot="5400000">
          <a:off x="4950212" y="-2023856"/>
          <a:ext cx="779126" cy="50256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Half-day Pre-K for eligible 4-year old’s</a:t>
          </a:r>
        </a:p>
      </dsp:txBody>
      <dsp:txXfrm rot="-5400000">
        <a:off x="2826940" y="137450"/>
        <a:ext cx="4987637" cy="703058"/>
      </dsp:txXfrm>
    </dsp:sp>
    <dsp:sp modelId="{9F914962-48B6-6F4A-A7FF-A8A2E527330E}">
      <dsp:nvSpPr>
        <dsp:cNvPr id="0" name=""/>
        <dsp:cNvSpPr/>
      </dsp:nvSpPr>
      <dsp:spPr>
        <a:xfrm>
          <a:off x="0" y="2024"/>
          <a:ext cx="2826939" cy="97390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/>
            <a:t>1985 </a:t>
          </a:r>
        </a:p>
      </dsp:txBody>
      <dsp:txXfrm>
        <a:off x="47542" y="49566"/>
        <a:ext cx="2731855" cy="878824"/>
      </dsp:txXfrm>
    </dsp:sp>
    <dsp:sp modelId="{0E18A284-5EDA-2944-B884-8899A8DB84BC}">
      <dsp:nvSpPr>
        <dsp:cNvPr id="0" name=""/>
        <dsp:cNvSpPr/>
      </dsp:nvSpPr>
      <dsp:spPr>
        <a:xfrm rot="5400000">
          <a:off x="4950212" y="-1001253"/>
          <a:ext cx="779126" cy="50256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Funds High-Quality Pre-K grants</a:t>
          </a:r>
        </a:p>
      </dsp:txBody>
      <dsp:txXfrm rot="-5400000">
        <a:off x="2826940" y="1160053"/>
        <a:ext cx="4987637" cy="703058"/>
      </dsp:txXfrm>
    </dsp:sp>
    <dsp:sp modelId="{C00FC2F5-D6D9-1E4B-9C8D-7F08E53E285F}">
      <dsp:nvSpPr>
        <dsp:cNvPr id="0" name=""/>
        <dsp:cNvSpPr/>
      </dsp:nvSpPr>
      <dsp:spPr>
        <a:xfrm>
          <a:off x="0" y="1024628"/>
          <a:ext cx="2826939" cy="97390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2015</a:t>
          </a:r>
        </a:p>
      </dsp:txBody>
      <dsp:txXfrm>
        <a:off x="47542" y="1072170"/>
        <a:ext cx="2731855" cy="878824"/>
      </dsp:txXfrm>
    </dsp:sp>
    <dsp:sp modelId="{390482F2-0E9E-A341-BF91-CFE1ED4BA8F2}">
      <dsp:nvSpPr>
        <dsp:cNvPr id="0" name=""/>
        <dsp:cNvSpPr/>
      </dsp:nvSpPr>
      <dsp:spPr>
        <a:xfrm rot="5400000">
          <a:off x="4950212" y="21350"/>
          <a:ext cx="779126" cy="50256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$15M cut from state Pre-K budget, end high-quality funding. Now, districts must use 15% of state Foundational School Program funds for high-quality. </a:t>
          </a:r>
        </a:p>
      </dsp:txBody>
      <dsp:txXfrm rot="-5400000">
        <a:off x="2826940" y="2182656"/>
        <a:ext cx="4987637" cy="703058"/>
      </dsp:txXfrm>
    </dsp:sp>
    <dsp:sp modelId="{9D279182-AE51-D147-B01E-A9391D144E35}">
      <dsp:nvSpPr>
        <dsp:cNvPr id="0" name=""/>
        <dsp:cNvSpPr/>
      </dsp:nvSpPr>
      <dsp:spPr>
        <a:xfrm>
          <a:off x="0" y="2047231"/>
          <a:ext cx="2826939" cy="97390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2017</a:t>
          </a:r>
        </a:p>
      </dsp:txBody>
      <dsp:txXfrm>
        <a:off x="47542" y="2094773"/>
        <a:ext cx="2731855" cy="878824"/>
      </dsp:txXfrm>
    </dsp:sp>
    <dsp:sp modelId="{98CC73A2-222F-054A-B2ED-02158AAE8D37}">
      <dsp:nvSpPr>
        <dsp:cNvPr id="0" name=""/>
        <dsp:cNvSpPr/>
      </dsp:nvSpPr>
      <dsp:spPr>
        <a:xfrm rot="5400000">
          <a:off x="4950212" y="1043953"/>
          <a:ext cx="779126" cy="50256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Full-day high-quality Pre-K for eligible 4-year old’s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600" kern="12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Pre-school Development Grant program (PDG 0-5)</a:t>
          </a:r>
          <a:endParaRPr lang="en-US" sz="1200" kern="1200" dirty="0">
            <a:solidFill>
              <a:schemeClr val="tx1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2826940" y="3205259"/>
        <a:ext cx="4987637" cy="703058"/>
      </dsp:txXfrm>
    </dsp:sp>
    <dsp:sp modelId="{9E55AD06-2ECF-7943-9222-CE22FCE67890}">
      <dsp:nvSpPr>
        <dsp:cNvPr id="0" name=""/>
        <dsp:cNvSpPr/>
      </dsp:nvSpPr>
      <dsp:spPr>
        <a:xfrm>
          <a:off x="0" y="3069835"/>
          <a:ext cx="2826939" cy="973908"/>
        </a:xfrm>
        <a:prstGeom prst="roundRect">
          <a:avLst/>
        </a:prstGeom>
        <a:solidFill>
          <a:schemeClr val="tx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93345" rIns="186690" bIns="93345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/>
            <a:t>2019</a:t>
          </a:r>
        </a:p>
      </dsp:txBody>
      <dsp:txXfrm>
        <a:off x="47542" y="3117377"/>
        <a:ext cx="2731855" cy="8788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5F3E31-9781-B24F-87A9-F98653FBF465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F4F8C-1785-AC43-97F9-C9301BD933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766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ademicBdlg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893" y="171451"/>
            <a:ext cx="8801737" cy="651510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8897182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166101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>
            <a:normAutofit/>
          </a:bodyPr>
          <a:lstStyle>
            <a:lvl1pPr>
              <a:defRPr sz="6000" b="0" i="0">
                <a:solidFill>
                  <a:schemeClr val="bg1"/>
                </a:solidFill>
                <a:latin typeface="Tungsten Medium" charset="0"/>
                <a:ea typeface="Tungsten Medium" charset="0"/>
                <a:cs typeface="Tungsten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35390"/>
            <a:ext cx="6400800" cy="1189892"/>
          </a:xfrm>
        </p:spPr>
        <p:txBody>
          <a:bodyPr>
            <a:normAutofit/>
          </a:bodyPr>
          <a:lstStyle>
            <a:lvl1pPr marL="0" indent="0" algn="ctr">
              <a:buNone/>
              <a:defRPr sz="2800" i="1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13540" y="843669"/>
            <a:ext cx="716920" cy="58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660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9039"/>
            <a:ext cx="8229600" cy="1143000"/>
          </a:xfrm>
        </p:spPr>
        <p:txBody>
          <a:bodyPr/>
          <a:lstStyle>
            <a:lvl1pPr algn="l">
              <a:defRPr b="0" i="0">
                <a:solidFill>
                  <a:srgbClr val="500000"/>
                </a:solidFill>
                <a:latin typeface="Tungsten Medium" charset="0"/>
                <a:ea typeface="Tungsten Medium" charset="0"/>
                <a:cs typeface="Tungsten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188" y="2332039"/>
            <a:ext cx="7852611" cy="3794125"/>
          </a:xfr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9144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3pPr>
            <a:lvl4pPr marL="13716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4pPr>
            <a:lvl5pPr marL="182880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226071" y="1440499"/>
            <a:ext cx="91440" cy="64008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2795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691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54767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94021"/>
            <a:ext cx="4038600" cy="38321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94021"/>
            <a:ext cx="4038600" cy="383214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559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66704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0709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46860"/>
            <a:ext cx="4040188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230709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946860"/>
            <a:ext cx="4041775" cy="317930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572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SCwall.psd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7342" y="152400"/>
            <a:ext cx="8826412" cy="6558644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986407" y="2180070"/>
            <a:ext cx="7148285" cy="2527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986407" y="2860427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8059059" y="2860427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TAM-LogoBox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91896" y="1711418"/>
            <a:ext cx="937304" cy="9373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872522"/>
            <a:ext cx="6096000" cy="1143000"/>
          </a:xfrm>
        </p:spPr>
        <p:txBody>
          <a:bodyPr>
            <a:normAutofit/>
          </a:bodyPr>
          <a:lstStyle>
            <a:lvl1pPr>
              <a:defRPr sz="4200" b="0" i="0">
                <a:solidFill>
                  <a:srgbClr val="500000"/>
                </a:solidFill>
                <a:latin typeface="Tungsten Medium" charset="0"/>
                <a:ea typeface="Tungsten Medium" charset="0"/>
                <a:cs typeface="Tungsten Medium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4268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ademicBdlg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5893" y="171451"/>
            <a:ext cx="8801737" cy="6515100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8897182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166101" y="2845408"/>
            <a:ext cx="78399" cy="1167191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1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8" y="1171074"/>
            <a:ext cx="3008313" cy="1162051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171074"/>
            <a:ext cx="5111750" cy="49550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8" y="2406316"/>
            <a:ext cx="3008313" cy="37198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060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>
            <a:noAutofit/>
          </a:bodyPr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106905"/>
            <a:ext cx="5486400" cy="362067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4CE51-D15A-BB47-9138-751D578D258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0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6071" y="274640"/>
            <a:ext cx="8697402" cy="70519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7983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22834"/>
            <a:ext cx="8229600" cy="4003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4CE51-D15A-BB47-9138-751D578D2580}" type="datetimeFigureOut">
              <a:rPr lang="en-US" smtClean="0"/>
              <a:t>9/21/20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8FB8FF-E84C-EC49-87A9-5C830135652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Shape 461"/>
          <p:cNvSpPr/>
          <p:nvPr userDrawn="1"/>
        </p:nvSpPr>
        <p:spPr>
          <a:xfrm>
            <a:off x="152403" y="6575107"/>
            <a:ext cx="7050313" cy="0"/>
          </a:xfrm>
          <a:prstGeom prst="line">
            <a:avLst/>
          </a:prstGeom>
          <a:ln w="12700">
            <a:solidFill>
              <a:srgbClr val="E4002B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defRPr sz="3200"/>
            </a:pPr>
            <a:endParaRPr>
              <a:ln w="3175" cmpd="sng">
                <a:solidFill>
                  <a:srgbClr val="000000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370266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6000" b="0" i="0" kern="1200" spc="100" baseline="0">
          <a:solidFill>
            <a:schemeClr val="tx1"/>
          </a:solidFill>
          <a:latin typeface="Tungsten Medium" charset="0"/>
          <a:ea typeface="Tungsten Medium" charset="0"/>
          <a:cs typeface="Tungsten Medium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90578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Latinx achievement and achievement growth during</a:t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 and middle school in Texas from 2008 - 2015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95998"/>
            <a:ext cx="6400800" cy="1189892"/>
          </a:xfrm>
        </p:spPr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 Rubio Goldsmith*, Peggy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Carris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Emmber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Garcia, and Mary Jalufka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2558716" y="4568839"/>
            <a:ext cx="4026569" cy="0"/>
          </a:xfrm>
          <a:prstGeom prst="line">
            <a:avLst/>
          </a:prstGeom>
          <a:ln w="9525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695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Styling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EACDE-CDA0-8F44-97D0-06BEA4C651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737" y="1209642"/>
            <a:ext cx="8710525" cy="4801194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D5FE3D6-D00B-AD48-B92A-3BB18BC2B7E3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9063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Latinx Gains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C9613DB-D3B8-E948-843B-72A048F1C602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2789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TextBox 117"/>
          <p:cNvSpPr txBox="1"/>
          <p:nvPr/>
        </p:nvSpPr>
        <p:spPr>
          <a:xfrm>
            <a:off x="754778" y="2781977"/>
            <a:ext cx="213633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District’s average annual gain (slope) over all cohorts and years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754778" y="4351637"/>
            <a:ext cx="213633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gain (slope) for all cohorts in one year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282389" y="1447308"/>
            <a:ext cx="774588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Districts’ Annual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Gains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measured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03BA3C-7740-534D-8B9C-4CD737987CA6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E87284F-0131-FB45-B3BC-CE501EC95AE4}"/>
              </a:ext>
            </a:extLst>
          </p:cNvPr>
          <p:cNvCxnSpPr/>
          <p:nvPr/>
        </p:nvCxnSpPr>
        <p:spPr>
          <a:xfrm flipV="1">
            <a:off x="617897" y="2884641"/>
            <a:ext cx="160419" cy="2052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0CCE420-5F7F-2C48-A7EA-E1BFBA8BF3C8}"/>
              </a:ext>
            </a:extLst>
          </p:cNvPr>
          <p:cNvCxnSpPr/>
          <p:nvPr/>
        </p:nvCxnSpPr>
        <p:spPr>
          <a:xfrm flipV="1">
            <a:off x="593217" y="4454301"/>
            <a:ext cx="160419" cy="20521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5">
            <a:extLst>
              <a:ext uri="{FF2B5EF4-FFF2-40B4-BE49-F238E27FC236}">
                <a16:creationId xmlns:a16="http://schemas.microsoft.com/office/drawing/2014/main" id="{C4CD6604-D533-7543-8F4D-E9E7D4E5FF87}"/>
              </a:ext>
            </a:extLst>
          </p:cNvPr>
          <p:cNvGrpSpPr/>
          <p:nvPr/>
        </p:nvGrpSpPr>
        <p:grpSpPr>
          <a:xfrm>
            <a:off x="3261485" y="2208579"/>
            <a:ext cx="4664934" cy="3867372"/>
            <a:chOff x="2750499" y="2208579"/>
            <a:chExt cx="4664934" cy="3867372"/>
          </a:xfrm>
        </p:grpSpPr>
        <p:sp>
          <p:nvSpPr>
            <p:cNvPr id="19" name="TextBox 18"/>
            <p:cNvSpPr txBox="1"/>
            <p:nvPr/>
          </p:nvSpPr>
          <p:spPr>
            <a:xfrm>
              <a:off x="2750499" y="5706619"/>
              <a:ext cx="466493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Birth           grade:    1              5            8</a:t>
              </a:r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677771" y="2208579"/>
              <a:ext cx="3737662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Covers ages 3rd through 8th grade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8610C36-DB78-EE4B-81A3-AE1E4B4233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904543" y="2510119"/>
              <a:ext cx="3797486" cy="3174575"/>
            </a:xfrm>
            <a:prstGeom prst="rect">
              <a:avLst/>
            </a:prstGeom>
          </p:spPr>
        </p:pic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13137B2-B473-5342-AC12-06C6FDC09D6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0036" y="3842117"/>
              <a:ext cx="244640" cy="307820"/>
            </a:xfrm>
            <a:prstGeom prst="line">
              <a:avLst/>
            </a:prstGeom>
            <a:ln w="984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670390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* Latinx Gains from </a:t>
            </a:r>
            <a:r>
              <a:rPr lang="en-US" dirty="0" err="1"/>
              <a:t>Emmber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Styling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C2AB49C-F920-254D-A44D-980916C92512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23B2D19-D24A-BD42-94A2-26F4FE760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578" y="1733226"/>
            <a:ext cx="8890843" cy="4036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7674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D21B94-3EC9-1D47-8CC5-D0D0FC3D742A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B93C9F2F-DF5F-664D-B92E-FAE1FE22FC8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58036031"/>
              </p:ext>
            </p:extLst>
          </p:nvPr>
        </p:nvGraphicFramePr>
        <p:xfrm>
          <a:off x="0" y="1281118"/>
          <a:ext cx="9144000" cy="42957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782659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3D429D3-624B-B341-A453-0773B17780ED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5D8F3CEF-3D69-4D4F-BD8F-30DB7ED59D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7154"/>
            <a:ext cx="9126424" cy="4678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5606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18958D5-DCB4-E142-B880-AF1EB59D7284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0441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793F55-1714-E64B-A801-52D5D560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E91EE4-DB77-FC4C-8773-81E1383E9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0BA3E620-2A90-364A-B727-2AC04B464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7" y="1001561"/>
            <a:ext cx="7584141" cy="53657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47A6088-2B5A-334D-9FAC-A7EE9A8F0F08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9673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793F55-1714-E64B-A801-52D5D560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E91EE4-DB77-FC4C-8773-81E1383E9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962A5815-D560-6144-9EE3-DCEFEAA204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7" y="1001561"/>
            <a:ext cx="7584141" cy="5365712"/>
          </a:xfrm>
          <a:prstGeom prst="rect">
            <a:avLst/>
          </a:prstGeom>
          <a:ln>
            <a:noFill/>
          </a:ln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B914F1C-F6B6-D84E-8C63-6B478C5FA35F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14210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AB8BCD-E3F2-2046-BD77-C184DCDE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500000"/>
                </a:solidFill>
              </a:rPr>
              <a:t>SAISD Pre-K During COVID Family Agreement,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San Antonio ISD, Texas Education Agency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Is this culturally relevant for Latinos?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194520-A503-BC41-A8AA-7BC34D505B7C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172EF7D-020D-AF45-8C06-00D9C45570D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1229" b="14797"/>
          <a:stretch/>
        </p:blipFill>
        <p:spPr>
          <a:xfrm>
            <a:off x="3236921" y="1171074"/>
            <a:ext cx="6050335" cy="5009084"/>
          </a:xfrm>
          <a:prstGeom prst="rect">
            <a:avLst/>
          </a:prstGeom>
        </p:spPr>
      </p:pic>
      <p:pic>
        <p:nvPicPr>
          <p:cNvPr id="6" name="Content Placeholder 8">
            <a:extLst>
              <a:ext uri="{FF2B5EF4-FFF2-40B4-BE49-F238E27FC236}">
                <a16:creationId xmlns:a16="http://schemas.microsoft.com/office/drawing/2014/main" id="{CD7E21EF-2324-464F-B061-9C7E85849B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01" b="81554"/>
          <a:stretch/>
        </p:blipFill>
        <p:spPr>
          <a:xfrm>
            <a:off x="-936471" y="4266241"/>
            <a:ext cx="5351920" cy="109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060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</a:t>
            </a:r>
          </a:p>
        </p:txBody>
      </p:sp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5A033893-0B4C-7442-90E9-2614E1C032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8554660"/>
              </p:ext>
            </p:extLst>
          </p:nvPr>
        </p:nvGraphicFramePr>
        <p:xfrm>
          <a:off x="457208" y="2332039"/>
          <a:ext cx="8229592" cy="40401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8CAB6A-7EFF-4045-BC99-CD7D1CA1CAC8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51326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9676256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Pre-K Policy Timeline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709FA9-C99D-D346-A703-5EBA2C2AEE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47080034"/>
              </p:ext>
            </p:extLst>
          </p:nvPr>
        </p:nvGraphicFramePr>
        <p:xfrm>
          <a:off x="645694" y="2332039"/>
          <a:ext cx="7852611" cy="4045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FF4691-1406-1840-BCC5-2B241B27C15D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89687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Who is eligible for free public prekindergarten in Texas?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4188" y="2399274"/>
            <a:ext cx="7852611" cy="3794125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child must be three or four years old on or before Sep. 1st of the current school year and meet at least one of the following eligibility requirements: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unable to speak and comprehend English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educationally disadvantaged (meaning they are eligible for free or reduced lunch)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homeless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child of a member of the armed forces of the United States who was injured or killed while serving on active duty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or has ever been in foster care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child of a person eligible for the Star of Texas Award as a peace officer, firefighter, or emergency medical personnel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2FF4691-1406-1840-BCC5-2B241B27C15D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20592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Pre-K quality standards checklist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learning and development standards that are comprehensive, aligned, and culturally sensitive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Curriculum supports with an approval process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Teacher minimum degree requirement 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Teacher specialized training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Assistant teacher minimum degree requirement 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Staff professional development 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Maximum class size 20 or lower 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Staff-child ratio 1:10 or better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Vision, hearing, and health screenings</a:t>
            </a:r>
          </a:p>
          <a:p>
            <a:pPr>
              <a:buFont typeface="Wingdings" pitchFamily="2" charset="2"/>
              <a:buChar char="q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Continuous quality improvement system</a:t>
            </a:r>
          </a:p>
        </p:txBody>
      </p:sp>
      <p:pic>
        <p:nvPicPr>
          <p:cNvPr id="4" name="Graphic 3" descr="Checkmark">
            <a:extLst>
              <a:ext uri="{FF2B5EF4-FFF2-40B4-BE49-F238E27FC236}">
                <a16:creationId xmlns:a16="http://schemas.microsoft.com/office/drawing/2014/main" id="{84DA677A-D4D4-8D4A-9E4A-F75DDA904A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6250" y="3169119"/>
            <a:ext cx="367773" cy="367773"/>
          </a:xfrm>
          <a:prstGeom prst="rect">
            <a:avLst/>
          </a:prstGeom>
        </p:spPr>
      </p:pic>
      <p:pic>
        <p:nvPicPr>
          <p:cNvPr id="7" name="Graphic 6" descr="Checkmark">
            <a:extLst>
              <a:ext uri="{FF2B5EF4-FFF2-40B4-BE49-F238E27FC236}">
                <a16:creationId xmlns:a16="http://schemas.microsoft.com/office/drawing/2014/main" id="{ABBB487C-5F35-C147-84A5-64AD2F967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4180" y="3509777"/>
            <a:ext cx="367773" cy="367773"/>
          </a:xfrm>
          <a:prstGeom prst="rect">
            <a:avLst/>
          </a:prstGeom>
        </p:spPr>
      </p:pic>
      <p:pic>
        <p:nvPicPr>
          <p:cNvPr id="8" name="Graphic 7" descr="Checkmark">
            <a:extLst>
              <a:ext uri="{FF2B5EF4-FFF2-40B4-BE49-F238E27FC236}">
                <a16:creationId xmlns:a16="http://schemas.microsoft.com/office/drawing/2014/main" id="{9F06EB0E-DFFD-0A4C-A411-AC5C9308F4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82803" y="5199616"/>
            <a:ext cx="367773" cy="367773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F31BDF-59CE-BE4F-9917-BA8DD8EBE28A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846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3035" y="5213553"/>
            <a:ext cx="7368989" cy="56673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Percent of Texas Population</a:t>
            </a:r>
            <a:br>
              <a:rPr lang="en-US" sz="2400" dirty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enrolled in Public Pre-K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92288" y="5765539"/>
            <a:ext cx="5486400" cy="8048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 for Early Education Research, 2019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B8E037-1DB6-9249-A00B-03A7D1365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8" t="13623" r="51715" b="74413"/>
          <a:stretch/>
        </p:blipFill>
        <p:spPr>
          <a:xfrm>
            <a:off x="-26216" y="1295600"/>
            <a:ext cx="9123408" cy="3303731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12344B1-1048-774C-8B22-4A93517311ED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52032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929" y="5172904"/>
            <a:ext cx="7368989" cy="566739"/>
          </a:xfrm>
        </p:spPr>
        <p:txBody>
          <a:bodyPr/>
          <a:lstStyle/>
          <a:p>
            <a:pPr algn="ctr"/>
            <a:r>
              <a:rPr lang="en-US" sz="2400" dirty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Pre-K spending per child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>
          <a:xfrm>
            <a:off x="1721224" y="5769676"/>
            <a:ext cx="5486400" cy="8048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Institute for Early Education Research, 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0BF013A-3F87-794D-A9C6-19F4600E26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609" t="15169" r="5446" b="76188"/>
          <a:stretch/>
        </p:blipFill>
        <p:spPr>
          <a:xfrm>
            <a:off x="22120" y="2223007"/>
            <a:ext cx="9121880" cy="2375886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61C3BF9F-56B1-D444-A130-3C2E373F9B14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04363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BEDEED-53BE-7F43-BB5E-CB2075A1B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 anchor="ctr">
            <a:normAutofit/>
          </a:bodyPr>
          <a:lstStyle/>
          <a:p>
            <a:r>
              <a:rPr lang="en-US"/>
              <a:t>Thank you!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E667AB9-92ED-4FC0-918D-0E4DF9142D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4235390"/>
            <a:ext cx="6400800" cy="1189892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7791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AB8BCD-E3F2-2046-BD77-C184DCDE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500000"/>
                </a:solidFill>
              </a:rPr>
              <a:t>Tips for Families with English Learners,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Texas Education Agency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Is this culturally relevant for Latinos?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194520-A503-BC41-A8AA-7BC34D505B7C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0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C83581-6A3B-584C-9464-681F31EAED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542" b="1"/>
          <a:stretch/>
        </p:blipFill>
        <p:spPr>
          <a:xfrm>
            <a:off x="4619018" y="1175055"/>
            <a:ext cx="4103081" cy="5281038"/>
          </a:xfrm>
          <a:prstGeom prst="rect">
            <a:avLst/>
          </a:prstGeom>
        </p:spPr>
      </p:pic>
      <p:pic>
        <p:nvPicPr>
          <p:cNvPr id="6" name="Content Placeholder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F51F1F-EC5B-1C4E-9A4A-BDE4313CA53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44" t="22721" r="50380" b="59805"/>
          <a:stretch/>
        </p:blipFill>
        <p:spPr>
          <a:xfrm>
            <a:off x="304034" y="3815574"/>
            <a:ext cx="3464046" cy="1625957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E38F4EE0-ED18-994F-82FF-671956538FBA}"/>
              </a:ext>
            </a:extLst>
          </p:cNvPr>
          <p:cNvCxnSpPr>
            <a:cxnSpLocks/>
          </p:cNvCxnSpPr>
          <p:nvPr/>
        </p:nvCxnSpPr>
        <p:spPr>
          <a:xfrm flipH="1">
            <a:off x="3768080" y="2716305"/>
            <a:ext cx="973848" cy="1099269"/>
          </a:xfrm>
          <a:prstGeom prst="straightConnector1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5345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4AAB8BCD-E3F2-2046-BD77-C184DCDE0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>
                <a:solidFill>
                  <a:srgbClr val="500000"/>
                </a:solidFill>
              </a:rPr>
              <a:t>Tips for Parents of English Language Learners,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TELPAS, Texas Education Agency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Is this culturally relevant for Latinos?</a:t>
            </a:r>
          </a:p>
          <a:p>
            <a:endParaRPr lang="en-US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194520-A503-BC41-A8AA-7BC34D505B7C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C21D172C-BC16-0D4A-8087-64BB3ACA94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0" y="878459"/>
            <a:ext cx="4402345" cy="5697153"/>
          </a:xfrm>
        </p:spPr>
      </p:pic>
    </p:spTree>
    <p:extLst>
      <p:ext uri="{BB962C8B-B14F-4D97-AF65-F5344CB8AC3E}">
        <p14:creationId xmlns:p14="http://schemas.microsoft.com/office/powerpoint/2010/main" val="14346804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793F55-1714-E64B-A801-52D5D560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E91EE4-DB77-FC4C-8773-81E1383E9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057944F7-4B3B-D14D-AF51-238AAE4FCE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5" y="1001560"/>
            <a:ext cx="7584143" cy="5365713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5547A3F-D789-A64E-A21C-20964255A33E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0104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Stanford Education Data Archive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Achievement scores and gaps  3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8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grade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American Community Survey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characteristics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Core of Data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District characteristics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Department of Texas Health &amp; Human Services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COVID-19 case reporting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BC89B155-7155-6A45-B410-5B83752B4911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3005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793F55-1714-E64B-A801-52D5D560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E91EE4-DB77-FC4C-8773-81E1383E9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67939BCF-D7BC-D546-8DDE-35617F2EB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5" y="1001561"/>
            <a:ext cx="7584141" cy="5365712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9D80FC2-7621-6D45-984C-BA6EEEA21262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480628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15F835CA-00DF-434F-B4AA-99EA270DD6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633118"/>
              </p:ext>
            </p:extLst>
          </p:nvPr>
        </p:nvGraphicFramePr>
        <p:xfrm>
          <a:off x="1862667" y="1876313"/>
          <a:ext cx="5418666" cy="4079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336789304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1820548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School District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Reading Growth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898116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Houston ISD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8165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Dallas ISD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31513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Northside ISD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407553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Austin ISD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511734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El Paso ISD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216935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San Antonio ISD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0.96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2019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Fort Worth ISD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03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Brownsville ISD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67730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Cypress-Fairbanks ISD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29111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Aldine ISD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0.83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5779437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B93E046-06D9-034A-9069-EABEEAFC7AEC}"/>
              </a:ext>
            </a:extLst>
          </p:cNvPr>
          <p:cNvSpPr txBox="1"/>
          <p:nvPr/>
        </p:nvSpPr>
        <p:spPr>
          <a:xfrm>
            <a:off x="1624654" y="1237521"/>
            <a:ext cx="5894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Reading Growth of Latinx in Texas Largest Districts</a:t>
            </a:r>
          </a:p>
        </p:txBody>
      </p:sp>
    </p:spTree>
    <p:extLst>
      <p:ext uri="{BB962C8B-B14F-4D97-AF65-F5344CB8AC3E}">
        <p14:creationId xmlns:p14="http://schemas.microsoft.com/office/powerpoint/2010/main" val="32993962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B5CD3F6-CAF7-4344-B9F7-00713DB845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340919"/>
              </p:ext>
            </p:extLst>
          </p:nvPr>
        </p:nvGraphicFramePr>
        <p:xfrm>
          <a:off x="508000" y="2405697"/>
          <a:ext cx="8127999" cy="204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val="2001746991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222258077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val="845751130"/>
                    </a:ext>
                  </a:extLst>
                </a:gridCol>
              </a:tblGrid>
              <a:tr h="4352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Dev.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492997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 the Border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0.13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1725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Near the Border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79620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New Destinations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46758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Old Destinations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229861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Destinations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0.11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0250270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3C63C4A9-E9B0-D746-9A9F-EA46880044B5}"/>
              </a:ext>
            </a:extLst>
          </p:cNvPr>
          <p:cNvSpPr txBox="1"/>
          <p:nvPr/>
        </p:nvSpPr>
        <p:spPr>
          <a:xfrm>
            <a:off x="1363428" y="1843292"/>
            <a:ext cx="6417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Growth Based on Border Proximity and Latinx Population</a:t>
            </a:r>
          </a:p>
        </p:txBody>
      </p:sp>
    </p:spTree>
    <p:extLst>
      <p:ext uri="{BB962C8B-B14F-4D97-AF65-F5344CB8AC3E}">
        <p14:creationId xmlns:p14="http://schemas.microsoft.com/office/powerpoint/2010/main" val="295014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407D28B5-DA78-7543-BC43-1B6A49C5A6D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23325054"/>
              </p:ext>
            </p:extLst>
          </p:nvPr>
        </p:nvGraphicFramePr>
        <p:xfrm>
          <a:off x="272304" y="2504702"/>
          <a:ext cx="8599392" cy="18485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66464">
                  <a:extLst>
                    <a:ext uri="{9D8B030D-6E8A-4147-A177-3AD203B41FA5}">
                      <a16:colId xmlns:a16="http://schemas.microsoft.com/office/drawing/2014/main" val="1961119636"/>
                    </a:ext>
                  </a:extLst>
                </a:gridCol>
                <a:gridCol w="2866464">
                  <a:extLst>
                    <a:ext uri="{9D8B030D-6E8A-4147-A177-3AD203B41FA5}">
                      <a16:colId xmlns:a16="http://schemas.microsoft.com/office/drawing/2014/main" val="2056107366"/>
                    </a:ext>
                  </a:extLst>
                </a:gridCol>
                <a:gridCol w="2866464">
                  <a:extLst>
                    <a:ext uri="{9D8B030D-6E8A-4147-A177-3AD203B41FA5}">
                      <a16:colId xmlns:a16="http://schemas.microsoft.com/office/drawing/2014/main" val="2486627078"/>
                    </a:ext>
                  </a:extLst>
                </a:gridCol>
              </a:tblGrid>
              <a:tr h="369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Variables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Std. Dev.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90029006"/>
                  </a:ext>
                </a:extLst>
              </a:tr>
              <a:tr h="369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Latinx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0.12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8169888"/>
                  </a:ext>
                </a:extLst>
              </a:tr>
              <a:tr h="369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White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65398284"/>
                  </a:ext>
                </a:extLst>
              </a:tr>
              <a:tr h="369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Black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0.98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0.10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1257243"/>
                  </a:ext>
                </a:extLst>
              </a:tr>
              <a:tr h="369719"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Asian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1.07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0.14</a:t>
                      </a: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691018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1F36D8A-1BEA-AF43-8659-BE1842CCE8D3}"/>
              </a:ext>
            </a:extLst>
          </p:cNvPr>
          <p:cNvSpPr txBox="1"/>
          <p:nvPr/>
        </p:nvSpPr>
        <p:spPr>
          <a:xfrm>
            <a:off x="3280621" y="1903738"/>
            <a:ext cx="2582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Reading Growth by Race</a:t>
            </a:r>
          </a:p>
        </p:txBody>
      </p:sp>
    </p:spTree>
    <p:extLst>
      <p:ext uri="{BB962C8B-B14F-4D97-AF65-F5344CB8AC3E}">
        <p14:creationId xmlns:p14="http://schemas.microsoft.com/office/powerpoint/2010/main" val="105522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E217BBC-04E1-0241-846F-820D8CFF3C4E}"/>
              </a:ext>
            </a:extLst>
          </p:cNvPr>
          <p:cNvSpPr/>
          <p:nvPr/>
        </p:nvSpPr>
        <p:spPr>
          <a:xfrm>
            <a:off x="82502" y="6490177"/>
            <a:ext cx="82502" cy="192506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49157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Latinx Achievement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E75AEB4-08D7-1E44-8572-3B8F92EDB6F4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5696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Flowchart: Connector 116"/>
          <p:cNvSpPr/>
          <p:nvPr/>
        </p:nvSpPr>
        <p:spPr>
          <a:xfrm>
            <a:off x="631574" y="2916448"/>
            <a:ext cx="133066" cy="133066"/>
          </a:xfrm>
          <a:prstGeom prst="flowChartConnector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8" name="TextBox 117"/>
          <p:cNvSpPr txBox="1"/>
          <p:nvPr/>
        </p:nvSpPr>
        <p:spPr>
          <a:xfrm>
            <a:off x="754779" y="2781977"/>
            <a:ext cx="228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District’s average achievement over all grades and years</a:t>
            </a:r>
          </a:p>
        </p:txBody>
      </p:sp>
      <p:sp>
        <p:nvSpPr>
          <p:cNvPr id="119" name="Oval 118"/>
          <p:cNvSpPr/>
          <p:nvPr/>
        </p:nvSpPr>
        <p:spPr>
          <a:xfrm flipH="1">
            <a:off x="621436" y="4288057"/>
            <a:ext cx="113345" cy="12354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0" name="TextBox 119"/>
          <p:cNvSpPr txBox="1"/>
          <p:nvPr/>
        </p:nvSpPr>
        <p:spPr>
          <a:xfrm>
            <a:off x="741505" y="4148767"/>
            <a:ext cx="2284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Average achievement in one grade in one year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4916410-889B-A549-81E1-3D58D121BD75}"/>
              </a:ext>
            </a:extLst>
          </p:cNvPr>
          <p:cNvGrpSpPr/>
          <p:nvPr/>
        </p:nvGrpSpPr>
        <p:grpSpPr>
          <a:xfrm>
            <a:off x="3695667" y="2227979"/>
            <a:ext cx="3921587" cy="4085608"/>
            <a:chOff x="3130893" y="2227979"/>
            <a:chExt cx="3921587" cy="4085608"/>
          </a:xfrm>
        </p:grpSpPr>
        <p:sp>
          <p:nvSpPr>
            <p:cNvPr id="19" name="TextBox 18"/>
            <p:cNvSpPr txBox="1"/>
            <p:nvPr/>
          </p:nvSpPr>
          <p:spPr>
            <a:xfrm>
              <a:off x="3130893" y="5944255"/>
              <a:ext cx="39215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Birth        grade: 1             5           8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44340" y="2723170"/>
              <a:ext cx="3460975" cy="3253317"/>
            </a:xfrm>
            <a:prstGeom prst="rect">
              <a:avLst/>
            </a:prstGeom>
          </p:spPr>
        </p:pic>
        <p:sp>
          <p:nvSpPr>
            <p:cNvPr id="5" name="Flowchart: Connector 4"/>
            <p:cNvSpPr/>
            <p:nvPr/>
          </p:nvSpPr>
          <p:spPr>
            <a:xfrm>
              <a:off x="5268216" y="3665436"/>
              <a:ext cx="133066" cy="133066"/>
            </a:xfrm>
            <a:prstGeom prst="flowChartConnector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3198128" y="2227979"/>
              <a:ext cx="373766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Covers Opportunities </a:t>
              </a:r>
            </a:p>
            <a:p>
              <a:pPr algn="ctr"/>
              <a:r>
                <a:rPr lang="en-US" sz="15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 learn over ages birth through 8th grade</a:t>
              </a:r>
            </a:p>
          </p:txBody>
        </p:sp>
      </p:grpSp>
      <p:sp>
        <p:nvSpPr>
          <p:cNvPr id="122" name="TextBox 121"/>
          <p:cNvSpPr txBox="1"/>
          <p:nvPr/>
        </p:nvSpPr>
        <p:spPr>
          <a:xfrm>
            <a:off x="282389" y="1447308"/>
            <a:ext cx="7745886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dirty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Districts’ </a:t>
            </a:r>
            <a:r>
              <a:rPr lang="en-US" sz="3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Achievement</a:t>
            </a:r>
            <a:r>
              <a:rPr lang="en-US" sz="3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>
                <a:solidFill>
                  <a:srgbClr val="5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measured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BF03BA3C-7740-534D-8B9C-4CD737987CA6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550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F793F55-1714-E64B-A801-52D5D5604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DE91EE4-DB77-FC4C-8773-81E1383E9FD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 descr="A picture containing text, map&#10;&#10;Description automatically generated">
            <a:extLst>
              <a:ext uri="{FF2B5EF4-FFF2-40B4-BE49-F238E27FC236}">
                <a16:creationId xmlns:a16="http://schemas.microsoft.com/office/drawing/2014/main" id="{3FF26469-C96A-234E-B0D7-263489A1F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416" y="1001561"/>
            <a:ext cx="7584141" cy="536571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7C01BDB-40A6-9744-9DB6-C25A4BD65634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4400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Heading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E36D99F-21DE-C548-9769-A9C2F6DD4073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Styling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83C747-35BD-1B43-A9B6-2C6C8B6449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328" y="1036899"/>
            <a:ext cx="8261343" cy="5242878"/>
          </a:xfrm>
          <a:prstGeom prst="rect">
            <a:avLst/>
          </a:prstGeom>
          <a:ln>
            <a:noFill/>
          </a:ln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19A93F-BC15-2940-9747-D1F63680B2E8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7072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Slide Heading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Content Styling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22241C1-AE37-3940-A605-C34CE928A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36" y="1290918"/>
            <a:ext cx="8624303" cy="4460177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FA2229C-69B7-4345-9C33-8FFF77EF1F90}"/>
              </a:ext>
            </a:extLst>
          </p:cNvPr>
          <p:cNvCxnSpPr/>
          <p:nvPr/>
        </p:nvCxnSpPr>
        <p:spPr>
          <a:xfrm flipH="1">
            <a:off x="147918" y="6575612"/>
            <a:ext cx="7059706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67270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aroon-template-4.3-tungsten" id="{6FDA9467-318C-C747-92BE-2A0AEB2C34A7}" vid="{88230548-E697-9E4D-94B3-4968E0A5220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1340</TotalTime>
  <Words>654</Words>
  <Application>Microsoft Macintosh PowerPoint</Application>
  <PresentationFormat>On-screen Show (4:3)</PresentationFormat>
  <Paragraphs>147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Georgia</vt:lpstr>
      <vt:lpstr>Times New Roman</vt:lpstr>
      <vt:lpstr>Tungsten Medium</vt:lpstr>
      <vt:lpstr>Wingdings</vt:lpstr>
      <vt:lpstr>Office Theme</vt:lpstr>
      <vt:lpstr>Latinx achievement and achievement growth during elementary and middle school in Texas from 2008 - 2015</vt:lpstr>
      <vt:lpstr>Purpose</vt:lpstr>
      <vt:lpstr>Data</vt:lpstr>
      <vt:lpstr>Findings</vt:lpstr>
      <vt:lpstr>PowerPoint Presentation</vt:lpstr>
      <vt:lpstr>PowerPoint Presentation</vt:lpstr>
      <vt:lpstr>PowerPoint Presentation</vt:lpstr>
      <vt:lpstr>Slide Heading</vt:lpstr>
      <vt:lpstr>Slide Heading</vt:lpstr>
      <vt:lpstr>Slide Heading</vt:lpstr>
      <vt:lpstr>PowerPoint Presentation</vt:lpstr>
      <vt:lpstr>PowerPoint Presentation</vt:lpstr>
      <vt:lpstr>* Latinx Gains from Emmber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SAISD Pre-K During COVID Family Agreement, 2020</vt:lpstr>
      <vt:lpstr>Conclusions</vt:lpstr>
      <vt:lpstr>Pre-K Policy Timeline</vt:lpstr>
      <vt:lpstr>Who is eligible for free public prekindergarten in Texas?</vt:lpstr>
      <vt:lpstr>Pre-K quality standards checklist</vt:lpstr>
      <vt:lpstr>Percent of Texas Population enrolled in Public Pre-K</vt:lpstr>
      <vt:lpstr>Texas Pre-K spending per child</vt:lpstr>
      <vt:lpstr>Thank you!</vt:lpstr>
      <vt:lpstr>Tips for Families with English Learners, 2020</vt:lpstr>
      <vt:lpstr>Tips for Parents of English Language Learners, 2020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Latinx achievement and achievement growth during elementary and middle school in Texas from 2008 - 2015</dc:title>
  <dc:creator>Jalufka, Mary Elizabeth</dc:creator>
  <cp:lastModifiedBy>Jalufka, Mary Elizabeth</cp:lastModifiedBy>
  <cp:revision>24</cp:revision>
  <dcterms:created xsi:type="dcterms:W3CDTF">2020-09-19T21:59:08Z</dcterms:created>
  <dcterms:modified xsi:type="dcterms:W3CDTF">2020-09-21T21:22:15Z</dcterms:modified>
</cp:coreProperties>
</file>