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5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61" r:id="rId4"/>
    <p:sldId id="273" r:id="rId5"/>
    <p:sldId id="263" r:id="rId6"/>
    <p:sldId id="286" r:id="rId7"/>
    <p:sldId id="270" r:id="rId8"/>
    <p:sldId id="290" r:id="rId9"/>
    <p:sldId id="278" r:id="rId10"/>
    <p:sldId id="267" r:id="rId11"/>
    <p:sldId id="288" r:id="rId12"/>
    <p:sldId id="268" r:id="rId13"/>
    <p:sldId id="280" r:id="rId14"/>
    <p:sldId id="292" r:id="rId15"/>
    <p:sldId id="275" r:id="rId16"/>
    <p:sldId id="269" r:id="rId17"/>
    <p:sldId id="260" r:id="rId18"/>
    <p:sldId id="26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>
        <p:scale>
          <a:sx n="105" d="100"/>
          <a:sy n="105" d="100"/>
        </p:scale>
        <p:origin x="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04157-C1F2-4B14-833A-1618773040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790232-A1F7-4190-8BD9-A6FA55F103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90F4B-BC03-4389-AD5B-DF4831808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2363D-6E91-4212-B57A-45D5EBFF944A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A39D94-7A0F-419C-946F-458E20BD3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9E090-4D3E-496D-A911-43B9D14F0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A37A3-F90F-490B-9B36-C54A3E36F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448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8FFCB-8734-4E3A-8F21-09D921A08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848DEC-F395-4E27-B2D8-B82AABD526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489818-80AD-4E8B-BC47-7D48F9589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2363D-6E91-4212-B57A-45D5EBFF944A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D73AE8-F012-4457-A103-BB87FCBCB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C23E7C-0BD0-4852-A788-FC5300C82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A37A3-F90F-490B-9B36-C54A3E36F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651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FD3D01-9AD8-406F-98C5-95E4D1A0AE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8FA780-4DE0-4D46-8B99-D27959AFB0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7E371-4593-45AE-9012-66A1EC79E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2363D-6E91-4212-B57A-45D5EBFF944A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B95BD-593E-465D-B0CC-5C7F959D8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07147-831C-44E1-ADD9-6BA0E09C8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A37A3-F90F-490B-9B36-C54A3E36F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293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13690-DF37-48D9-8A83-DCE1F73F4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E3EED3-C9E8-4067-81FF-B6737D613D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2D1DD-65F0-447F-9248-10C80F6EC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2363D-6E91-4212-B57A-45D5EBFF944A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F27496-C4C0-4818-9CA7-2784E10A7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91E46-C7C0-46DE-8804-92FC3B5CC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A37A3-F90F-490B-9B36-C54A3E36F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83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7116C-2E09-459B-8DC8-478951397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DD599D-7D98-4229-A674-6F7E8DA2F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A5E1F-8B25-4176-89D7-F52024E24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2363D-6E91-4212-B57A-45D5EBFF944A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09CBDC-CF25-4435-AE79-B45731967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9AAF1-68A1-4815-831D-F8D3DC3A7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A37A3-F90F-490B-9B36-C54A3E36F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819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3D374-BF27-44F8-A798-F26F0A3D3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9EA3A4-BE0E-4AD0-BF85-30CF76C1CF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8DC400-E16C-4761-A824-46FE58C41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6F2476-8B96-4057-869F-4939D0F42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2363D-6E91-4212-B57A-45D5EBFF944A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CB19DE-50F5-425D-92AE-994F8F25E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39377B-5D7D-4F72-AE99-3F55A2158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A37A3-F90F-490B-9B36-C54A3E36F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732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44BC9-C445-412F-B4F8-3B677F72F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39F18B-C657-4F76-BE84-FFBFB27B4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F3CB39-9655-42DE-8C4D-C07B8C98F1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9FB28A-8557-4E3E-AB07-560EBA190B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E1F40F-CE73-49F2-8DCD-78936209F1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669533-FFF2-48B1-B9BF-A73DAA2FD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2363D-6E91-4212-B57A-45D5EBFF944A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E4F981-6154-4B8B-83E8-333930D26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13A6A1-327E-4B2B-AF33-A867D8EE4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A37A3-F90F-490B-9B36-C54A3E36F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991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365DE-E6FB-4F1D-9B7E-0EBC9426E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062C63-06A6-45BF-A833-44FCB5133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2363D-6E91-4212-B57A-45D5EBFF944A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FA1078-30F4-4B34-9658-745F297B8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3B6637-60DE-45FE-836E-725F3B26E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A37A3-F90F-490B-9B36-C54A3E36F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9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58854F-E6AD-4618-B6AD-D52E027E5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2363D-6E91-4212-B57A-45D5EBFF944A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5AFE75-7621-4FB4-9BAA-44845F685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E6A328-D505-4469-9AAB-82C4313ED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A37A3-F90F-490B-9B36-C54A3E36F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828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9D8A6-914D-4CEF-8529-93A1758AE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570F9-C0AE-4043-A154-27980C00E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5949F6-2E2C-4FE0-BE51-756328187E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FAABE6-DD1C-4963-91F5-C456B88C7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2363D-6E91-4212-B57A-45D5EBFF944A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097AF7-9BE8-45D8-9C0A-13FA5DE50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99CA74-8D15-411E-B758-322D617E6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A37A3-F90F-490B-9B36-C54A3E36F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379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B5109-5E24-4C92-BCEC-E85BAAD6D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66BE3F-8702-444D-A378-C89BEE9711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538862-FAF0-47ED-B73E-AA3C2467F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5D81AC-D747-4529-A9F8-4CDCA22C0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2363D-6E91-4212-B57A-45D5EBFF944A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B4D7DA-C020-4B28-ADC1-D59A6B0CE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18CC23-8E02-4C82-BCBE-686A1229D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A37A3-F90F-490B-9B36-C54A3E36F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197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AA20F-5D0E-47E1-B158-488D45F74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D1AD17-34A8-4C98-8F1D-2EC2A4DBE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82920-5AB9-43E5-A9BF-E72E7F45EA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2363D-6E91-4212-B57A-45D5EBFF944A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43564-F017-42B0-A912-83D08C56F1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D8901-53E9-4967-91DC-ABCB97A2B3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A37A3-F90F-490B-9B36-C54A3E36F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160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B3B9DBC-97CC-4A18-B4A6-66E240292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492644-1D84-449E-94E4-5FC5C873D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8" y="227"/>
            <a:ext cx="12188952" cy="455189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272025-4F3C-45CD-AEC7-615E95A765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342" y="637953"/>
            <a:ext cx="8272458" cy="3189507"/>
          </a:xfrm>
        </p:spPr>
        <p:txBody>
          <a:bodyPr>
            <a:normAutofit/>
          </a:bodyPr>
          <a:lstStyle/>
          <a:p>
            <a:pPr algn="l"/>
            <a:r>
              <a:rPr lang="en-US" sz="5600" dirty="0">
                <a:solidFill>
                  <a:srgbClr val="FFFFFF"/>
                </a:solidFill>
              </a:rPr>
              <a:t>The State of Housing in Houston and Harris County &amp; the Latinx population</a:t>
            </a: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94EE1A74-DEBF-434E-8B5E-7AB296ECB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727747" y="4208147"/>
            <a:ext cx="339126" cy="1938528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8C7C4D4B-92D9-4FA4-A294-749E8574F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728739" y="4098333"/>
            <a:ext cx="201857" cy="1874520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BADA3358-2A3F-41B0-A458-6FD1DB3AF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048" y="4098334"/>
            <a:ext cx="8933019" cy="1773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6F6FA0-1771-4E47-A08D-349ED0652C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342" y="4377268"/>
            <a:ext cx="7970903" cy="1280582"/>
          </a:xfrm>
        </p:spPr>
        <p:txBody>
          <a:bodyPr anchor="t">
            <a:normAutofit/>
          </a:bodyPr>
          <a:lstStyle/>
          <a:p>
            <a:pPr algn="l"/>
            <a:r>
              <a:rPr lang="en-US" sz="3200" dirty="0">
                <a:solidFill>
                  <a:srgbClr val="FEFFFF"/>
                </a:solidFill>
              </a:rPr>
              <a:t>Julia Orduña</a:t>
            </a:r>
          </a:p>
          <a:p>
            <a:pPr algn="l"/>
            <a:r>
              <a:rPr lang="en-US" sz="3200" dirty="0">
                <a:solidFill>
                  <a:srgbClr val="FEFFFF"/>
                </a:solidFill>
              </a:rPr>
              <a:t>Texas </a:t>
            </a:r>
            <a:r>
              <a:rPr lang="en-US" sz="3200" dirty="0" err="1">
                <a:solidFill>
                  <a:srgbClr val="FEFFFF"/>
                </a:solidFill>
              </a:rPr>
              <a:t>Housers</a:t>
            </a:r>
            <a:endParaRPr lang="en-US" sz="3200" dirty="0">
              <a:solidFill>
                <a:srgbClr val="FEFFFF"/>
              </a:solidFill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E4737216-37B2-43AD-AB08-05BFCCEFC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066873" y="4377267"/>
            <a:ext cx="3122079" cy="1773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612B9C-CD43-4865-9014-EB8098681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340" y="4658613"/>
            <a:ext cx="2661143" cy="120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13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04739-6D4F-434D-B032-ADF0F696F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Immigration Status</a:t>
            </a:r>
          </a:p>
        </p:txBody>
      </p:sp>
      <p:pic>
        <p:nvPicPr>
          <p:cNvPr id="5" name="Content Placeholder 4" descr="Chart, pie chart&#10;&#10;Description automatically generated">
            <a:extLst>
              <a:ext uri="{FF2B5EF4-FFF2-40B4-BE49-F238E27FC236}">
                <a16:creationId xmlns:a16="http://schemas.microsoft.com/office/drawing/2014/main" id="{0AA8E5A7-034C-497B-B8FD-F445602ECB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1" r="13681" b="30636"/>
          <a:stretch/>
        </p:blipFill>
        <p:spPr>
          <a:xfrm>
            <a:off x="3268145" y="1560549"/>
            <a:ext cx="5524402" cy="3158403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DCF0F1-69D9-4482-98FA-C25FC07AC6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05328" y="5355390"/>
            <a:ext cx="6181344" cy="79627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Houston is not a sanctuary city.</a:t>
            </a:r>
          </a:p>
        </p:txBody>
      </p:sp>
    </p:spTree>
    <p:extLst>
      <p:ext uri="{BB962C8B-B14F-4D97-AF65-F5344CB8AC3E}">
        <p14:creationId xmlns:p14="http://schemas.microsoft.com/office/powerpoint/2010/main" val="1683224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5F417-97F0-483F-97C9-1603B8186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Latinx Income &amp; Unemployment</a:t>
            </a:r>
          </a:p>
        </p:txBody>
      </p:sp>
      <p:pic>
        <p:nvPicPr>
          <p:cNvPr id="5" name="Content Placeholder 8" descr="Map&#10;&#10;Description automatically generated">
            <a:extLst>
              <a:ext uri="{FF2B5EF4-FFF2-40B4-BE49-F238E27FC236}">
                <a16:creationId xmlns:a16="http://schemas.microsoft.com/office/drawing/2014/main" id="{058690A1-62EE-4D41-A0EC-69CAB30CA2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69191"/>
            <a:ext cx="5181600" cy="3664205"/>
          </a:xfrm>
        </p:spPr>
      </p:pic>
      <p:pic>
        <p:nvPicPr>
          <p:cNvPr id="6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E2221D8E-1E5D-4A83-BF4F-2D3FF173E6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69191"/>
            <a:ext cx="5181600" cy="3664205"/>
          </a:xfrm>
        </p:spPr>
      </p:pic>
    </p:spTree>
    <p:extLst>
      <p:ext uri="{BB962C8B-B14F-4D97-AF65-F5344CB8AC3E}">
        <p14:creationId xmlns:p14="http://schemas.microsoft.com/office/powerpoint/2010/main" val="3599193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2C3109F-4424-450D-ADAC-43D0822A6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6837"/>
            <a:ext cx="10515600" cy="1325563"/>
          </a:xfrm>
        </p:spPr>
        <p:txBody>
          <a:bodyPr/>
          <a:lstStyle/>
          <a:p>
            <a:r>
              <a:rPr lang="en-US" b="1" dirty="0"/>
              <a:t>Affordability Housing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7FF3B18A-40B0-4EFD-AAA1-06C6E64A17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48" y="2050941"/>
            <a:ext cx="5181600" cy="3790978"/>
          </a:xfrm>
        </p:spPr>
      </p:pic>
      <p:pic>
        <p:nvPicPr>
          <p:cNvPr id="20" name="Content Placeholder 5" descr="Table&#10;&#10;Description automatically generated">
            <a:extLst>
              <a:ext uri="{FF2B5EF4-FFF2-40B4-BE49-F238E27FC236}">
                <a16:creationId xmlns:a16="http://schemas.microsoft.com/office/drawing/2014/main" id="{3838BAF5-D88F-42DF-8882-2E565F29B8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080" y="630936"/>
            <a:ext cx="5979230" cy="5724144"/>
          </a:xfr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F4036AD1-83C9-4766-A07B-4F2C951DC54C}"/>
              </a:ext>
            </a:extLst>
          </p:cNvPr>
          <p:cNvSpPr/>
          <p:nvPr/>
        </p:nvSpPr>
        <p:spPr>
          <a:xfrm>
            <a:off x="8522046" y="3319272"/>
            <a:ext cx="3163986" cy="34747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9B8F4F4-AFE7-465D-8A6E-EAE58997F4E2}"/>
              </a:ext>
            </a:extLst>
          </p:cNvPr>
          <p:cNvSpPr/>
          <p:nvPr/>
        </p:nvSpPr>
        <p:spPr>
          <a:xfrm>
            <a:off x="8522046" y="4489704"/>
            <a:ext cx="3163986" cy="34747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75C4C90-65B3-4CF8-A680-8FF430CB29B6}"/>
              </a:ext>
            </a:extLst>
          </p:cNvPr>
          <p:cNvSpPr/>
          <p:nvPr/>
        </p:nvSpPr>
        <p:spPr>
          <a:xfrm>
            <a:off x="8522046" y="5668183"/>
            <a:ext cx="3163986" cy="34747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8F0E6C7-7FA9-4C7C-9209-24CEE05EECD3}"/>
              </a:ext>
            </a:extLst>
          </p:cNvPr>
          <p:cNvSpPr/>
          <p:nvPr/>
        </p:nvSpPr>
        <p:spPr>
          <a:xfrm>
            <a:off x="5622070" y="5660136"/>
            <a:ext cx="3163986" cy="347472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833798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9CF0F-DE5A-4315-9FEF-0064A19E3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Gentrification in Low-income areas</a:t>
            </a:r>
          </a:p>
        </p:txBody>
      </p:sp>
      <p:pic>
        <p:nvPicPr>
          <p:cNvPr id="7" name="Content Placeholder 11">
            <a:extLst>
              <a:ext uri="{FF2B5EF4-FFF2-40B4-BE49-F238E27FC236}">
                <a16:creationId xmlns:a16="http://schemas.microsoft.com/office/drawing/2014/main" id="{DCF662D7-909E-46AD-9DA4-BA5E6F38D4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320" y="1825625"/>
            <a:ext cx="4119360" cy="4351338"/>
          </a:xfrm>
        </p:spPr>
      </p:pic>
      <p:pic>
        <p:nvPicPr>
          <p:cNvPr id="11" name="Content Placeholder 4" descr="Chart, bar chart&#10;&#10;Description automatically generated">
            <a:extLst>
              <a:ext uri="{FF2B5EF4-FFF2-40B4-BE49-F238E27FC236}">
                <a16:creationId xmlns:a16="http://schemas.microsoft.com/office/drawing/2014/main" id="{AC900FA5-A579-4A88-AD40-13DDE43945B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10428"/>
            <a:ext cx="5181600" cy="3781732"/>
          </a:xfrm>
        </p:spPr>
      </p:pic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F4266058-8B07-4AB3-A14C-348D601711E4}"/>
              </a:ext>
            </a:extLst>
          </p:cNvPr>
          <p:cNvSpPr/>
          <p:nvPr/>
        </p:nvSpPr>
        <p:spPr>
          <a:xfrm>
            <a:off x="8906256" y="3767328"/>
            <a:ext cx="164592" cy="164592"/>
          </a:xfrm>
          <a:prstGeom prst="star5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581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CC1CF-156C-4B22-B77F-54CF0BD73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Housing Choice Vouchers</a:t>
            </a:r>
          </a:p>
        </p:txBody>
      </p:sp>
      <p:pic>
        <p:nvPicPr>
          <p:cNvPr id="7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4357428C-629A-4722-8F8F-A3E31D0405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335" y="1336178"/>
            <a:ext cx="7177329" cy="5382997"/>
          </a:xfrm>
        </p:spPr>
      </p:pic>
    </p:spTree>
    <p:extLst>
      <p:ext uri="{BB962C8B-B14F-4D97-AF65-F5344CB8AC3E}">
        <p14:creationId xmlns:p14="http://schemas.microsoft.com/office/powerpoint/2010/main" val="2271940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7486C-62B7-4300-93B6-1CB2C094D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Flooding &amp; Other Environmental Hazards </a:t>
            </a:r>
          </a:p>
        </p:txBody>
      </p:sp>
      <p:pic>
        <p:nvPicPr>
          <p:cNvPr id="5" name="Content Placeholder 4" descr="Chart, bar chart&#10;&#10;Description automatically generated">
            <a:extLst>
              <a:ext uri="{FF2B5EF4-FFF2-40B4-BE49-F238E27FC236}">
                <a16:creationId xmlns:a16="http://schemas.microsoft.com/office/drawing/2014/main" id="{95266939-2D5C-4348-B041-6748DA03F7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99"/>
          <a:stretch/>
        </p:blipFill>
        <p:spPr>
          <a:xfrm>
            <a:off x="828964" y="1894193"/>
            <a:ext cx="4565072" cy="4214201"/>
          </a:xfrm>
        </p:spPr>
      </p:pic>
      <p:pic>
        <p:nvPicPr>
          <p:cNvPr id="16" name="Content Placeholder 15" descr="Map&#10;&#10;Description automatically generated">
            <a:extLst>
              <a:ext uri="{FF2B5EF4-FFF2-40B4-BE49-F238E27FC236}">
                <a16:creationId xmlns:a16="http://schemas.microsoft.com/office/drawing/2014/main" id="{6476EB36-5170-49C7-9901-01AA9AB396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578" y="1894193"/>
            <a:ext cx="6322846" cy="4214201"/>
          </a:xfrm>
        </p:spPr>
      </p:pic>
    </p:spTree>
    <p:extLst>
      <p:ext uri="{BB962C8B-B14F-4D97-AF65-F5344CB8AC3E}">
        <p14:creationId xmlns:p14="http://schemas.microsoft.com/office/powerpoint/2010/main" val="2796174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79293-23E3-4A22-A521-F90976398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COVID-19 Cases in Harris County</a:t>
            </a:r>
          </a:p>
        </p:txBody>
      </p:sp>
      <p:pic>
        <p:nvPicPr>
          <p:cNvPr id="13" name="Content Placeholder 12" descr="Map&#10;&#10;Description automatically generated">
            <a:extLst>
              <a:ext uri="{FF2B5EF4-FFF2-40B4-BE49-F238E27FC236}">
                <a16:creationId xmlns:a16="http://schemas.microsoft.com/office/drawing/2014/main" id="{7A8898B2-865D-4821-A2DF-87982246EA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6153283" cy="4351338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109BC1-30CC-4CD8-954A-2822CFB82897}"/>
              </a:ext>
            </a:extLst>
          </p:cNvPr>
          <p:cNvSpPr txBox="1"/>
          <p:nvPr/>
        </p:nvSpPr>
        <p:spPr>
          <a:xfrm>
            <a:off x="7573818" y="1939636"/>
            <a:ext cx="41563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Causes of increased rate of infection: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Essential Worker Status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 need for income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Doubled up families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Dense neighborhoods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Lacking access to healthcare or insurance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Pre-existing conditions</a:t>
            </a:r>
          </a:p>
        </p:txBody>
      </p:sp>
    </p:spTree>
    <p:extLst>
      <p:ext uri="{BB962C8B-B14F-4D97-AF65-F5344CB8AC3E}">
        <p14:creationId xmlns:p14="http://schemas.microsoft.com/office/powerpoint/2010/main" val="1245301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F1735-8A74-4E95-AB11-1DC216135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Eviction Filings in Harris County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3394DB05-837D-429E-AD6C-308E93035F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6153283" cy="4351338"/>
          </a:xfrm>
        </p:spPr>
      </p:pic>
      <p:pic>
        <p:nvPicPr>
          <p:cNvPr id="7" name="Content Placeholder 4" descr="Chart, bar chart&#10;&#10;Description automatically generated">
            <a:extLst>
              <a:ext uri="{FF2B5EF4-FFF2-40B4-BE49-F238E27FC236}">
                <a16:creationId xmlns:a16="http://schemas.microsoft.com/office/drawing/2014/main" id="{B67F0AB6-9E02-4DDF-BCD7-B12CF41342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574" y="1690688"/>
            <a:ext cx="438300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73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8A575-40E9-4C58-8058-32834E849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 can we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B6281-9FCB-4442-B189-D95C896A9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400" dirty="0"/>
              <a:t>Continue fighting for the four housing rights:</a:t>
            </a:r>
          </a:p>
          <a:p>
            <a:pPr lvl="1"/>
            <a:r>
              <a:rPr lang="en-US" sz="3400" dirty="0"/>
              <a:t>The Right to Choose</a:t>
            </a:r>
          </a:p>
          <a:p>
            <a:pPr lvl="1"/>
            <a:r>
              <a:rPr lang="en-US" sz="3400" dirty="0"/>
              <a:t>The Right to Stay</a:t>
            </a:r>
          </a:p>
          <a:p>
            <a:pPr lvl="1"/>
            <a:r>
              <a:rPr lang="en-US" sz="3400" dirty="0"/>
              <a:t>The Right to Equal Treatment</a:t>
            </a:r>
          </a:p>
          <a:p>
            <a:pPr lvl="1"/>
            <a:r>
              <a:rPr lang="en-US" sz="3400" dirty="0"/>
              <a:t>The Right to Have a Say</a:t>
            </a:r>
          </a:p>
          <a:p>
            <a:pPr marL="0" indent="0">
              <a:buNone/>
            </a:pPr>
            <a:endParaRPr lang="en-US" sz="3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48088D-B6C8-4D1C-B0E4-E11C4075D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584" y="4817136"/>
            <a:ext cx="3692307" cy="167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37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60AD1E-0C60-4FA0-ADD5-BDBB5BE20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09" y="365125"/>
            <a:ext cx="11849182" cy="1325563"/>
          </a:xfrm>
        </p:spPr>
        <p:txBody>
          <a:bodyPr/>
          <a:lstStyle/>
          <a:p>
            <a:pPr algn="ctr"/>
            <a:r>
              <a:rPr lang="en-US" b="1" dirty="0"/>
              <a:t>Wonderful publications used for this presentation</a:t>
            </a: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1A98F1A-467E-4ECB-B40C-E3F17FCCE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427" y="1690688"/>
            <a:ext cx="2796988" cy="3657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AF1147D1-2FB4-4597-A680-E755ED201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244" y="3005470"/>
            <a:ext cx="2811381" cy="3657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D7950812-98FE-43A6-A23C-60BE0C6261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455" y="1690688"/>
            <a:ext cx="2842136" cy="3657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50E4A83-1E3C-4AC7-BDB0-66EEB7691A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08" y="3005470"/>
            <a:ext cx="2818855" cy="3657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178731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05E7D-AE97-44B6-AB8B-F5467EFC8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73" y="35455"/>
            <a:ext cx="11148527" cy="1325563"/>
          </a:xfrm>
        </p:spPr>
        <p:txBody>
          <a:bodyPr/>
          <a:lstStyle/>
          <a:p>
            <a:r>
              <a:rPr lang="en-US" b="1" dirty="0"/>
              <a:t>The State of Housing in Houston &amp; Harris County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409AA2-8C12-4D43-9FF4-997FB4797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24" y="1368490"/>
            <a:ext cx="4279641" cy="48084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Harris County</a:t>
            </a:r>
          </a:p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largest county in USA</a:t>
            </a:r>
          </a:p>
          <a:p>
            <a:r>
              <a:rPr lang="en-US" dirty="0"/>
              <a:t>1,777 sq miles / 4,600 km</a:t>
            </a:r>
            <a:r>
              <a:rPr lang="en-US" baseline="30000" dirty="0"/>
              <a:t>2</a:t>
            </a:r>
            <a:endParaRPr lang="en-US" dirty="0"/>
          </a:p>
          <a:p>
            <a:r>
              <a:rPr lang="en-US" dirty="0"/>
              <a:t>Census 2010: 4,092,459</a:t>
            </a:r>
          </a:p>
          <a:p>
            <a:r>
              <a:rPr lang="en-US" dirty="0"/>
              <a:t>Est Pop 2019: 4,713, 325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City of Houston</a:t>
            </a:r>
          </a:p>
          <a:p>
            <a:r>
              <a:rPr lang="en-US" dirty="0"/>
              <a:t>671 sq miles / 1,740 km</a:t>
            </a:r>
            <a:r>
              <a:rPr lang="en-US" baseline="30000" dirty="0"/>
              <a:t>2</a:t>
            </a:r>
            <a:endParaRPr lang="en-US" dirty="0"/>
          </a:p>
          <a:p>
            <a:r>
              <a:rPr lang="en-US" dirty="0"/>
              <a:t>Census 2010: 2,100,263</a:t>
            </a:r>
          </a:p>
          <a:p>
            <a:r>
              <a:rPr lang="en-US" dirty="0"/>
              <a:t>Est Pop 2019: 2,320,268</a:t>
            </a:r>
          </a:p>
          <a:p>
            <a:endParaRPr lang="en-US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114A767D-0F71-45F3-B52A-47B8C5B31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995" y="1118826"/>
            <a:ext cx="7427167" cy="573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91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3EEDEBB1-1EAB-40F0-A4BD-022B30FA6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Population and Income </a:t>
            </a:r>
          </a:p>
        </p:txBody>
      </p:sp>
      <p:pic>
        <p:nvPicPr>
          <p:cNvPr id="27" name="Content Placeholder 7" descr="Chart, bar chart&#10;&#10;Description automatically generated">
            <a:extLst>
              <a:ext uri="{FF2B5EF4-FFF2-40B4-BE49-F238E27FC236}">
                <a16:creationId xmlns:a16="http://schemas.microsoft.com/office/drawing/2014/main" id="{C60C69C0-A39E-4CD5-92F6-828F3570C90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93214"/>
            <a:ext cx="5181600" cy="4016159"/>
          </a:xfrm>
        </p:spPr>
      </p:pic>
      <p:pic>
        <p:nvPicPr>
          <p:cNvPr id="28" name="Content Placeholder 9" descr="Chart, bar chart&#10;&#10;Description automatically generated">
            <a:extLst>
              <a:ext uri="{FF2B5EF4-FFF2-40B4-BE49-F238E27FC236}">
                <a16:creationId xmlns:a16="http://schemas.microsoft.com/office/drawing/2014/main" id="{DC48D8F8-FD7D-482E-8654-65F74B5187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04775"/>
            <a:ext cx="5181600" cy="3993037"/>
          </a:xfrm>
        </p:spPr>
      </p:pic>
    </p:spTree>
    <p:extLst>
      <p:ext uri="{BB962C8B-B14F-4D97-AF65-F5344CB8AC3E}">
        <p14:creationId xmlns:p14="http://schemas.microsoft.com/office/powerpoint/2010/main" val="1677770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30394-7E8A-462A-9E30-BE0AC6463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Housing Market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3D8FF501-A73D-4B39-9462-AFA9C81F7E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21111"/>
            <a:ext cx="10515600" cy="3960365"/>
          </a:xfrm>
        </p:spPr>
      </p:pic>
    </p:spTree>
    <p:extLst>
      <p:ext uri="{BB962C8B-B14F-4D97-AF65-F5344CB8AC3E}">
        <p14:creationId xmlns:p14="http://schemas.microsoft.com/office/powerpoint/2010/main" val="401735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1A5E8A3A-F6D8-48B1-B0F1-4C85DAA6B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What’s the big deal?</a:t>
            </a:r>
          </a:p>
        </p:txBody>
      </p:sp>
      <p:pic>
        <p:nvPicPr>
          <p:cNvPr id="14" name="Content Placeholder 7" descr="Chart, bar chart&#10;&#10;Description automatically generated">
            <a:extLst>
              <a:ext uri="{FF2B5EF4-FFF2-40B4-BE49-F238E27FC236}">
                <a16:creationId xmlns:a16="http://schemas.microsoft.com/office/drawing/2014/main" id="{3BBF84B6-AB3F-4D63-B8D4-390E443B435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11559"/>
            <a:ext cx="5181600" cy="3779470"/>
          </a:xfr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DB69092A-3E12-4D3C-AF24-FBB50F7995A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The elimination of lower valued homes and increase of more expensive housing widens the affordability gap.</a:t>
            </a:r>
          </a:p>
        </p:txBody>
      </p:sp>
    </p:spTree>
    <p:extLst>
      <p:ext uri="{BB962C8B-B14F-4D97-AF65-F5344CB8AC3E}">
        <p14:creationId xmlns:p14="http://schemas.microsoft.com/office/powerpoint/2010/main" val="698717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562A243-8628-4E5A-AAE2-9E3FF05CF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Renters are affected too!</a:t>
            </a:r>
          </a:p>
        </p:txBody>
      </p:sp>
      <p:pic>
        <p:nvPicPr>
          <p:cNvPr id="5" name="Content Placeholder 4" descr="Chart, bar chart&#10;&#10;Description automatically generated">
            <a:extLst>
              <a:ext uri="{FF2B5EF4-FFF2-40B4-BE49-F238E27FC236}">
                <a16:creationId xmlns:a16="http://schemas.microsoft.com/office/drawing/2014/main" id="{22B9FA60-E939-4C2B-A547-41B09A748C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20" y="2122389"/>
            <a:ext cx="5181600" cy="3757807"/>
          </a:xfrm>
        </p:spPr>
      </p:pic>
      <p:pic>
        <p:nvPicPr>
          <p:cNvPr id="24" name="Content Placeholder 8" descr="Chart, bar chart&#10;&#10;Description automatically generated">
            <a:extLst>
              <a:ext uri="{FF2B5EF4-FFF2-40B4-BE49-F238E27FC236}">
                <a16:creationId xmlns:a16="http://schemas.microsoft.com/office/drawing/2014/main" id="{0405694D-D94B-4FE7-A0D9-527E18BECA9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92147"/>
            <a:ext cx="5181600" cy="4018293"/>
          </a:xfrm>
        </p:spPr>
      </p:pic>
    </p:spTree>
    <p:extLst>
      <p:ext uri="{BB962C8B-B14F-4D97-AF65-F5344CB8AC3E}">
        <p14:creationId xmlns:p14="http://schemas.microsoft.com/office/powerpoint/2010/main" val="2703654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7770B079-E6BD-48B7-9BF7-47D39110F3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221" y="391885"/>
            <a:ext cx="8167558" cy="5775747"/>
          </a:xfrm>
        </p:spPr>
      </p:pic>
    </p:spTree>
    <p:extLst>
      <p:ext uri="{BB962C8B-B14F-4D97-AF65-F5344CB8AC3E}">
        <p14:creationId xmlns:p14="http://schemas.microsoft.com/office/powerpoint/2010/main" val="2586906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C26637-7137-411D-A619-014F001D9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Foreign-born Population</a:t>
            </a:r>
          </a:p>
        </p:txBody>
      </p:sp>
      <p:pic>
        <p:nvPicPr>
          <p:cNvPr id="8" name="Content Placeholder 7" descr="Chart, timeline&#10;&#10;Description automatically generated">
            <a:extLst>
              <a:ext uri="{FF2B5EF4-FFF2-40B4-BE49-F238E27FC236}">
                <a16:creationId xmlns:a16="http://schemas.microsoft.com/office/drawing/2014/main" id="{C7171A01-EFB9-4F8F-8B5C-940B6290B6D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786" y="1572609"/>
            <a:ext cx="5646268" cy="4014216"/>
          </a:xfrm>
        </p:spPr>
      </p:pic>
      <p:pic>
        <p:nvPicPr>
          <p:cNvPr id="10" name="Content Placeholder 9" descr="Chart, pie chart&#10;&#10;Description automatically generated">
            <a:extLst>
              <a:ext uri="{FF2B5EF4-FFF2-40B4-BE49-F238E27FC236}">
                <a16:creationId xmlns:a16="http://schemas.microsoft.com/office/drawing/2014/main" id="{3A74C9D7-2A5D-4269-8394-B5AD8C6018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5" y="1638779"/>
            <a:ext cx="5998891" cy="4854096"/>
          </a:xfrm>
        </p:spPr>
      </p:pic>
    </p:spTree>
    <p:extLst>
      <p:ext uri="{BB962C8B-B14F-4D97-AF65-F5344CB8AC3E}">
        <p14:creationId xmlns:p14="http://schemas.microsoft.com/office/powerpoint/2010/main" val="6678851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206</Words>
  <Application>Microsoft Office PowerPoint</Application>
  <PresentationFormat>Widescreen</PresentationFormat>
  <Paragraphs>43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The State of Housing in Houston and Harris County &amp; the Latinx population</vt:lpstr>
      <vt:lpstr>Wonderful publications used for this presentation</vt:lpstr>
      <vt:lpstr>The State of Housing in Houston &amp; Harris County</vt:lpstr>
      <vt:lpstr>Population and Income </vt:lpstr>
      <vt:lpstr>The Housing Market</vt:lpstr>
      <vt:lpstr>What’s the big deal?</vt:lpstr>
      <vt:lpstr>Renters are affected too!</vt:lpstr>
      <vt:lpstr>PowerPoint Presentation</vt:lpstr>
      <vt:lpstr>The Foreign-born Population</vt:lpstr>
      <vt:lpstr>Immigration Status</vt:lpstr>
      <vt:lpstr>Latinx Income &amp; Unemployment</vt:lpstr>
      <vt:lpstr>Affordability Housing</vt:lpstr>
      <vt:lpstr>Gentrification in Low-income areas</vt:lpstr>
      <vt:lpstr>Housing Choice Vouchers</vt:lpstr>
      <vt:lpstr>Flooding &amp; Other Environmental Hazards </vt:lpstr>
      <vt:lpstr>COVID-19 Cases in Harris County</vt:lpstr>
      <vt:lpstr>Eviction Filings in Harris County</vt:lpstr>
      <vt:lpstr>What  can we do?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State of Housing in Houston and Harris County &amp; the Latinx population</dc:title>
  <dc:creator> </dc:creator>
  <cp:lastModifiedBy> </cp:lastModifiedBy>
  <cp:revision>21</cp:revision>
  <dcterms:created xsi:type="dcterms:W3CDTF">2020-09-30T08:46:38Z</dcterms:created>
  <dcterms:modified xsi:type="dcterms:W3CDTF">2020-09-30T12:05:53Z</dcterms:modified>
</cp:coreProperties>
</file>