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5143500" type="screen16x9"/>
  <p:notesSz cx="6858000" cy="9144000"/>
  <p:embeddedFontLst>
    <p:embeddedFont>
      <p:font typeface="Roboto Slab" panose="020B0604020202020204" charset="0"/>
      <p:regular r:id="rId26"/>
      <p:bold r:id="rId27"/>
    </p:embeddedFont>
    <p:embeddedFont>
      <p:font typeface="Roboto" panose="020B060402020202020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snapToGrid="0">
      <p:cViewPr varScale="1">
        <p:scale>
          <a:sx n="149" d="100"/>
          <a:sy n="149" d="100"/>
        </p:scale>
        <p:origin x="1218"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maldef.org/2021/10/maldef-challenges-texas-redistricting-map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049ddea4f9_0_3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049ddea4f9_0_3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latin typeface="Roboto"/>
                <a:ea typeface="Roboto"/>
                <a:cs typeface="Roboto"/>
                <a:sym typeface="Roboto"/>
              </a:rPr>
              <a:t>Whether the connection is to family members, friends, or co-workers, people want to belong. Unfortunately, there are people in many communities—often people of color and those with lower incomes—who are perceived as not being a full or deserving part of the community, and/or who are purposely excluded.</a:t>
            </a:r>
            <a:endParaRPr>
              <a:solidFill>
                <a:schemeClr val="dk1"/>
              </a:solidFill>
              <a:latin typeface="Roboto"/>
              <a:ea typeface="Roboto"/>
              <a:cs typeface="Roboto"/>
              <a:sym typeface="Roboto"/>
            </a:endParaRPr>
          </a:p>
          <a:p>
            <a:pPr marL="800100" lvl="0" indent="-298450" algn="l" rtl="0">
              <a:lnSpc>
                <a:spcPct val="115000"/>
              </a:lnSpc>
              <a:spcBef>
                <a:spcPts val="1200"/>
              </a:spcBef>
              <a:spcAft>
                <a:spcPts val="0"/>
              </a:spcAft>
              <a:buClr>
                <a:srgbClr val="2A2A2A"/>
              </a:buClr>
              <a:buSzPts val="1100"/>
              <a:buFont typeface="Roboto"/>
              <a:buChar char="●"/>
            </a:pPr>
            <a:r>
              <a:rPr lang="en">
                <a:solidFill>
                  <a:srgbClr val="2A2A2A"/>
                </a:solidFill>
                <a:highlight>
                  <a:srgbClr val="FFFFFF"/>
                </a:highlight>
                <a:latin typeface="Roboto"/>
                <a:ea typeface="Roboto"/>
                <a:cs typeface="Roboto"/>
                <a:sym typeface="Roboto"/>
              </a:rPr>
              <a:t>the best engagement environments strive for a direct and meaningful impact on the concerns of residents from every walk of life, and are undertaken in a manner that is relevant and respectful of all community members.</a:t>
            </a:r>
            <a:endParaRPr>
              <a:solidFill>
                <a:srgbClr val="2A2A2A"/>
              </a:solidFill>
              <a:highlight>
                <a:srgbClr val="FFFFFF"/>
              </a:highlight>
              <a:latin typeface="Roboto"/>
              <a:ea typeface="Roboto"/>
              <a:cs typeface="Roboto"/>
              <a:sym typeface="Roboto"/>
            </a:endParaRPr>
          </a:p>
          <a:p>
            <a:pPr marL="800100" lvl="0" indent="-298450" algn="l" rtl="0">
              <a:lnSpc>
                <a:spcPct val="115000"/>
              </a:lnSpc>
              <a:spcBef>
                <a:spcPts val="0"/>
              </a:spcBef>
              <a:spcAft>
                <a:spcPts val="0"/>
              </a:spcAft>
              <a:buClr>
                <a:srgbClr val="2A2A2A"/>
              </a:buClr>
              <a:buSzPts val="1100"/>
              <a:buFont typeface="Roboto"/>
              <a:buChar char="●"/>
            </a:pPr>
            <a:r>
              <a:rPr lang="en">
                <a:solidFill>
                  <a:srgbClr val="2A2A2A"/>
                </a:solidFill>
                <a:highlight>
                  <a:srgbClr val="FFFFFF"/>
                </a:highlight>
                <a:latin typeface="Roboto"/>
                <a:ea typeface="Roboto"/>
                <a:cs typeface="Roboto"/>
                <a:sym typeface="Roboto"/>
              </a:rPr>
              <a:t>For a community to be truly inclusive, community members must be intentional about including the most vulnerable members of the community in a manner that is both inviting and empowering.</a:t>
            </a:r>
            <a:endParaRPr>
              <a:solidFill>
                <a:srgbClr val="2A2A2A"/>
              </a:solidFill>
              <a:highlight>
                <a:srgbClr val="FFFFFF"/>
              </a:highlight>
              <a:latin typeface="Roboto"/>
              <a:ea typeface="Roboto"/>
              <a:cs typeface="Roboto"/>
              <a:sym typeface="Roboto"/>
            </a:endParaRPr>
          </a:p>
          <a:p>
            <a:pPr marL="800100" lvl="0" indent="-298450" algn="l" rtl="0">
              <a:lnSpc>
                <a:spcPct val="115000"/>
              </a:lnSpc>
              <a:spcBef>
                <a:spcPts val="0"/>
              </a:spcBef>
              <a:spcAft>
                <a:spcPts val="0"/>
              </a:spcAft>
              <a:buClr>
                <a:srgbClr val="2A2A2A"/>
              </a:buClr>
              <a:buSzPts val="1100"/>
              <a:buFont typeface="Roboto"/>
              <a:buChar char="●"/>
            </a:pPr>
            <a:r>
              <a:rPr lang="en">
                <a:solidFill>
                  <a:srgbClr val="2A2A2A"/>
                </a:solidFill>
                <a:highlight>
                  <a:srgbClr val="FFFFFF"/>
                </a:highlight>
                <a:latin typeface="Roboto"/>
                <a:ea typeface="Roboto"/>
                <a:cs typeface="Roboto"/>
                <a:sym typeface="Roboto"/>
              </a:rPr>
              <a:t>Diverse groups of community members such as young people, new immigrants, returning citizens, and people of color can face tremendous resource barriers to engagement and as a result, many communities fail to incorporate their </a:t>
            </a:r>
            <a:r>
              <a:rPr lang="en">
                <a:solidFill>
                  <a:schemeClr val="dk1"/>
                </a:solidFill>
                <a:highlight>
                  <a:srgbClr val="FFFFFF"/>
                </a:highlight>
                <a:latin typeface="Roboto"/>
                <a:ea typeface="Roboto"/>
                <a:cs typeface="Roboto"/>
                <a:sym typeface="Roboto"/>
              </a:rPr>
              <a:t>voices.</a:t>
            </a:r>
            <a:endParaRPr>
              <a:solidFill>
                <a:schemeClr val="dk1"/>
              </a:solidFill>
              <a:highlight>
                <a:srgbClr val="FFFFFF"/>
              </a:highlight>
              <a:latin typeface="Roboto"/>
              <a:ea typeface="Roboto"/>
              <a:cs typeface="Roboto"/>
              <a:sym typeface="Roboto"/>
            </a:endParaRPr>
          </a:p>
          <a:p>
            <a:pPr marL="457200" lvl="0" indent="0" algn="l" rtl="0">
              <a:lnSpc>
                <a:spcPct val="115000"/>
              </a:lnSpc>
              <a:spcBef>
                <a:spcPts val="3500"/>
              </a:spcBef>
              <a:spcAft>
                <a:spcPts val="0"/>
              </a:spcAft>
              <a:buNone/>
            </a:pPr>
            <a:r>
              <a:rPr lang="en">
                <a:solidFill>
                  <a:schemeClr val="dk1"/>
                </a:solidFill>
                <a:highlight>
                  <a:srgbClr val="F4F4F4"/>
                </a:highlight>
                <a:latin typeface="Roboto"/>
                <a:ea typeface="Roboto"/>
                <a:cs typeface="Roboto"/>
                <a:sym typeface="Roboto"/>
              </a:rPr>
              <a:t>Through empowering citizens as information providers, verifiers, and consumers, government can be both more open and effective.  Speaking of an open/effective government.  Lets talk about how some of the latest legislative updates are impacting our Latino population.</a:t>
            </a:r>
            <a:endParaRPr>
              <a:solidFill>
                <a:schemeClr val="dk1"/>
              </a:solidFill>
              <a:highlight>
                <a:srgbClr val="FFFFFF"/>
              </a:highlight>
              <a:latin typeface="Roboto"/>
              <a:ea typeface="Roboto"/>
              <a:cs typeface="Roboto"/>
              <a:sym typeface="Roboto"/>
            </a:endParaRPr>
          </a:p>
          <a:p>
            <a:pPr marL="0" lvl="0" indent="0" algn="l" rtl="0">
              <a:lnSpc>
                <a:spcPct val="115000"/>
              </a:lnSpc>
              <a:spcBef>
                <a:spcPts val="3500"/>
              </a:spcBef>
              <a:spcAft>
                <a:spcPts val="0"/>
              </a:spcAft>
              <a:buNone/>
            </a:pPr>
            <a:endParaRPr>
              <a:solidFill>
                <a:srgbClr val="2A2A2A"/>
              </a:solidFill>
              <a:highlight>
                <a:srgbClr val="FFFFFF"/>
              </a:highlight>
              <a:latin typeface="Roboto"/>
              <a:ea typeface="Roboto"/>
              <a:cs typeface="Roboto"/>
              <a:sym typeface="Roboto"/>
            </a:endParaRPr>
          </a:p>
          <a:p>
            <a:pPr marL="0" lvl="0" indent="0" algn="l" rtl="0">
              <a:lnSpc>
                <a:spcPct val="115000"/>
              </a:lnSpc>
              <a:spcBef>
                <a:spcPts val="2500"/>
              </a:spcBef>
              <a:spcAft>
                <a:spcPts val="1200"/>
              </a:spcAft>
              <a:buClr>
                <a:schemeClr val="dk1"/>
              </a:buClr>
              <a:buSzPts val="1100"/>
              <a:buFont typeface="Arial"/>
              <a:buNone/>
            </a:pPr>
            <a:endParaRPr>
              <a:solidFill>
                <a:schemeClr val="dk1"/>
              </a:solidFill>
              <a:latin typeface="Roboto"/>
              <a:ea typeface="Roboto"/>
              <a:cs typeface="Roboto"/>
              <a:sym typeface="Robot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049ddea4f9_0_4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1049ddea4f9_0_4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As recent Legislative policies have passed, our government is not presenting as being open and responsive.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I talk about SB1.  This is legislation that further tightens state election laws and constraints local control of elections by limiting counties’ ability to expand voting options.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highlight>
                  <a:srgbClr val="FFFFFF"/>
                </a:highlight>
              </a:rPr>
              <a:t>the bill bans in-person drive-thru voting in the state of Texas beginning December 2, 2021. It’s important to note, this will </a:t>
            </a:r>
            <a:r>
              <a:rPr lang="en" i="1">
                <a:solidFill>
                  <a:schemeClr val="dk1"/>
                </a:solidFill>
                <a:highlight>
                  <a:srgbClr val="FFFFFF"/>
                </a:highlight>
              </a:rPr>
              <a:t>not</a:t>
            </a:r>
            <a:r>
              <a:rPr lang="en">
                <a:solidFill>
                  <a:schemeClr val="dk1"/>
                </a:solidFill>
                <a:highlight>
                  <a:srgbClr val="FFFFFF"/>
                </a:highlight>
              </a:rPr>
              <a:t> impact voters ability to access curbside voting.</a:t>
            </a:r>
            <a:endParaRPr>
              <a:solidFill>
                <a:schemeClr val="dk1"/>
              </a:solidFill>
              <a:highlight>
                <a:srgbClr val="FFFFFF"/>
              </a:highlight>
            </a:endParaRPr>
          </a:p>
          <a:p>
            <a:pPr marL="0" lvl="0" indent="0" algn="l" rtl="0">
              <a:spcBef>
                <a:spcPts val="0"/>
              </a:spcBef>
              <a:spcAft>
                <a:spcPts val="0"/>
              </a:spcAft>
              <a:buNone/>
            </a:pPr>
            <a:r>
              <a:rPr lang="en">
                <a:solidFill>
                  <a:schemeClr val="dk1"/>
                </a:solidFill>
                <a:highlight>
                  <a:srgbClr val="FFFFFF"/>
                </a:highlight>
              </a:rPr>
              <a:t>The bill restricts early voting to a window of 6:00 a.m. to 10:00 p.m., which effectively bans 24-hour voting options</a:t>
            </a:r>
            <a:endParaRPr>
              <a:solidFill>
                <a:schemeClr val="dk1"/>
              </a:solidFill>
              <a:highlight>
                <a:srgbClr val="FFFFFF"/>
              </a:highlight>
            </a:endParaRPr>
          </a:p>
          <a:p>
            <a:pPr marL="0" lvl="0" indent="0" algn="l" rtl="0">
              <a:spcBef>
                <a:spcPts val="0"/>
              </a:spcBef>
              <a:spcAft>
                <a:spcPts val="0"/>
              </a:spcAft>
              <a:buNone/>
            </a:pPr>
            <a:r>
              <a:rPr lang="en">
                <a:solidFill>
                  <a:schemeClr val="dk1"/>
                </a:solidFill>
                <a:highlight>
                  <a:srgbClr val="FFFFFF"/>
                </a:highlight>
              </a:rPr>
              <a:t>The bill will make it illegal for the Elections Administrator to send mail ballot applications, including already eligible voters 65 and older, unless you reach out and specifically request an application be sent to you.</a:t>
            </a:r>
            <a:endParaRPr>
              <a:solidFill>
                <a:schemeClr val="dk1"/>
              </a:solidFill>
              <a:highlight>
                <a:srgbClr val="FFFFFF"/>
              </a:highlight>
            </a:endParaRPr>
          </a:p>
          <a:p>
            <a:pPr marL="0" lvl="0" indent="0" algn="l" rtl="0">
              <a:spcBef>
                <a:spcPts val="0"/>
              </a:spcBef>
              <a:spcAft>
                <a:spcPts val="0"/>
              </a:spcAft>
              <a:buNone/>
            </a:pPr>
            <a:r>
              <a:rPr lang="en">
                <a:solidFill>
                  <a:schemeClr val="dk1"/>
                </a:solidFill>
                <a:highlight>
                  <a:srgbClr val="FFFFFF"/>
                </a:highlight>
              </a:rPr>
              <a:t>The bill establishes additional rules for identification requirements for voting by mail. Voters will be asked to provide their full driver’s license number or, if they don’t have one, their last four digits of your Social Security number directly on the applications for ballots. The same identification must also be provided on the envelope used to return their completed ballot.</a:t>
            </a:r>
            <a:endParaRPr>
              <a:solidFill>
                <a:schemeClr val="dk1"/>
              </a:solidFill>
              <a:highlight>
                <a:srgbClr val="FFFFFF"/>
              </a:highlight>
            </a:endParaRPr>
          </a:p>
          <a:p>
            <a:pPr marL="0" lvl="0" indent="0" algn="l" rtl="0">
              <a:lnSpc>
                <a:spcPct val="115000"/>
              </a:lnSpc>
              <a:spcBef>
                <a:spcPts val="0"/>
              </a:spcBef>
              <a:spcAft>
                <a:spcPts val="0"/>
              </a:spcAft>
              <a:buNone/>
            </a:pPr>
            <a:r>
              <a:rPr lang="en">
                <a:solidFill>
                  <a:schemeClr val="dk1"/>
                </a:solidFill>
                <a:highlight>
                  <a:srgbClr val="FFFFFF"/>
                </a:highlight>
              </a:rPr>
              <a:t>This information must match what is already on file in the individual’s voter record.</a:t>
            </a:r>
            <a:endParaRPr>
              <a:solidFill>
                <a:schemeClr val="dk1"/>
              </a:solidFill>
              <a:highlight>
                <a:srgbClr val="FFFFFF"/>
              </a:highlight>
            </a:endParaRPr>
          </a:p>
          <a:p>
            <a:pPr marL="0" lvl="0" indent="0" algn="l" rtl="0">
              <a:lnSpc>
                <a:spcPct val="115000"/>
              </a:lnSpc>
              <a:spcBef>
                <a:spcPts val="800"/>
              </a:spcBef>
              <a:spcAft>
                <a:spcPts val="0"/>
              </a:spcAft>
              <a:buNone/>
            </a:pPr>
            <a:r>
              <a:rPr lang="en">
                <a:solidFill>
                  <a:schemeClr val="dk1"/>
                </a:solidFill>
                <a:highlight>
                  <a:srgbClr val="FFFFFF"/>
                </a:highlight>
              </a:rPr>
              <a:t>The bill strengthens the autonomy of partisan poll watchers by allowing them “free movement” within a polling station with the exception of at a polling station while a voter is casting their ballot. It will be a criminal offense to block a poll watcher “in a manner that would make observation not reasonably effective.” The bill will also require training for poll watchers before they are eligible to serve.</a:t>
            </a:r>
            <a:endParaRPr>
              <a:solidFill>
                <a:schemeClr val="dk1"/>
              </a:solidFill>
              <a:highlight>
                <a:srgbClr val="FFFFFF"/>
              </a:highlight>
            </a:endParaRPr>
          </a:p>
          <a:p>
            <a:pPr marL="0" lvl="0" indent="0" algn="l" rtl="0">
              <a:lnSpc>
                <a:spcPct val="115000"/>
              </a:lnSpc>
              <a:spcBef>
                <a:spcPts val="800"/>
              </a:spcBef>
              <a:spcAft>
                <a:spcPts val="0"/>
              </a:spcAft>
              <a:buNone/>
            </a:pPr>
            <a:r>
              <a:rPr lang="en">
                <a:solidFill>
                  <a:schemeClr val="dk1"/>
                </a:solidFill>
                <a:highlight>
                  <a:srgbClr val="FFFFFF"/>
                </a:highlight>
              </a:rPr>
              <a:t>If the onsite election judge witnesses a state Penal Code violation, the poll watcher may be removed from the polling place without warning. If other Election Code violations occur, the poll watcher can only be removed if the Election Judge witnesses the infraction, not if other Election clerks, voters, or bystanders witnessed or were subject to violation.</a:t>
            </a:r>
            <a:endParaRPr>
              <a:solidFill>
                <a:schemeClr val="dk1"/>
              </a:solidFill>
              <a:highlight>
                <a:srgbClr val="FFFFFF"/>
              </a:highlight>
            </a:endParaRPr>
          </a:p>
          <a:p>
            <a:pPr marL="0" lvl="0" indent="0" algn="l" rtl="0">
              <a:lnSpc>
                <a:spcPct val="115000"/>
              </a:lnSpc>
              <a:spcBef>
                <a:spcPts val="800"/>
              </a:spcBef>
              <a:spcAft>
                <a:spcPts val="0"/>
              </a:spcAft>
              <a:buNone/>
            </a:pPr>
            <a:r>
              <a:rPr lang="en">
                <a:solidFill>
                  <a:schemeClr val="dk1"/>
                </a:solidFill>
                <a:highlight>
                  <a:srgbClr val="FFFFFF"/>
                </a:highlight>
              </a:rPr>
              <a:t>However, If a voter feels a poll watcher has broken any rules or laws, they should immediately notify the election judge at the polling place, or county attorney at so they can take steps to record and address the situation.</a:t>
            </a:r>
            <a:endParaRPr>
              <a:solidFill>
                <a:schemeClr val="dk1"/>
              </a:solidFill>
              <a:highlight>
                <a:srgbClr val="FFFFFF"/>
              </a:highlight>
            </a:endParaRPr>
          </a:p>
          <a:p>
            <a:pPr marL="0" lvl="0" indent="0" algn="l" rtl="0">
              <a:lnSpc>
                <a:spcPct val="115000"/>
              </a:lnSpc>
              <a:spcBef>
                <a:spcPts val="800"/>
              </a:spcBef>
              <a:spcAft>
                <a:spcPts val="0"/>
              </a:spcAft>
              <a:buNone/>
            </a:pPr>
            <a:r>
              <a:rPr lang="en">
                <a:solidFill>
                  <a:schemeClr val="dk1"/>
                </a:solidFill>
                <a:highlight>
                  <a:srgbClr val="FFFFFF"/>
                </a:highlight>
              </a:rPr>
              <a:t>If you plan to assist, or get assistance, for in-person voting, the person providing assistance must fill out new paperwork disclosing their relationship to the voter. Additionally, the person providing assistance must recite an expanded oath, now under the penalty of perjury, stating they did not “pressure or coerce” the voter into choosing them for assistance.</a:t>
            </a:r>
            <a:endParaRPr>
              <a:solidFill>
                <a:schemeClr val="dk1"/>
              </a:solidFill>
              <a:highlight>
                <a:srgbClr val="FFFFFF"/>
              </a:highlight>
            </a:endParaRPr>
          </a:p>
          <a:p>
            <a:pPr marL="0" lvl="0" indent="0" algn="l" rtl="0">
              <a:lnSpc>
                <a:spcPct val="115000"/>
              </a:lnSpc>
              <a:spcBef>
                <a:spcPts val="800"/>
              </a:spcBef>
              <a:spcAft>
                <a:spcPts val="0"/>
              </a:spcAft>
              <a:buNone/>
            </a:pPr>
            <a:r>
              <a:rPr lang="en">
                <a:solidFill>
                  <a:schemeClr val="dk1"/>
                </a:solidFill>
                <a:highlight>
                  <a:srgbClr val="FFFFFF"/>
                </a:highlight>
              </a:rPr>
              <a:t>Part of the pledge limits their assistance to “reading the ballot to the voter, directing the voter to read the ballot, marking the voter’s ballot, or directing the voter to mark the ballot.”</a:t>
            </a:r>
            <a:endParaRPr>
              <a:solidFill>
                <a:schemeClr val="dk1"/>
              </a:solidFill>
              <a:highlight>
                <a:srgbClr val="FFFFFF"/>
              </a:highlight>
            </a:endParaRPr>
          </a:p>
          <a:p>
            <a:pPr marL="0" lvl="0" indent="0" algn="l" rtl="0">
              <a:lnSpc>
                <a:spcPct val="115000"/>
              </a:lnSpc>
              <a:spcBef>
                <a:spcPts val="800"/>
              </a:spcBef>
              <a:spcAft>
                <a:spcPts val="0"/>
              </a:spcAft>
              <a:buNone/>
            </a:pPr>
            <a:endParaRPr>
              <a:solidFill>
                <a:schemeClr val="dk1"/>
              </a:solidFill>
              <a:highlight>
                <a:srgbClr val="FFFFFF"/>
              </a:highlight>
            </a:endParaRPr>
          </a:p>
          <a:p>
            <a:pPr marL="0" lvl="0" indent="0" algn="l" rtl="0">
              <a:spcBef>
                <a:spcPts val="800"/>
              </a:spcBef>
              <a:spcAft>
                <a:spcPts val="0"/>
              </a:spcAft>
              <a:buClr>
                <a:schemeClr val="dk1"/>
              </a:buClr>
              <a:buSzPts val="1100"/>
              <a:buFont typeface="Arial"/>
              <a:buNone/>
            </a:pPr>
            <a:endParaRPr>
              <a:solidFill>
                <a:schemeClr val="dk1"/>
              </a:solidFill>
              <a:highlight>
                <a:srgbClr val="FFFFFF"/>
              </a:highlight>
            </a:endParaRPr>
          </a:p>
          <a:p>
            <a:pPr marL="0" lvl="0" indent="0" algn="l" rtl="0">
              <a:spcBef>
                <a:spcPts val="0"/>
              </a:spcBef>
              <a:spcAft>
                <a:spcPts val="0"/>
              </a:spcAft>
              <a:buClr>
                <a:schemeClr val="dk1"/>
              </a:buClr>
              <a:buSzPts val="1100"/>
              <a:buFont typeface="Arial"/>
              <a:buNone/>
            </a:pPr>
            <a:endParaRPr>
              <a:solidFill>
                <a:schemeClr val="dk1"/>
              </a:solidFill>
              <a:highlight>
                <a:srgbClr val="FFFFFF"/>
              </a:highlight>
            </a:endParaRPr>
          </a:p>
          <a:p>
            <a:pPr marL="0" lvl="0" indent="0" algn="l" rtl="0">
              <a:spcBef>
                <a:spcPts val="0"/>
              </a:spcBef>
              <a:spcAft>
                <a:spcPts val="0"/>
              </a:spcAft>
              <a:buNone/>
            </a:pPr>
            <a:endParaRPr>
              <a:solidFill>
                <a:schemeClr val="dk1"/>
              </a:solidFill>
              <a:highlight>
                <a:srgbClr val="FFFFFF"/>
              </a:highligh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049ddea4f9_0_4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049ddea4f9_0_4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While SB 1 makes some changes that could expand access, namely increasing early voting hours in smaller, mostly Republican counties, the new law otherwise restricts how and when voters cast ballots.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049ddea4f9_0_4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049ddea4f9_0_4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LULAC also asked the court to block the enforcement of Senate Bill 1111, which the groups say violates the First, 14th, and 26th Amendments.</a:t>
            </a:r>
            <a:endParaRPr/>
          </a:p>
          <a:p>
            <a:pPr marL="0" lvl="0" indent="0" algn="l" rtl="0">
              <a:spcBef>
                <a:spcPts val="0"/>
              </a:spcBef>
              <a:spcAft>
                <a:spcPts val="0"/>
              </a:spcAft>
              <a:buNone/>
            </a:pPr>
            <a:endParaRPr/>
          </a:p>
          <a:p>
            <a:pPr marL="0" lvl="0" indent="0" algn="l" rtl="0">
              <a:spcBef>
                <a:spcPts val="0"/>
              </a:spcBef>
              <a:spcAft>
                <a:spcPts val="0"/>
              </a:spcAft>
              <a:buNone/>
            </a:pPr>
            <a:r>
              <a:rPr lang="en"/>
              <a:t>A person cannot "establish a residence at any place the person has not inhabited" and they cannot "designate a previous residence as a home and fixed place of habitation unless the person inhabits the place at the time of designation and intends to remain.” This means that the address a voter gives while registering to vote must be the address at which they currently reside.</a:t>
            </a:r>
            <a:endParaRPr/>
          </a:p>
          <a:p>
            <a:pPr marL="0" lvl="0" indent="0" algn="l" rtl="0">
              <a:spcBef>
                <a:spcPts val="0"/>
              </a:spcBef>
              <a:spcAft>
                <a:spcPts val="0"/>
              </a:spcAft>
              <a:buNone/>
            </a:pPr>
            <a:endParaRPr/>
          </a:p>
          <a:p>
            <a:pPr marL="0" lvl="0" indent="0" algn="l" rtl="0">
              <a:spcBef>
                <a:spcPts val="0"/>
              </a:spcBef>
              <a:spcAft>
                <a:spcPts val="0"/>
              </a:spcAft>
              <a:buNone/>
            </a:pPr>
            <a:r>
              <a:rPr lang="en"/>
              <a:t>the bill empowers voter registrars to send a confirmation notice letter to a registered voter requiring them to confirm their address. If a completed confirmation notice is not received within 30 days, that voter may become unregistered and be unable to vote.</a:t>
            </a:r>
            <a:endParaRPr/>
          </a:p>
          <a:p>
            <a:pPr marL="0" lvl="0" indent="0" algn="l" rtl="0">
              <a:spcBef>
                <a:spcPts val="0"/>
              </a:spcBef>
              <a:spcAft>
                <a:spcPts val="0"/>
              </a:spcAft>
              <a:buNone/>
            </a:pPr>
            <a:endParaRPr/>
          </a:p>
          <a:p>
            <a:pPr marL="0" lvl="0" indent="0" algn="l" rtl="0">
              <a:spcBef>
                <a:spcPts val="0"/>
              </a:spcBef>
              <a:spcAft>
                <a:spcPts val="0"/>
              </a:spcAft>
              <a:buNone/>
            </a:pPr>
            <a:r>
              <a:rPr lang="en"/>
              <a:t>To confirm the address of their current residence the voter must sign a sworn statement that their address is not a commercial location. They would also have to provide the same information required for one to register to vote, including some form of identification.</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049ddea4f9_0_4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049ddea4f9_0_4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SB 1111 is seen as one of many examples of voter suppression pushed by Republicans this past legislative session.</a:t>
            </a:r>
            <a:endParaRPr/>
          </a:p>
          <a:p>
            <a:pPr marL="0" lvl="0" indent="0" algn="l" rtl="0">
              <a:spcBef>
                <a:spcPts val="0"/>
              </a:spcBef>
              <a:spcAft>
                <a:spcPts val="0"/>
              </a:spcAft>
              <a:buNone/>
            </a:pPr>
            <a:endParaRPr/>
          </a:p>
          <a:p>
            <a:pPr marL="0" lvl="0" indent="0" algn="l" rtl="0">
              <a:spcBef>
                <a:spcPts val="0"/>
              </a:spcBef>
              <a:spcAft>
                <a:spcPts val="0"/>
              </a:spcAft>
              <a:buNone/>
            </a:pPr>
            <a:r>
              <a:rPr lang="en"/>
              <a:t>The groups allege the law “burdens voters who rely on post office boxes” and unfairly targets people who may not reside in a single location for long periods of time. The population of people who may not have a primary location and rely on P.O. boxes include people who are experiencing homelessness and students who may live on a college campus.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049ddea4f9_0_4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1049ddea4f9_0_4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u="sng">
                <a:solidFill>
                  <a:schemeClr val="dk1"/>
                </a:solidFill>
                <a:highlight>
                  <a:schemeClr val="lt1"/>
                </a:highlight>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https://www.maldef.org/2021/10/maldef-challenges-texas-redistricting-maps/</a:t>
            </a:r>
            <a:endParaRPr sz="1200">
              <a:solidFill>
                <a:schemeClr val="dk1"/>
              </a:solidFill>
              <a:highlight>
                <a:schemeClr val="lt1"/>
              </a:highlight>
            </a:endParaRPr>
          </a:p>
          <a:p>
            <a:pPr marL="0" lvl="0" indent="0" algn="l" rtl="0">
              <a:spcBef>
                <a:spcPts val="0"/>
              </a:spcBef>
              <a:spcAft>
                <a:spcPts val="0"/>
              </a:spcAft>
              <a:buNone/>
            </a:pPr>
            <a:endParaRPr sz="1200">
              <a:solidFill>
                <a:schemeClr val="dk1"/>
              </a:solidFill>
              <a:highlight>
                <a:schemeClr val="lt1"/>
              </a:highlight>
            </a:endParaRPr>
          </a:p>
          <a:p>
            <a:pPr marL="0" lvl="0" indent="0" algn="l" rtl="0">
              <a:spcBef>
                <a:spcPts val="0"/>
              </a:spcBef>
              <a:spcAft>
                <a:spcPts val="0"/>
              </a:spcAft>
              <a:buNone/>
            </a:pPr>
            <a:r>
              <a:rPr lang="en" sz="1200">
                <a:solidFill>
                  <a:schemeClr val="dk1"/>
                </a:solidFill>
                <a:highlight>
                  <a:schemeClr val="lt1"/>
                </a:highlight>
              </a:rPr>
              <a:t>MALDEF (Mexican American Legal Defense and Educational Fund) filed suit in the U.S. District Court for the Western District of Texas, El Paso Division, on behalf of individual voters and a coalition of Latino organizations committed to securing fair redistricting plans in that state.  The coalition is known as the Texas Latino Redistricting Task Force (Task Force).</a:t>
            </a:r>
            <a:endParaRPr sz="1200">
              <a:solidFill>
                <a:schemeClr val="dk1"/>
              </a:solidFill>
              <a:highlight>
                <a:schemeClr val="lt1"/>
              </a:highlight>
            </a:endParaRPr>
          </a:p>
          <a:p>
            <a:pPr marL="0" lvl="0" indent="0" algn="l" rtl="0">
              <a:spcBef>
                <a:spcPts val="0"/>
              </a:spcBef>
              <a:spcAft>
                <a:spcPts val="0"/>
              </a:spcAft>
              <a:buNone/>
            </a:pPr>
            <a:endParaRPr sz="1200">
              <a:solidFill>
                <a:schemeClr val="dk1"/>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highlight>
                  <a:schemeClr val="lt1"/>
                </a:highlight>
                <a:latin typeface="Roboto"/>
                <a:ea typeface="Roboto"/>
                <a:cs typeface="Roboto"/>
                <a:sym typeface="Roboto"/>
              </a:rPr>
              <a:t>According to the complaint, the new maps for Congress, the Texas House of Representatives, the state Senate,  and State Board of Education do not reflect the growth of the Latino community.</a:t>
            </a:r>
            <a:endParaRPr sz="1200">
              <a:solidFill>
                <a:schemeClr val="dk1"/>
              </a:solidFill>
              <a:highlight>
                <a:schemeClr val="lt1"/>
              </a:highlight>
              <a:latin typeface="Roboto"/>
              <a:ea typeface="Roboto"/>
              <a:cs typeface="Roboto"/>
              <a:sym typeface="Roboto"/>
            </a:endParaRPr>
          </a:p>
          <a:p>
            <a:pPr marL="0" lvl="0" indent="0" algn="l" rtl="0">
              <a:lnSpc>
                <a:spcPct val="115000"/>
              </a:lnSpc>
              <a:spcBef>
                <a:spcPts val="1200"/>
              </a:spcBef>
              <a:spcAft>
                <a:spcPts val="0"/>
              </a:spcAft>
              <a:buClr>
                <a:schemeClr val="dk1"/>
              </a:buClr>
              <a:buSzPts val="1100"/>
              <a:buFont typeface="Arial"/>
              <a:buNone/>
            </a:pPr>
            <a:endParaRPr sz="1200">
              <a:solidFill>
                <a:schemeClr val="dk1"/>
              </a:solidFill>
              <a:highlight>
                <a:schemeClr val="lt1"/>
              </a:highlight>
              <a:latin typeface="Roboto"/>
              <a:ea typeface="Roboto"/>
              <a:cs typeface="Roboto"/>
              <a:sym typeface="Roboto"/>
            </a:endParaRPr>
          </a:p>
          <a:p>
            <a:pPr marL="0" lvl="0" indent="0" algn="l" rtl="0">
              <a:lnSpc>
                <a:spcPct val="115000"/>
              </a:lnSpc>
              <a:spcBef>
                <a:spcPts val="1200"/>
              </a:spcBef>
              <a:spcAft>
                <a:spcPts val="0"/>
              </a:spcAft>
              <a:buNone/>
            </a:pPr>
            <a:r>
              <a:rPr lang="en" sz="1200">
                <a:solidFill>
                  <a:schemeClr val="dk1"/>
                </a:solidFill>
                <a:highlight>
                  <a:schemeClr val="lt1"/>
                </a:highlight>
                <a:latin typeface="Roboto"/>
                <a:ea typeface="Roboto"/>
                <a:cs typeface="Roboto"/>
                <a:sym typeface="Roboto"/>
              </a:rPr>
              <a:t>In addition, the lawsuit alleges that the newly adopted redistricting plan for the State House of Representatives manipulates the district population to weaken Latino voting strength.</a:t>
            </a:r>
            <a:endParaRPr sz="1200">
              <a:solidFill>
                <a:schemeClr val="dk1"/>
              </a:solidFill>
              <a:highlight>
                <a:schemeClr val="lt1"/>
              </a:highlight>
              <a:latin typeface="Roboto"/>
              <a:ea typeface="Roboto"/>
              <a:cs typeface="Roboto"/>
              <a:sym typeface="Roboto"/>
            </a:endParaRPr>
          </a:p>
          <a:p>
            <a:pPr marL="0" lvl="0" indent="0" algn="l" rtl="0">
              <a:lnSpc>
                <a:spcPct val="115000"/>
              </a:lnSpc>
              <a:spcBef>
                <a:spcPts val="1200"/>
              </a:spcBef>
              <a:spcAft>
                <a:spcPts val="0"/>
              </a:spcAft>
              <a:buNone/>
            </a:pPr>
            <a:r>
              <a:rPr lang="en" sz="1050">
                <a:solidFill>
                  <a:schemeClr val="dk1"/>
                </a:solidFill>
                <a:highlight>
                  <a:srgbClr val="FFFFFF"/>
                </a:highlight>
              </a:rPr>
              <a:t>The organizational plaintiffs include the League of United Latin American Citizens (LULAC), Southwest Voter Registration Education Project, Mi Familia Vota, American GI Forum, La Union Del Pueblo Entero, Mexican American Bar Association of Texas, Texas Hispanics Organized For Political Education (HOPE), William C. Velasquez Institute, FIEL Houston Inc., and the Texas Association of Latino Administrators and Superintendents.</a:t>
            </a:r>
            <a:endParaRPr sz="1050">
              <a:solidFill>
                <a:schemeClr val="dk1"/>
              </a:solidFill>
              <a:highlight>
                <a:srgbClr val="FFFFFF"/>
              </a:highlight>
            </a:endParaRPr>
          </a:p>
          <a:p>
            <a:pPr marL="0" lvl="0" indent="0" algn="l" rtl="0">
              <a:lnSpc>
                <a:spcPct val="115000"/>
              </a:lnSpc>
              <a:spcBef>
                <a:spcPts val="1200"/>
              </a:spcBef>
              <a:spcAft>
                <a:spcPts val="0"/>
              </a:spcAft>
              <a:buNone/>
            </a:pPr>
            <a:r>
              <a:rPr lang="en" sz="1050">
                <a:solidFill>
                  <a:schemeClr val="dk1"/>
                </a:solidFill>
                <a:highlight>
                  <a:srgbClr val="FFFFFF"/>
                </a:highlight>
              </a:rPr>
              <a:t>MALDEF has previously successfully challenged racially discriminatory redistricting plans. In 2018, the organization won a ruling from the U.S. Supreme Court that Texas unconstitutionally racially gerrymandered its State House plan (</a:t>
            </a:r>
            <a:r>
              <a:rPr lang="en" sz="1050" i="1">
                <a:solidFill>
                  <a:schemeClr val="dk1"/>
                </a:solidFill>
                <a:highlight>
                  <a:srgbClr val="FFFFFF"/>
                </a:highlight>
              </a:rPr>
              <a:t>Abbott v. Perez</a:t>
            </a:r>
            <a:r>
              <a:rPr lang="en" sz="1050">
                <a:solidFill>
                  <a:schemeClr val="dk1"/>
                </a:solidFill>
                <a:highlight>
                  <a:srgbClr val="FFFFFF"/>
                </a:highlight>
              </a:rPr>
              <a:t>).  In a 2006 ruling in </a:t>
            </a:r>
            <a:r>
              <a:rPr lang="en" sz="1050" i="1">
                <a:solidFill>
                  <a:schemeClr val="dk1"/>
                </a:solidFill>
                <a:highlight>
                  <a:srgbClr val="FFFFFF"/>
                </a:highlight>
              </a:rPr>
              <a:t>LULAC v. Perry</a:t>
            </a:r>
            <a:r>
              <a:rPr lang="en" sz="1050">
                <a:solidFill>
                  <a:schemeClr val="dk1"/>
                </a:solidFill>
                <a:highlight>
                  <a:srgbClr val="FFFFFF"/>
                </a:highlight>
              </a:rPr>
              <a:t>, the U.S. Supreme Court ruled in favor of MALDEF’s claim that the Texas congressional redistricting plan diluted Latino voting strength in violation of the Voting Rights Act.</a:t>
            </a:r>
            <a:endParaRPr sz="1050">
              <a:solidFill>
                <a:schemeClr val="dk1"/>
              </a:solidFill>
              <a:highlight>
                <a:srgbClr val="FFFFFF"/>
              </a:highlight>
            </a:endParaRPr>
          </a:p>
          <a:p>
            <a:pPr marL="0" lvl="0" indent="0" algn="l" rtl="0">
              <a:lnSpc>
                <a:spcPct val="115000"/>
              </a:lnSpc>
              <a:spcBef>
                <a:spcPts val="1200"/>
              </a:spcBef>
              <a:spcAft>
                <a:spcPts val="0"/>
              </a:spcAft>
              <a:buClr>
                <a:schemeClr val="dk1"/>
              </a:buClr>
              <a:buSzPts val="1100"/>
              <a:buFont typeface="Arial"/>
              <a:buNone/>
            </a:pPr>
            <a:endParaRPr sz="1200">
              <a:solidFill>
                <a:schemeClr val="dk1"/>
              </a:solidFill>
              <a:highlight>
                <a:schemeClr val="lt1"/>
              </a:highlight>
              <a:latin typeface="Roboto"/>
              <a:ea typeface="Roboto"/>
              <a:cs typeface="Roboto"/>
              <a:sym typeface="Roboto"/>
            </a:endParaRPr>
          </a:p>
          <a:p>
            <a:pPr marL="0" lvl="0" indent="0" algn="l" rtl="0">
              <a:spcBef>
                <a:spcPts val="1200"/>
              </a:spcBef>
              <a:spcAft>
                <a:spcPts val="0"/>
              </a:spcAft>
              <a:buNone/>
            </a:pPr>
            <a:endParaRPr sz="1200">
              <a:solidFill>
                <a:schemeClr val="dk1"/>
              </a:solidFill>
              <a:highlight>
                <a:schemeClr val="lt1"/>
              </a:highlight>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049ddea4f9_0_4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1049ddea4f9_0_4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its federal lawsuit, MALC alleges the lines would also “severely dilute” the ability of Latinos and the Spanish-speaking community in the area to elect their preferred candidates.</a:t>
            </a:r>
            <a:endParaRPr/>
          </a:p>
          <a:p>
            <a:pPr marL="0" lvl="0" indent="0" algn="l" rtl="0">
              <a:spcBef>
                <a:spcPts val="0"/>
              </a:spcBef>
              <a:spcAft>
                <a:spcPts val="0"/>
              </a:spcAft>
              <a:buNone/>
            </a:pPr>
            <a:endParaRPr/>
          </a:p>
          <a:p>
            <a:pPr marL="0" lvl="0" indent="0" algn="l" rtl="0">
              <a:spcBef>
                <a:spcPts val="0"/>
              </a:spcBef>
              <a:spcAft>
                <a:spcPts val="0"/>
              </a:spcAft>
              <a:buNone/>
            </a:pPr>
            <a:r>
              <a:rPr lang="en"/>
              <a:t>Half of the state’s population gains in the last decade were among Hispanics. Yet the House map drops the number of districts in which Hispanics make up the majority of eligible voters from 33 to 30. The congressional map reduces the number of districts with a Hispanic voting majority from eight to seven.</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049ddea4f9_0_4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1049ddea4f9_0_4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Echoing the two federal lawsuits already in the pipeline, MALC is also challenging the Legislature’s refusal to create additional districts in which Hispanic voters would control elections. Republicans, who had complete control over the redistricting process this year, declined to create those districts even as they reconfigured the congressional map to include the two additional U.S. House seats the state gained, the most of any state in this year’s reapportionment, because of its explosive growth.</a:t>
            </a:r>
            <a:endParaRPr/>
          </a:p>
          <a:p>
            <a:pPr marL="0" lvl="0" indent="0" algn="l" rtl="0">
              <a:spcBef>
                <a:spcPts val="0"/>
              </a:spcBef>
              <a:spcAft>
                <a:spcPts val="0"/>
              </a:spcAft>
              <a:buNone/>
            </a:pPr>
            <a:endParaRPr/>
          </a:p>
          <a:p>
            <a:pPr marL="0" lvl="0" indent="0" algn="l" rtl="0">
              <a:spcBef>
                <a:spcPts val="0"/>
              </a:spcBef>
              <a:spcAft>
                <a:spcPts val="0"/>
              </a:spcAft>
              <a:buNone/>
            </a:pPr>
            <a:r>
              <a:rPr lang="en"/>
              <a:t>https://www.texastribune.org/2021/11/03/texas-redistricting-state-court/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049ddea4f9_0_4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049ddea4f9_0_4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Who will represent the Latinos?</a:t>
            </a:r>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049ddea4f9_0_4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1049ddea4f9_0_4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From 2010 to 2020, the Latino population in Texas grew by more than 20% and that growth contributed to nearly half of the state's population increase during the same period. </a:t>
            </a:r>
            <a:endParaRPr>
              <a:solidFill>
                <a:schemeClr val="dk1"/>
              </a:solidFill>
            </a:endParaRPr>
          </a:p>
          <a:p>
            <a:pPr marL="0" lvl="0" indent="0" algn="l" rtl="0">
              <a:lnSpc>
                <a:spcPct val="115000"/>
              </a:lnSpc>
              <a:spcBef>
                <a:spcPts val="1200"/>
              </a:spcBef>
              <a:spcAft>
                <a:spcPts val="0"/>
              </a:spcAft>
              <a:buNone/>
            </a:pPr>
            <a:r>
              <a:rPr lang="en">
                <a:solidFill>
                  <a:schemeClr val="dk1"/>
                </a:solidFill>
              </a:rPr>
              <a:t>With the newly-approved redistricting maps in Texas organizations say it will dilute the vote of Latinos and other people of color. </a:t>
            </a:r>
            <a:endParaRPr>
              <a:solidFill>
                <a:schemeClr val="dk1"/>
              </a:solidFill>
            </a:endParaRPr>
          </a:p>
          <a:p>
            <a:pPr marL="0" lvl="0" indent="0" algn="l" rtl="0">
              <a:lnSpc>
                <a:spcPct val="115000"/>
              </a:lnSpc>
              <a:spcBef>
                <a:spcPts val="1200"/>
              </a:spcBef>
              <a:spcAft>
                <a:spcPts val="0"/>
              </a:spcAft>
              <a:buNone/>
            </a:pPr>
            <a:r>
              <a:rPr lang="en">
                <a:solidFill>
                  <a:schemeClr val="dk1"/>
                </a:solidFill>
              </a:rPr>
              <a:t>Texas has a long history of using redistricting to limit Latino political power.</a:t>
            </a:r>
            <a:endParaRPr>
              <a:solidFill>
                <a:schemeClr val="dk1"/>
              </a:solidFill>
            </a:endParaRPr>
          </a:p>
          <a:p>
            <a:pPr marL="0" lvl="0" indent="0" algn="l" rtl="0">
              <a:lnSpc>
                <a:spcPct val="115000"/>
              </a:lnSpc>
              <a:spcBef>
                <a:spcPts val="1200"/>
              </a:spcBef>
              <a:spcAft>
                <a:spcPts val="0"/>
              </a:spcAft>
              <a:buNone/>
            </a:pPr>
            <a:r>
              <a:rPr lang="en">
                <a:solidFill>
                  <a:schemeClr val="dk1"/>
                </a:solidFill>
              </a:rPr>
              <a:t>Historically, we have seen the way maps have been drawn in Texas for Congress and the state legislature, and it appears things have not changed.  </a:t>
            </a:r>
            <a:endParaRPr>
              <a:solidFill>
                <a:schemeClr val="dk1"/>
              </a:solidFill>
            </a:endParaRPr>
          </a:p>
          <a:p>
            <a:pPr marL="0" lvl="0" indent="0" algn="l" rtl="0">
              <a:lnSpc>
                <a:spcPct val="115000"/>
              </a:lnSpc>
              <a:spcBef>
                <a:spcPts val="1200"/>
              </a:spcBef>
              <a:spcAft>
                <a:spcPts val="0"/>
              </a:spcAft>
              <a:buNone/>
            </a:pPr>
            <a:r>
              <a:rPr lang="en">
                <a:solidFill>
                  <a:schemeClr val="dk1"/>
                </a:solidFill>
              </a:rPr>
              <a:t>I like to see more Latinos fully understand the redistricting process, because the way political maps are drawn affects our ability to elect who we want.</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According to the latest census data, nearly half of the entire Texas population under 18 is Latino, when you consider the future workforce of the state, the future leadership of the state, the future electorate of the state, it increasingly will be Latino.</a:t>
            </a:r>
            <a:endParaRPr>
              <a:solidFill>
                <a:schemeClr val="dk1"/>
              </a:solidFill>
            </a:endParaRPr>
          </a:p>
          <a:p>
            <a:pPr marL="0" lvl="0" indent="0" algn="l" rtl="0">
              <a:spcBef>
                <a:spcPts val="1200"/>
              </a:spcBef>
              <a:spcAft>
                <a:spcPts val="0"/>
              </a:spcAft>
              <a:buNone/>
            </a:pP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1049ddea4f9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1049ddea4f9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049ddea4f9_0_3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1049ddea4f9_0_3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Latinos can be open to the idea and show the potential to be influenced.  People still  seemed to want to feel part of something bigger—something that could influence politics and the world for the better.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Reshaping political narratives, especially in the media, has potential value in transforming nonvoters.  How can we show that their vote mattered?  Are we showing politicians as policymakers seeking to change the shape of society?  </a:t>
            </a:r>
            <a:r>
              <a:rPr lang="en">
                <a:solidFill>
                  <a:schemeClr val="dk1"/>
                </a:solidFill>
                <a:highlight>
                  <a:srgbClr val="FFFFFF"/>
                </a:highlight>
              </a:rPr>
              <a:t>Fewer media outlets tell stories that inspire faith in civil society and the political process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Are we giving Latinos the tools to make informed decisions?  Who are the candidates? What do they stand for?  </a:t>
            </a:r>
            <a:r>
              <a:rPr lang="en">
                <a:solidFill>
                  <a:schemeClr val="dk1"/>
                </a:solidFill>
                <a:highlight>
                  <a:srgbClr val="FFFFFF"/>
                </a:highlight>
              </a:rPr>
              <a:t>Even an informed voter needs more tools to become a full participant in civic life.  To make communities better places to live, engaged citizens need to learn the skills of communication, networking, even running for public office.</a:t>
            </a:r>
            <a:endParaRPr>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1049ddea4f9_0_4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1049ddea4f9_0_4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049ddea4f9_0_4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1049ddea4f9_0_4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049ddea4f9_0_4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1049ddea4f9_0_4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049ddea4f9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049ddea4f9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a:ea typeface="Roboto"/>
                <a:cs typeface="Roboto"/>
                <a:sym typeface="Roboto"/>
              </a:rPr>
              <a:t>Council all hispanic</a:t>
            </a: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FEDC-3/7 Hispanic</a:t>
            </a: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Plan/Zone all anglo</a:t>
            </a:r>
            <a:endParaRPr>
              <a:latin typeface="Roboto"/>
              <a:ea typeface="Roboto"/>
              <a:cs typeface="Roboto"/>
              <a:sym typeface="Roboto"/>
            </a:endParaRPr>
          </a:p>
          <a:p>
            <a:pPr marL="0" lvl="0" indent="0" algn="l" rtl="0">
              <a:lnSpc>
                <a:spcPct val="120000"/>
              </a:lnSpc>
              <a:spcBef>
                <a:spcPts val="0"/>
              </a:spcBef>
              <a:spcAft>
                <a:spcPts val="0"/>
              </a:spcAft>
              <a:buNone/>
            </a:pPr>
            <a:r>
              <a:rPr lang="en">
                <a:solidFill>
                  <a:srgbClr val="333333"/>
                </a:solidFill>
                <a:highlight>
                  <a:srgbClr val="FFFFFF"/>
                </a:highlight>
                <a:latin typeface="Roboto"/>
                <a:ea typeface="Roboto"/>
                <a:cs typeface="Roboto"/>
                <a:sym typeface="Roboto"/>
              </a:rPr>
              <a:t>Board of Adjustments all anglo</a:t>
            </a:r>
            <a:endParaRPr>
              <a:solidFill>
                <a:srgbClr val="333333"/>
              </a:solidFill>
              <a:highlight>
                <a:srgbClr val="FFFFFF"/>
              </a:highlight>
              <a:latin typeface="Roboto"/>
              <a:ea typeface="Roboto"/>
              <a:cs typeface="Roboto"/>
              <a:sym typeface="Roboto"/>
            </a:endParaRPr>
          </a:p>
          <a:p>
            <a:pPr marL="0" lvl="0" indent="0" algn="l" rtl="0">
              <a:lnSpc>
                <a:spcPct val="120000"/>
              </a:lnSpc>
              <a:spcBef>
                <a:spcPts val="1800"/>
              </a:spcBef>
              <a:spcAft>
                <a:spcPts val="0"/>
              </a:spcAft>
              <a:buNone/>
            </a:pPr>
            <a:r>
              <a:rPr lang="en">
                <a:solidFill>
                  <a:srgbClr val="333333"/>
                </a:solidFill>
                <a:highlight>
                  <a:srgbClr val="FFFFFF"/>
                </a:highlight>
                <a:latin typeface="Roboto"/>
                <a:ea typeface="Roboto"/>
                <a:cs typeface="Roboto"/>
                <a:sym typeface="Roboto"/>
              </a:rPr>
              <a:t>Describe the make up of the county seats</a:t>
            </a:r>
            <a:endParaRPr>
              <a:solidFill>
                <a:srgbClr val="333333"/>
              </a:solidFill>
              <a:highlight>
                <a:srgbClr val="FFFFFF"/>
              </a:highlight>
              <a:latin typeface="Roboto"/>
              <a:ea typeface="Roboto"/>
              <a:cs typeface="Roboto"/>
              <a:sym typeface="Roboto"/>
            </a:endParaRPr>
          </a:p>
          <a:p>
            <a:pPr marL="0" lvl="0" indent="0" algn="l" rtl="0">
              <a:lnSpc>
                <a:spcPct val="120000"/>
              </a:lnSpc>
              <a:spcBef>
                <a:spcPts val="1800"/>
              </a:spcBef>
              <a:spcAft>
                <a:spcPts val="0"/>
              </a:spcAft>
              <a:buNone/>
            </a:pPr>
            <a:r>
              <a:rPr lang="en">
                <a:solidFill>
                  <a:srgbClr val="333333"/>
                </a:solidFill>
                <a:highlight>
                  <a:srgbClr val="FFFFFF"/>
                </a:highlight>
                <a:latin typeface="Roboto"/>
                <a:ea typeface="Roboto"/>
                <a:cs typeface="Roboto"/>
                <a:sym typeface="Roboto"/>
              </a:rPr>
              <a:t>FISD Administration has 15 Directors of different departments,  one Hispanic Director-director of maintenance </a:t>
            </a:r>
            <a:endParaRPr>
              <a:solidFill>
                <a:srgbClr val="333333"/>
              </a:solidFill>
              <a:highlight>
                <a:srgbClr val="FFFFFF"/>
              </a:highlight>
              <a:latin typeface="Roboto"/>
              <a:ea typeface="Roboto"/>
              <a:cs typeface="Roboto"/>
              <a:sym typeface="Roboto"/>
            </a:endParaRPr>
          </a:p>
          <a:p>
            <a:pPr marL="0" lvl="0" indent="0" algn="l" rtl="0">
              <a:lnSpc>
                <a:spcPct val="120000"/>
              </a:lnSpc>
              <a:spcBef>
                <a:spcPts val="1800"/>
              </a:spcBef>
              <a:spcAft>
                <a:spcPts val="0"/>
              </a:spcAft>
              <a:buNone/>
            </a:pPr>
            <a:r>
              <a:rPr lang="en">
                <a:solidFill>
                  <a:schemeClr val="dk1"/>
                </a:solidFill>
                <a:highlight>
                  <a:srgbClr val="FFFFFF"/>
                </a:highlight>
                <a:latin typeface="Roboto"/>
                <a:ea typeface="Roboto"/>
                <a:cs typeface="Roboto"/>
                <a:sym typeface="Roboto"/>
              </a:rPr>
              <a:t>FISD school board has 1 hispanic board member out of 7</a:t>
            </a:r>
            <a:endParaRPr>
              <a:solidFill>
                <a:schemeClr val="dk1"/>
              </a:solidFill>
              <a:highlight>
                <a:srgbClr val="FFFFFF"/>
              </a:highlight>
              <a:latin typeface="Roboto"/>
              <a:ea typeface="Roboto"/>
              <a:cs typeface="Roboto"/>
              <a:sym typeface="Roboto"/>
            </a:endParaRPr>
          </a:p>
          <a:p>
            <a:pPr marL="0" lvl="0" indent="0" algn="l" rtl="0">
              <a:lnSpc>
                <a:spcPct val="115000"/>
              </a:lnSpc>
              <a:spcBef>
                <a:spcPts val="1800"/>
              </a:spcBef>
              <a:spcAft>
                <a:spcPts val="0"/>
              </a:spcAft>
              <a:buNone/>
            </a:pPr>
            <a:r>
              <a:rPr lang="en" sz="1400">
                <a:solidFill>
                  <a:schemeClr val="dk1"/>
                </a:solidFill>
                <a:latin typeface="Roboto"/>
                <a:ea typeface="Roboto"/>
                <a:cs typeface="Roboto"/>
                <a:sym typeface="Roboto"/>
              </a:rPr>
              <a:t>Total Population:  7,203</a:t>
            </a:r>
            <a:endParaRPr sz="1400">
              <a:solidFill>
                <a:schemeClr val="dk1"/>
              </a:solidFill>
              <a:latin typeface="Roboto"/>
              <a:ea typeface="Roboto"/>
              <a:cs typeface="Roboto"/>
              <a:sym typeface="Roboto"/>
            </a:endParaRPr>
          </a:p>
          <a:p>
            <a:pPr marL="0" lvl="0" indent="0" algn="l" rtl="0">
              <a:lnSpc>
                <a:spcPct val="115000"/>
              </a:lnSpc>
              <a:spcBef>
                <a:spcPts val="1200"/>
              </a:spcBef>
              <a:spcAft>
                <a:spcPts val="0"/>
              </a:spcAft>
              <a:buNone/>
            </a:pPr>
            <a:r>
              <a:rPr lang="en" sz="1400">
                <a:solidFill>
                  <a:schemeClr val="dk1"/>
                </a:solidFill>
                <a:latin typeface="Roboto"/>
                <a:ea typeface="Roboto"/>
                <a:cs typeface="Roboto"/>
                <a:sym typeface="Roboto"/>
              </a:rPr>
              <a:t>Hispanic/Latino:  4,530</a:t>
            </a:r>
            <a:endParaRPr sz="1400">
              <a:solidFill>
                <a:schemeClr val="dk1"/>
              </a:solidFill>
              <a:latin typeface="Roboto"/>
              <a:ea typeface="Roboto"/>
              <a:cs typeface="Roboto"/>
              <a:sym typeface="Roboto"/>
            </a:endParaRPr>
          </a:p>
          <a:p>
            <a:pPr marL="0" lvl="0" indent="0" algn="l" rtl="0">
              <a:lnSpc>
                <a:spcPct val="115000"/>
              </a:lnSpc>
              <a:spcBef>
                <a:spcPts val="1200"/>
              </a:spcBef>
              <a:spcAft>
                <a:spcPts val="0"/>
              </a:spcAft>
              <a:buNone/>
            </a:pPr>
            <a:r>
              <a:rPr lang="en" sz="1400">
                <a:solidFill>
                  <a:schemeClr val="dk1"/>
                </a:solidFill>
                <a:latin typeface="Roboto"/>
                <a:ea typeface="Roboto"/>
                <a:cs typeface="Roboto"/>
                <a:sym typeface="Roboto"/>
              </a:rPr>
              <a:t>Why is the Latino population not as involved?</a:t>
            </a:r>
            <a:endParaRPr sz="1400">
              <a:solidFill>
                <a:schemeClr val="dk1"/>
              </a:solidFill>
              <a:latin typeface="Roboto"/>
              <a:ea typeface="Roboto"/>
              <a:cs typeface="Roboto"/>
              <a:sym typeface="Roboto"/>
            </a:endParaRPr>
          </a:p>
          <a:p>
            <a:pPr marL="0" lvl="0" indent="0" algn="l" rtl="0">
              <a:lnSpc>
                <a:spcPct val="115000"/>
              </a:lnSpc>
              <a:spcBef>
                <a:spcPts val="1200"/>
              </a:spcBef>
              <a:spcAft>
                <a:spcPts val="0"/>
              </a:spcAft>
              <a:buClr>
                <a:schemeClr val="dk1"/>
              </a:buClr>
              <a:buSzPts val="1100"/>
              <a:buFont typeface="Arial"/>
              <a:buNone/>
            </a:pPr>
            <a:r>
              <a:rPr lang="en" sz="1400">
                <a:solidFill>
                  <a:schemeClr val="dk1"/>
                </a:solidFill>
                <a:latin typeface="Roboto"/>
                <a:ea typeface="Roboto"/>
                <a:cs typeface="Roboto"/>
                <a:sym typeface="Roboto"/>
              </a:rPr>
              <a:t>So I asked different Latinos in my community.</a:t>
            </a:r>
            <a:endParaRPr sz="1400">
              <a:solidFill>
                <a:schemeClr val="dk1"/>
              </a:solidFill>
              <a:latin typeface="Roboto"/>
              <a:ea typeface="Roboto"/>
              <a:cs typeface="Roboto"/>
              <a:sym typeface="Roboto"/>
            </a:endParaRPr>
          </a:p>
          <a:p>
            <a:pPr marL="0" lvl="0" indent="0" algn="l" rtl="0">
              <a:spcBef>
                <a:spcPts val="120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049ddea4f9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049ddea4f9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 going to make reference to the voter.  Latinos as voters or non voters.  Those who vote become involved in their community more than those who do not.  </a:t>
            </a:r>
            <a:endParaRPr/>
          </a:p>
          <a:p>
            <a:pPr marL="0" lvl="0" indent="0" algn="l" rtl="0">
              <a:spcBef>
                <a:spcPts val="0"/>
              </a:spcBef>
              <a:spcAft>
                <a:spcPts val="0"/>
              </a:spcAft>
              <a:buNone/>
            </a:pPr>
            <a:endParaRPr/>
          </a:p>
          <a:p>
            <a:pPr marL="0" lvl="0" indent="0" algn="l" rtl="0">
              <a:spcBef>
                <a:spcPts val="0"/>
              </a:spcBef>
              <a:spcAft>
                <a:spcPts val="0"/>
              </a:spcAft>
              <a:buNone/>
            </a:pPr>
            <a:r>
              <a:rPr lang="en"/>
              <a:t>People can’t always fully articulate why they don’t vote,  but a more complete portrait comes into focus when we step back to explore their attitudes towards politics and representative government, and how these are shaped by their personal background and social and cultural experiences. </a:t>
            </a:r>
            <a:endParaRPr/>
          </a:p>
          <a:p>
            <a:pPr marL="0" lvl="0" indent="0" algn="l" rtl="0">
              <a:spcBef>
                <a:spcPts val="0"/>
              </a:spcBef>
              <a:spcAft>
                <a:spcPts val="0"/>
              </a:spcAft>
              <a:buNone/>
            </a:pPr>
            <a:endParaRPr/>
          </a:p>
          <a:p>
            <a:pPr marL="0" lvl="0" indent="0" algn="l" rtl="0">
              <a:spcBef>
                <a:spcPts val="0"/>
              </a:spcBef>
              <a:spcAft>
                <a:spcPts val="0"/>
              </a:spcAft>
              <a:buNone/>
            </a:pPr>
            <a:r>
              <a:rPr lang="en"/>
              <a:t>What emerges is a clearer picture that reveals the various gaps that keep Latinos from being better incorporated and served by the political system— as well as the areas of opportunity for building a more active and engaged electorate.</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049ddea4f9_0_5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049ddea4f9_0_5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So I went into the community to ask questions.  I did this by phone, door to door, while having cafecito and tacos or having a Dos XX at the local ice house.  I made it a point to ask latino community members who voted or did not vote in the last local election which was held 11/20.</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These are examples of questions I asked to initiate conversation and get to know my community more.  </a:t>
            </a:r>
            <a:endParaRPr>
              <a:solidFill>
                <a:schemeClr val="dk1"/>
              </a:solidFill>
            </a:endParaRPr>
          </a:p>
          <a:p>
            <a:pPr marL="457200" lvl="0" indent="-298450" algn="l" rtl="0">
              <a:lnSpc>
                <a:spcPct val="115000"/>
              </a:lnSpc>
              <a:spcBef>
                <a:spcPts val="0"/>
              </a:spcBef>
              <a:spcAft>
                <a:spcPts val="0"/>
              </a:spcAft>
              <a:buClr>
                <a:schemeClr val="dk1"/>
              </a:buClr>
              <a:buSzPts val="1100"/>
              <a:buFont typeface="Roboto"/>
              <a:buChar char="●"/>
            </a:pPr>
            <a:r>
              <a:rPr lang="en">
                <a:solidFill>
                  <a:schemeClr val="dk1"/>
                </a:solidFill>
                <a:latin typeface="Roboto"/>
                <a:ea typeface="Roboto"/>
                <a:cs typeface="Roboto"/>
                <a:sym typeface="Roboto"/>
              </a:rPr>
              <a:t>Do you vote?</a:t>
            </a:r>
            <a:endParaRPr>
              <a:solidFill>
                <a:schemeClr val="dk1"/>
              </a:solidFill>
              <a:latin typeface="Roboto"/>
              <a:ea typeface="Roboto"/>
              <a:cs typeface="Roboto"/>
              <a:sym typeface="Roboto"/>
            </a:endParaRPr>
          </a:p>
          <a:p>
            <a:pPr marL="457200" lvl="0" indent="-298450" algn="l" rtl="0">
              <a:lnSpc>
                <a:spcPct val="115000"/>
              </a:lnSpc>
              <a:spcBef>
                <a:spcPts val="0"/>
              </a:spcBef>
              <a:spcAft>
                <a:spcPts val="0"/>
              </a:spcAft>
              <a:buClr>
                <a:schemeClr val="dk1"/>
              </a:buClr>
              <a:buSzPts val="1100"/>
              <a:buFont typeface="Roboto"/>
              <a:buChar char="●"/>
            </a:pPr>
            <a:r>
              <a:rPr lang="en">
                <a:solidFill>
                  <a:schemeClr val="dk1"/>
                </a:solidFill>
                <a:latin typeface="Roboto"/>
                <a:ea typeface="Roboto"/>
                <a:cs typeface="Roboto"/>
                <a:sym typeface="Roboto"/>
              </a:rPr>
              <a:t>What motivates you to vote? Or, what are some of the reasons you don’t vote?</a:t>
            </a:r>
            <a:endParaRPr>
              <a:solidFill>
                <a:schemeClr val="dk1"/>
              </a:solidFill>
              <a:latin typeface="Roboto"/>
              <a:ea typeface="Roboto"/>
              <a:cs typeface="Roboto"/>
              <a:sym typeface="Roboto"/>
            </a:endParaRPr>
          </a:p>
          <a:p>
            <a:pPr marL="457200" lvl="0" indent="-298450" algn="l" rtl="0">
              <a:lnSpc>
                <a:spcPct val="115000"/>
              </a:lnSpc>
              <a:spcBef>
                <a:spcPts val="0"/>
              </a:spcBef>
              <a:spcAft>
                <a:spcPts val="0"/>
              </a:spcAft>
              <a:buClr>
                <a:schemeClr val="dk1"/>
              </a:buClr>
              <a:buSzPts val="1100"/>
              <a:buFont typeface="Roboto"/>
              <a:buChar char="●"/>
            </a:pPr>
            <a:r>
              <a:rPr lang="en">
                <a:solidFill>
                  <a:schemeClr val="dk1"/>
                </a:solidFill>
                <a:latin typeface="Roboto"/>
                <a:ea typeface="Roboto"/>
                <a:cs typeface="Roboto"/>
                <a:sym typeface="Roboto"/>
              </a:rPr>
              <a:t>Do you feel that your vote counts, that it makes a difference?</a:t>
            </a:r>
            <a:endParaRPr>
              <a:solidFill>
                <a:schemeClr val="dk1"/>
              </a:solidFill>
              <a:latin typeface="Roboto"/>
              <a:ea typeface="Roboto"/>
              <a:cs typeface="Roboto"/>
              <a:sym typeface="Roboto"/>
            </a:endParaRPr>
          </a:p>
          <a:p>
            <a:pPr marL="457200" lvl="0" indent="-298450" algn="l" rtl="0">
              <a:lnSpc>
                <a:spcPct val="115000"/>
              </a:lnSpc>
              <a:spcBef>
                <a:spcPts val="0"/>
              </a:spcBef>
              <a:spcAft>
                <a:spcPts val="0"/>
              </a:spcAft>
              <a:buClr>
                <a:schemeClr val="dk1"/>
              </a:buClr>
              <a:buSzPts val="1100"/>
              <a:buFont typeface="Roboto"/>
              <a:buChar char="●"/>
            </a:pPr>
            <a:r>
              <a:rPr lang="en">
                <a:solidFill>
                  <a:schemeClr val="dk1"/>
                </a:solidFill>
                <a:latin typeface="Roboto"/>
                <a:ea typeface="Roboto"/>
                <a:cs typeface="Roboto"/>
                <a:sym typeface="Roboto"/>
              </a:rPr>
              <a:t>How do you identify yourself?</a:t>
            </a:r>
            <a:endParaRPr>
              <a:solidFill>
                <a:schemeClr val="dk1"/>
              </a:solidFill>
              <a:latin typeface="Roboto"/>
              <a:ea typeface="Roboto"/>
              <a:cs typeface="Roboto"/>
              <a:sym typeface="Roboto"/>
            </a:endParaRPr>
          </a:p>
          <a:p>
            <a:pPr marL="457200" lvl="0" indent="-298450" algn="l" rtl="0">
              <a:lnSpc>
                <a:spcPct val="115000"/>
              </a:lnSpc>
              <a:spcBef>
                <a:spcPts val="0"/>
              </a:spcBef>
              <a:spcAft>
                <a:spcPts val="0"/>
              </a:spcAft>
              <a:buClr>
                <a:schemeClr val="dk1"/>
              </a:buClr>
              <a:buSzPts val="1100"/>
              <a:buFont typeface="Roboto"/>
              <a:buChar char="●"/>
            </a:pPr>
            <a:r>
              <a:rPr lang="en">
                <a:solidFill>
                  <a:schemeClr val="dk1"/>
                </a:solidFill>
                <a:latin typeface="Roboto"/>
                <a:ea typeface="Roboto"/>
                <a:cs typeface="Roboto"/>
                <a:sym typeface="Roboto"/>
              </a:rPr>
              <a:t>Have you ever been discriminated against?</a:t>
            </a:r>
            <a:endParaRPr>
              <a:solidFill>
                <a:schemeClr val="dk1"/>
              </a:solidFill>
              <a:latin typeface="Roboto"/>
              <a:ea typeface="Roboto"/>
              <a:cs typeface="Roboto"/>
              <a:sym typeface="Roboto"/>
            </a:endParaRPr>
          </a:p>
          <a:p>
            <a:pPr marL="457200" lvl="0" indent="-298450" algn="l" rtl="0">
              <a:lnSpc>
                <a:spcPct val="115000"/>
              </a:lnSpc>
              <a:spcBef>
                <a:spcPts val="0"/>
              </a:spcBef>
              <a:spcAft>
                <a:spcPts val="0"/>
              </a:spcAft>
              <a:buClr>
                <a:schemeClr val="dk1"/>
              </a:buClr>
              <a:buSzPts val="1100"/>
              <a:buFont typeface="Roboto"/>
              <a:buChar char="●"/>
            </a:pPr>
            <a:r>
              <a:rPr lang="en">
                <a:solidFill>
                  <a:schemeClr val="dk1"/>
                </a:solidFill>
                <a:latin typeface="Roboto"/>
                <a:ea typeface="Roboto"/>
                <a:cs typeface="Roboto"/>
                <a:sym typeface="Roboto"/>
              </a:rPr>
              <a:t>How do you decide who to vote for? What informs and influences your choices?</a:t>
            </a:r>
            <a:endParaRPr>
              <a:solidFill>
                <a:schemeClr val="dk1"/>
              </a:solidFill>
              <a:latin typeface="Roboto"/>
              <a:ea typeface="Roboto"/>
              <a:cs typeface="Roboto"/>
              <a:sym typeface="Roboto"/>
            </a:endParaRPr>
          </a:p>
          <a:p>
            <a:pPr marL="457200" lvl="0" indent="-298450" algn="l" rtl="0">
              <a:lnSpc>
                <a:spcPct val="115000"/>
              </a:lnSpc>
              <a:spcBef>
                <a:spcPts val="0"/>
              </a:spcBef>
              <a:spcAft>
                <a:spcPts val="0"/>
              </a:spcAft>
              <a:buClr>
                <a:schemeClr val="dk1"/>
              </a:buClr>
              <a:buSzPts val="1100"/>
              <a:buFont typeface="Roboto"/>
              <a:buChar char="●"/>
            </a:pPr>
            <a:r>
              <a:rPr lang="en">
                <a:solidFill>
                  <a:schemeClr val="dk1"/>
                </a:solidFill>
                <a:latin typeface="Roboto"/>
                <a:ea typeface="Roboto"/>
                <a:cs typeface="Roboto"/>
                <a:sym typeface="Roboto"/>
              </a:rPr>
              <a:t>Does your family vote? </a:t>
            </a:r>
            <a:endParaRPr>
              <a:solidFill>
                <a:schemeClr val="dk1"/>
              </a:solidFill>
              <a:latin typeface="Roboto"/>
              <a:ea typeface="Roboto"/>
              <a:cs typeface="Roboto"/>
              <a:sym typeface="Roboto"/>
            </a:endParaRPr>
          </a:p>
          <a:p>
            <a:pPr marL="457200" lvl="0" indent="-298450" algn="l" rtl="0">
              <a:lnSpc>
                <a:spcPct val="115000"/>
              </a:lnSpc>
              <a:spcBef>
                <a:spcPts val="0"/>
              </a:spcBef>
              <a:spcAft>
                <a:spcPts val="0"/>
              </a:spcAft>
              <a:buClr>
                <a:schemeClr val="dk1"/>
              </a:buClr>
              <a:buSzPts val="1100"/>
              <a:buFont typeface="Roboto"/>
              <a:buChar char="●"/>
            </a:pPr>
            <a:r>
              <a:rPr lang="en">
                <a:solidFill>
                  <a:schemeClr val="dk1"/>
                </a:solidFill>
                <a:latin typeface="Roboto"/>
                <a:ea typeface="Roboto"/>
                <a:cs typeface="Roboto"/>
                <a:sym typeface="Roboto"/>
              </a:rPr>
              <a:t>Do you follow they latest policy issues?</a:t>
            </a:r>
            <a:endParaRPr>
              <a:solidFill>
                <a:schemeClr val="dk1"/>
              </a:solidFill>
              <a:latin typeface="Roboto"/>
              <a:ea typeface="Roboto"/>
              <a:cs typeface="Roboto"/>
              <a:sym typeface="Roboto"/>
            </a:endParaRPr>
          </a:p>
          <a:p>
            <a:pPr marL="457200" lvl="0" indent="-298450" algn="l" rtl="0">
              <a:lnSpc>
                <a:spcPct val="115000"/>
              </a:lnSpc>
              <a:spcBef>
                <a:spcPts val="0"/>
              </a:spcBef>
              <a:spcAft>
                <a:spcPts val="0"/>
              </a:spcAft>
              <a:buClr>
                <a:schemeClr val="dk1"/>
              </a:buClr>
              <a:buSzPts val="1100"/>
              <a:buFont typeface="Roboto"/>
              <a:buChar char="●"/>
            </a:pPr>
            <a:r>
              <a:rPr lang="en">
                <a:solidFill>
                  <a:schemeClr val="dk1"/>
                </a:solidFill>
                <a:latin typeface="Roboto"/>
                <a:ea typeface="Roboto"/>
                <a:cs typeface="Roboto"/>
                <a:sym typeface="Roboto"/>
              </a:rPr>
              <a:t>How do you receive your information?</a:t>
            </a:r>
            <a:endParaRPr>
              <a:solidFill>
                <a:schemeClr val="dk1"/>
              </a:solidFill>
              <a:latin typeface="Roboto"/>
              <a:ea typeface="Roboto"/>
              <a:cs typeface="Roboto"/>
              <a:sym typeface="Roboto"/>
            </a:endParaRPr>
          </a:p>
          <a:p>
            <a:pPr marL="457200" lvl="0" indent="-298450" algn="l" rtl="0">
              <a:lnSpc>
                <a:spcPct val="115000"/>
              </a:lnSpc>
              <a:spcBef>
                <a:spcPts val="0"/>
              </a:spcBef>
              <a:spcAft>
                <a:spcPts val="0"/>
              </a:spcAft>
              <a:buClr>
                <a:schemeClr val="dk1"/>
              </a:buClr>
              <a:buSzPts val="1100"/>
              <a:buFont typeface="Roboto"/>
              <a:buChar char="●"/>
            </a:pPr>
            <a:r>
              <a:rPr lang="en">
                <a:solidFill>
                  <a:schemeClr val="dk1"/>
                </a:solidFill>
                <a:latin typeface="Roboto"/>
                <a:ea typeface="Roboto"/>
                <a:cs typeface="Roboto"/>
                <a:sym typeface="Roboto"/>
              </a:rPr>
              <a:t>During this last local election, how did you decide who to vote for?</a:t>
            </a:r>
            <a:endParaRPr>
              <a:solidFill>
                <a:schemeClr val="dk1"/>
              </a:solidFill>
              <a:latin typeface="Roboto"/>
              <a:ea typeface="Roboto"/>
              <a:cs typeface="Roboto"/>
              <a:sym typeface="Roboto"/>
            </a:endParaRPr>
          </a:p>
          <a:p>
            <a:pPr marL="457200" lvl="0" indent="-298450" algn="l" rtl="0">
              <a:lnSpc>
                <a:spcPct val="115000"/>
              </a:lnSpc>
              <a:spcBef>
                <a:spcPts val="0"/>
              </a:spcBef>
              <a:spcAft>
                <a:spcPts val="0"/>
              </a:spcAft>
              <a:buClr>
                <a:schemeClr val="dk1"/>
              </a:buClr>
              <a:buSzPts val="1100"/>
              <a:buFont typeface="Roboto"/>
              <a:buChar char="●"/>
            </a:pPr>
            <a:r>
              <a:rPr lang="en">
                <a:solidFill>
                  <a:schemeClr val="dk1"/>
                </a:solidFill>
                <a:latin typeface="Roboto"/>
                <a:ea typeface="Roboto"/>
                <a:cs typeface="Roboto"/>
                <a:sym typeface="Roboto"/>
              </a:rPr>
              <a:t>Do you feel represented?</a:t>
            </a:r>
            <a:endParaRPr>
              <a:solidFill>
                <a:schemeClr val="dk1"/>
              </a:solidFill>
              <a:latin typeface="Roboto"/>
              <a:ea typeface="Roboto"/>
              <a:cs typeface="Roboto"/>
              <a:sym typeface="Roboto"/>
            </a:endParaRPr>
          </a:p>
          <a:p>
            <a:pPr marL="457200" lvl="0" indent="-298450" algn="l" rtl="0">
              <a:lnSpc>
                <a:spcPct val="115000"/>
              </a:lnSpc>
              <a:spcBef>
                <a:spcPts val="0"/>
              </a:spcBef>
              <a:spcAft>
                <a:spcPts val="0"/>
              </a:spcAft>
              <a:buClr>
                <a:schemeClr val="dk1"/>
              </a:buClr>
              <a:buSzPts val="1100"/>
              <a:buFont typeface="Roboto"/>
              <a:buChar char="●"/>
            </a:pPr>
            <a:endParaRPr>
              <a:solidFill>
                <a:schemeClr val="dk1"/>
              </a:solidFill>
              <a:latin typeface="Roboto"/>
              <a:ea typeface="Roboto"/>
              <a:cs typeface="Roboto"/>
              <a:sym typeface="Roboto"/>
            </a:endParaRPr>
          </a:p>
          <a:p>
            <a:pPr marL="0" lvl="0" indent="0" algn="l" rtl="0">
              <a:spcBef>
                <a:spcPts val="1200"/>
              </a:spcBef>
              <a:spcAft>
                <a:spcPts val="0"/>
              </a:spcAft>
              <a:buNone/>
            </a:pP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049ddea4f9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049ddea4f9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Latinos who vote </a:t>
            </a:r>
            <a:r>
              <a:rPr lang="en" b="1"/>
              <a:t>feel</a:t>
            </a:r>
            <a:r>
              <a:rPr lang="en"/>
              <a:t> empowered and invested in the political system and have a firm sense of belonging on personal and social levels. They feel they have a right to be heard, they </a:t>
            </a:r>
            <a:r>
              <a:rPr lang="en" b="1"/>
              <a:t>believe</a:t>
            </a:r>
            <a:r>
              <a:rPr lang="en"/>
              <a:t> they can influence political outcomes, and they’re able to directly </a:t>
            </a:r>
            <a:r>
              <a:rPr lang="en" b="1"/>
              <a:t>relate</a:t>
            </a:r>
            <a:r>
              <a:rPr lang="en"/>
              <a:t> government policy to their lives. They often interact with other voters or politically engaged individuals. </a:t>
            </a:r>
            <a:endParaRPr/>
          </a:p>
          <a:p>
            <a:pPr marL="0" lvl="0" indent="0" algn="l" rtl="0">
              <a:spcBef>
                <a:spcPts val="0"/>
              </a:spcBef>
              <a:spcAft>
                <a:spcPts val="0"/>
              </a:spcAft>
              <a:buNone/>
            </a:pPr>
            <a:endParaRPr/>
          </a:p>
          <a:p>
            <a:pPr marL="0" lvl="0" indent="0" algn="l" rtl="0">
              <a:spcBef>
                <a:spcPts val="0"/>
              </a:spcBef>
              <a:spcAft>
                <a:spcPts val="0"/>
              </a:spcAft>
              <a:buNone/>
            </a:pPr>
            <a:r>
              <a:rPr lang="en"/>
              <a:t>Some voice opinions at council meetings, or reach out to councilmembers when they have questions/concerns.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049ddea4f9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1049ddea4f9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Latino nonvoters believe their vote does not matter, they do not come from voting communities or backgrounds, and they do not feel that people in government or political candidates and parties truly care about their experiences or perspectives. </a:t>
            </a:r>
            <a:endParaRPr/>
          </a:p>
          <a:p>
            <a:pPr marL="0" lvl="0" indent="0" algn="l" rtl="0">
              <a:spcBef>
                <a:spcPts val="0"/>
              </a:spcBef>
              <a:spcAft>
                <a:spcPts val="0"/>
              </a:spcAft>
              <a:buNone/>
            </a:pPr>
            <a:endParaRPr/>
          </a:p>
          <a:p>
            <a:pPr marL="0" lvl="0" indent="0" algn="l" rtl="0">
              <a:spcBef>
                <a:spcPts val="0"/>
              </a:spcBef>
              <a:spcAft>
                <a:spcPts val="0"/>
              </a:spcAft>
              <a:buNone/>
            </a:pPr>
            <a:r>
              <a:rPr lang="en"/>
              <a:t>They tend to feel a lower sense of belonging in society and less agency over their lives. That does not mean Latinos are uninformed or apathetic about politics. Instead, the nonvoters I  spoke with struggle to see a relationship between their political interests and the policies, campaigns, or behaviors of those in power.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049ddea4f9_0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1049ddea4f9_0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solidFill>
                  <a:schemeClr val="dk1"/>
                </a:solidFill>
              </a:rPr>
              <a:t>The decision to vote seems to change over time, may only develop over the course of their life, as they establish stronger senses of empowerment and belonging. Some voters first learn this at home, from their family—tellingly, none of the nonvoters I spoke with grew up seeing their parents vote. Other people develop the tendency to vote in school, particularly in their college years. For them, political awareness comes from coursework, engagement with peers, and/or extracurricular and community involvement. Still others become voters when they begin to raise a family and make roots in their communities, developing a stronger sense of local ownership and belonging.</a:t>
            </a:r>
            <a:endParaRPr>
              <a:solidFill>
                <a:schemeClr val="dk1"/>
              </a:solidFill>
            </a:endParaRPr>
          </a:p>
          <a:p>
            <a:pPr marL="0" lvl="0" indent="0" algn="l" rtl="0">
              <a:lnSpc>
                <a:spcPct val="100000"/>
              </a:lnSpc>
              <a:spcBef>
                <a:spcPts val="0"/>
              </a:spcBef>
              <a:spcAft>
                <a:spcPts val="0"/>
              </a:spcAft>
              <a:buNone/>
            </a:pPr>
            <a:endParaRPr>
              <a:solidFill>
                <a:schemeClr val="dk1"/>
              </a:solidFill>
            </a:endParaRPr>
          </a:p>
          <a:p>
            <a:pPr marL="0" lvl="0" indent="0" algn="l" rtl="0">
              <a:lnSpc>
                <a:spcPct val="100000"/>
              </a:lnSpc>
              <a:spcBef>
                <a:spcPts val="0"/>
              </a:spcBef>
              <a:spcAft>
                <a:spcPts val="0"/>
              </a:spcAft>
              <a:buNone/>
            </a:pPr>
            <a:r>
              <a:rPr lang="en">
                <a:solidFill>
                  <a:schemeClr val="dk1"/>
                </a:solidFill>
              </a:rPr>
              <a:t>Recognizing government impact. Voting is important because they realize the impact that government policies have on them, their family, and their community. On a local level citizens become aware of what is specific to them and then ask the question, how can this change, where do I vote?</a:t>
            </a:r>
            <a:endParaRPr>
              <a:solidFill>
                <a:schemeClr val="dk1"/>
              </a:solidFill>
            </a:endParaRPr>
          </a:p>
          <a:p>
            <a:pPr marL="0" lvl="0" indent="0" algn="l" rtl="0">
              <a:lnSpc>
                <a:spcPct val="100000"/>
              </a:lnSpc>
              <a:spcBef>
                <a:spcPts val="0"/>
              </a:spcBef>
              <a:spcAft>
                <a:spcPts val="0"/>
              </a:spcAft>
              <a:buNone/>
            </a:pPr>
            <a:endParaRPr>
              <a:solidFill>
                <a:schemeClr val="dk1"/>
              </a:solidFill>
            </a:endParaRPr>
          </a:p>
          <a:p>
            <a:pPr marL="0" lvl="0" indent="0" algn="l" rtl="0">
              <a:lnSpc>
                <a:spcPct val="100000"/>
              </a:lnSpc>
              <a:spcBef>
                <a:spcPts val="0"/>
              </a:spcBef>
              <a:spcAft>
                <a:spcPts val="0"/>
              </a:spcAft>
              <a:buNone/>
            </a:pPr>
            <a:r>
              <a:rPr lang="en">
                <a:solidFill>
                  <a:schemeClr val="dk1"/>
                </a:solidFill>
              </a:rPr>
              <a:t>Voting matters./changes things  Voters believe that a vote is a vote—one vote counts, and can, in certain elections, actually tip the scales and make the difference between a win or loss. They recognize a need for change to happen, and they believe that change is possible, particularly through voting</a:t>
            </a:r>
            <a:endParaRPr>
              <a:solidFill>
                <a:schemeClr val="dk1"/>
              </a:solidFill>
            </a:endParaRPr>
          </a:p>
          <a:p>
            <a:pPr marL="0" lvl="0" indent="0" algn="l" rtl="0">
              <a:lnSpc>
                <a:spcPct val="100000"/>
              </a:lnSpc>
              <a:spcBef>
                <a:spcPts val="0"/>
              </a:spcBef>
              <a:spcAft>
                <a:spcPts val="0"/>
              </a:spcAft>
              <a:buNone/>
            </a:pPr>
            <a:endParaRPr>
              <a:solidFill>
                <a:schemeClr val="dk1"/>
              </a:solidFill>
            </a:endParaRPr>
          </a:p>
          <a:p>
            <a:pPr marL="0" lvl="0" indent="0" algn="l" rtl="0">
              <a:lnSpc>
                <a:spcPct val="100000"/>
              </a:lnSpc>
              <a:spcBef>
                <a:spcPts val="0"/>
              </a:spcBef>
              <a:spcAft>
                <a:spcPts val="0"/>
              </a:spcAft>
              <a:buNone/>
            </a:pPr>
            <a:r>
              <a:rPr lang="en">
                <a:solidFill>
                  <a:schemeClr val="dk1"/>
                </a:solidFill>
              </a:rPr>
              <a:t>Political understanding. Regular voters are engaged in politics in a variety ways. They are typically surrounded in their lives by other voters and people who discuss politics. They feel like they have developed a solid, or solid enough understanding of politics and government to be informed to vote, even if they do not know all of the candidates running for office.</a:t>
            </a:r>
            <a:endParaRPr>
              <a:solidFill>
                <a:schemeClr val="dk1"/>
              </a:solidFill>
            </a:endParaRPr>
          </a:p>
          <a:p>
            <a:pPr marL="0" lvl="0" indent="0" algn="l" rtl="0">
              <a:lnSpc>
                <a:spcPct val="100000"/>
              </a:lnSpc>
              <a:spcBef>
                <a:spcPts val="0"/>
              </a:spcBef>
              <a:spcAft>
                <a:spcPts val="0"/>
              </a:spcAft>
              <a:buNone/>
            </a:pPr>
            <a:endParaRPr>
              <a:solidFill>
                <a:schemeClr val="dk1"/>
              </a:solidFill>
            </a:endParaRPr>
          </a:p>
          <a:p>
            <a:pPr marL="0" lvl="0" indent="0" algn="l" rtl="0">
              <a:lnSpc>
                <a:spcPct val="100000"/>
              </a:lnSpc>
              <a:spcBef>
                <a:spcPts val="0"/>
              </a:spcBef>
              <a:spcAft>
                <a:spcPts val="0"/>
              </a:spcAft>
              <a:buNone/>
            </a:pPr>
            <a:r>
              <a:rPr lang="en">
                <a:solidFill>
                  <a:schemeClr val="dk1"/>
                </a:solidFill>
              </a:rPr>
              <a:t>Responsibility for their community. They see voting not just as a personal responsibility, but as a broader responsibility to the people they share a physical and social environment with. Just as they don’t want to solely rely on government to make life better, they feel a need to assert themselves in the system for their own good and the greater good. And voting is one way they can do so.</a:t>
            </a:r>
            <a:endParaRPr>
              <a:solidFill>
                <a:schemeClr val="dk1"/>
              </a:solidFill>
            </a:endParaRPr>
          </a:p>
          <a:p>
            <a:pPr marL="0" lvl="0" indent="0" algn="l" rtl="0">
              <a:lnSpc>
                <a:spcPct val="100000"/>
              </a:lnSpc>
              <a:spcBef>
                <a:spcPts val="0"/>
              </a:spcBef>
              <a:spcAft>
                <a:spcPts val="0"/>
              </a:spcAft>
              <a:buNone/>
            </a:pPr>
            <a:endParaRPr>
              <a:solidFill>
                <a:schemeClr val="dk1"/>
              </a:solidFill>
            </a:endParaRPr>
          </a:p>
          <a:p>
            <a:pPr marL="0" lvl="0" indent="0" algn="l" rtl="0">
              <a:lnSpc>
                <a:spcPct val="100000"/>
              </a:lnSpc>
              <a:spcBef>
                <a:spcPts val="0"/>
              </a:spcBef>
              <a:spcAft>
                <a:spcPts val="0"/>
              </a:spcAft>
              <a:buNone/>
            </a:pPr>
            <a:r>
              <a:rPr lang="en">
                <a:solidFill>
                  <a:schemeClr val="dk1"/>
                </a:solidFill>
              </a:rPr>
              <a:t>Latino voters I spoke with talked about the historical struggle for the right to vote, or the sacrifices that others have made to allow them to vote.</a:t>
            </a:r>
            <a:endParaRPr>
              <a:solidFill>
                <a:schemeClr val="dk1"/>
              </a:solidFill>
            </a:endParaRPr>
          </a:p>
          <a:p>
            <a:pPr marL="0" lvl="0" indent="0" algn="l" rtl="0">
              <a:lnSpc>
                <a:spcPct val="100000"/>
              </a:lnSpc>
              <a:spcBef>
                <a:spcPts val="0"/>
              </a:spcBef>
              <a:spcAft>
                <a:spcPts val="0"/>
              </a:spcAft>
              <a:buNone/>
            </a:pPr>
            <a:endParaRPr>
              <a:solidFill>
                <a:schemeClr val="dk1"/>
              </a:solidFill>
            </a:endParaRPr>
          </a:p>
          <a:p>
            <a:pPr marL="0" lvl="0" indent="0" algn="l" rtl="0">
              <a:lnSpc>
                <a:spcPct val="100000"/>
              </a:lnSpc>
              <a:spcBef>
                <a:spcPts val="0"/>
              </a:spcBef>
              <a:spcAft>
                <a:spcPts val="0"/>
              </a:spcAft>
              <a:buNone/>
            </a:pPr>
            <a:r>
              <a:rPr lang="en">
                <a:solidFill>
                  <a:schemeClr val="dk1"/>
                </a:solidFill>
              </a:rPr>
              <a:t>Empowered Latinos, specifically, one voter talked about the need for Latinos to push back against discrimination and demand equity, and saw voting as the pathway:  We discussed how </a:t>
            </a:r>
            <a:r>
              <a:rPr lang="en">
                <a:solidFill>
                  <a:schemeClr val="dk1"/>
                </a:solidFill>
                <a:highlight>
                  <a:srgbClr val="FFFFFF"/>
                </a:highlight>
              </a:rPr>
              <a:t>Communities are stronger when they recognize and acknowledge the roles that racism and inequality play in the engagement experiences of community members.</a:t>
            </a:r>
            <a:endParaRPr>
              <a:solidFill>
                <a:schemeClr val="dk1"/>
              </a:solidFill>
              <a:highlight>
                <a:srgbClr val="FFFFFF"/>
              </a:highlight>
            </a:endParaRPr>
          </a:p>
          <a:p>
            <a:pPr marL="0" lvl="0" indent="0" algn="l" rtl="0">
              <a:lnSpc>
                <a:spcPct val="100000"/>
              </a:lnSpc>
              <a:spcBef>
                <a:spcPts val="0"/>
              </a:spcBef>
              <a:spcAft>
                <a:spcPts val="0"/>
              </a:spcAft>
              <a:buNone/>
            </a:pPr>
            <a:r>
              <a:rPr lang="en">
                <a:solidFill>
                  <a:schemeClr val="dk1"/>
                </a:solidFill>
                <a:highlight>
                  <a:srgbClr val="FFFFFF"/>
                </a:highlight>
              </a:rPr>
              <a:t>_________________________________________________________________________________________________</a:t>
            </a:r>
            <a:endParaRPr>
              <a:solidFill>
                <a:schemeClr val="dk1"/>
              </a:solidFill>
              <a:highlight>
                <a:srgbClr val="FFFFFF"/>
              </a:highlight>
            </a:endParaRPr>
          </a:p>
          <a:p>
            <a:pPr marL="0" lvl="0" indent="0" algn="l" rtl="0">
              <a:lnSpc>
                <a:spcPct val="100000"/>
              </a:lnSpc>
              <a:spcBef>
                <a:spcPts val="2500"/>
              </a:spcBef>
              <a:spcAft>
                <a:spcPts val="0"/>
              </a:spcAft>
              <a:buNone/>
            </a:pPr>
            <a:r>
              <a:rPr lang="en">
                <a:solidFill>
                  <a:schemeClr val="dk1"/>
                </a:solidFill>
                <a:highlight>
                  <a:srgbClr val="FFFFFF"/>
                </a:highlight>
              </a:rPr>
              <a:t>When speaking to Latino non-voters:</a:t>
            </a:r>
            <a:endParaRPr>
              <a:solidFill>
                <a:schemeClr val="dk1"/>
              </a:solidFill>
              <a:highlight>
                <a:srgbClr val="FFFFFF"/>
              </a:highlight>
            </a:endParaRPr>
          </a:p>
          <a:p>
            <a:pPr marL="0" lvl="0" indent="0" algn="l" rtl="0">
              <a:lnSpc>
                <a:spcPct val="100000"/>
              </a:lnSpc>
              <a:spcBef>
                <a:spcPts val="0"/>
              </a:spcBef>
              <a:spcAft>
                <a:spcPts val="0"/>
              </a:spcAft>
              <a:buNone/>
            </a:pPr>
            <a:r>
              <a:rPr lang="en">
                <a:solidFill>
                  <a:schemeClr val="dk1"/>
                </a:solidFill>
                <a:highlight>
                  <a:srgbClr val="FFFFFF"/>
                </a:highlight>
              </a:rPr>
              <a:t>Access.  For some access to a location can be difficult but in discussion with some, its the long wait times, not having childcare so you can go vote, and not wanting to deal with onerous voting processes</a:t>
            </a:r>
            <a:endParaRPr>
              <a:solidFill>
                <a:schemeClr val="dk1"/>
              </a:solidFill>
              <a:highlight>
                <a:srgbClr val="FFFFFF"/>
              </a:highlight>
            </a:endParaRPr>
          </a:p>
          <a:p>
            <a:pPr marL="0" lvl="0" indent="0" algn="l" rtl="0">
              <a:lnSpc>
                <a:spcPct val="100000"/>
              </a:lnSpc>
              <a:spcBef>
                <a:spcPts val="0"/>
              </a:spcBef>
              <a:spcAft>
                <a:spcPts val="0"/>
              </a:spcAft>
              <a:buNone/>
            </a:pPr>
            <a:endParaRPr>
              <a:solidFill>
                <a:schemeClr val="dk1"/>
              </a:solidFill>
              <a:highlight>
                <a:srgbClr val="FFFFFF"/>
              </a:highlight>
            </a:endParaRPr>
          </a:p>
          <a:p>
            <a:pPr marL="0" lvl="0" indent="0" algn="l" rtl="0">
              <a:lnSpc>
                <a:spcPct val="100000"/>
              </a:lnSpc>
              <a:spcBef>
                <a:spcPts val="0"/>
              </a:spcBef>
              <a:spcAft>
                <a:spcPts val="0"/>
              </a:spcAft>
              <a:buNone/>
            </a:pPr>
            <a:r>
              <a:rPr lang="en">
                <a:solidFill>
                  <a:schemeClr val="dk1"/>
                </a:solidFill>
                <a:highlight>
                  <a:srgbClr val="FFFFFF"/>
                </a:highlight>
              </a:rPr>
              <a:t>Nonvoters fail to see how a collection of individuals could come together to create substantive change, “i’m just one vote, one vote(or my vote) won’t make a difference” This thought process was common amongst non-voters </a:t>
            </a:r>
            <a:endParaRPr>
              <a:solidFill>
                <a:schemeClr val="dk1"/>
              </a:solidFill>
              <a:highlight>
                <a:srgbClr val="FFFFFF"/>
              </a:highlight>
            </a:endParaRPr>
          </a:p>
          <a:p>
            <a:pPr marL="0" lvl="0" indent="0" algn="l" rtl="0">
              <a:lnSpc>
                <a:spcPct val="100000"/>
              </a:lnSpc>
              <a:spcBef>
                <a:spcPts val="0"/>
              </a:spcBef>
              <a:spcAft>
                <a:spcPts val="0"/>
              </a:spcAft>
              <a:buNone/>
            </a:pPr>
            <a:endParaRPr>
              <a:solidFill>
                <a:schemeClr val="dk1"/>
              </a:solidFill>
              <a:highlight>
                <a:srgbClr val="FFFFFF"/>
              </a:highlight>
            </a:endParaRPr>
          </a:p>
          <a:p>
            <a:pPr marL="0" lvl="0" indent="0" algn="l" rtl="0">
              <a:lnSpc>
                <a:spcPct val="100000"/>
              </a:lnSpc>
              <a:spcBef>
                <a:spcPts val="0"/>
              </a:spcBef>
              <a:spcAft>
                <a:spcPts val="0"/>
              </a:spcAft>
              <a:buNone/>
            </a:pPr>
            <a:r>
              <a:rPr lang="en">
                <a:solidFill>
                  <a:schemeClr val="dk1"/>
                </a:solidFill>
                <a:highlight>
                  <a:srgbClr val="FFFFFF"/>
                </a:highlight>
              </a:rPr>
              <a:t>They generally feel the election process is out of their individual control.</a:t>
            </a:r>
            <a:endParaRPr>
              <a:solidFill>
                <a:schemeClr val="dk1"/>
              </a:solidFill>
              <a:highlight>
                <a:srgbClr val="FFFFFF"/>
              </a:highlight>
            </a:endParaRPr>
          </a:p>
          <a:p>
            <a:pPr marL="0" lvl="0" indent="0" algn="l" rtl="0">
              <a:lnSpc>
                <a:spcPct val="100000"/>
              </a:lnSpc>
              <a:spcBef>
                <a:spcPts val="0"/>
              </a:spcBef>
              <a:spcAft>
                <a:spcPts val="0"/>
              </a:spcAft>
              <a:buNone/>
            </a:pPr>
            <a:endParaRPr>
              <a:solidFill>
                <a:schemeClr val="dk1"/>
              </a:solidFill>
              <a:highlight>
                <a:srgbClr val="FFFFFF"/>
              </a:highlight>
            </a:endParaRPr>
          </a:p>
          <a:p>
            <a:pPr marL="0" lvl="0" indent="0" algn="l" rtl="0">
              <a:lnSpc>
                <a:spcPct val="100000"/>
              </a:lnSpc>
              <a:spcBef>
                <a:spcPts val="0"/>
              </a:spcBef>
              <a:spcAft>
                <a:spcPts val="0"/>
              </a:spcAft>
              <a:buNone/>
            </a:pPr>
            <a:r>
              <a:rPr lang="en">
                <a:solidFill>
                  <a:schemeClr val="dk1"/>
                </a:solidFill>
                <a:highlight>
                  <a:srgbClr val="FFFFFF"/>
                </a:highlight>
              </a:rPr>
              <a:t>While nonvoters are largely informed through media/social media about the political state of affairs, they often lack information about how government works and how government policies impact their life and those around them. “Well I saw on Facebook,or someone posted on Facebook”, as if this FB is the only news source known to them.  This suggests that political media is failing to adequately describe the actual workings of the government, instead tending to focus on more captivating storylines, especially political battles. </a:t>
            </a:r>
            <a:endParaRPr>
              <a:solidFill>
                <a:schemeClr val="dk1"/>
              </a:solidFill>
              <a:highlight>
                <a:srgbClr val="FFFFFF"/>
              </a:highlight>
            </a:endParaRPr>
          </a:p>
          <a:p>
            <a:pPr marL="0" lvl="0" indent="0" algn="l" rtl="0">
              <a:lnSpc>
                <a:spcPct val="100000"/>
              </a:lnSpc>
              <a:spcBef>
                <a:spcPts val="0"/>
              </a:spcBef>
              <a:spcAft>
                <a:spcPts val="0"/>
              </a:spcAft>
              <a:buNone/>
            </a:pPr>
            <a:endParaRPr>
              <a:solidFill>
                <a:schemeClr val="dk1"/>
              </a:solidFill>
              <a:highlight>
                <a:srgbClr val="FFFFFF"/>
              </a:highlight>
            </a:endParaRPr>
          </a:p>
          <a:p>
            <a:pPr marL="0" lvl="0" indent="0" algn="l" rtl="0">
              <a:lnSpc>
                <a:spcPct val="100000"/>
              </a:lnSpc>
              <a:spcBef>
                <a:spcPts val="0"/>
              </a:spcBef>
              <a:spcAft>
                <a:spcPts val="0"/>
              </a:spcAft>
              <a:buNone/>
            </a:pPr>
            <a:r>
              <a:rPr lang="en">
                <a:solidFill>
                  <a:schemeClr val="dk1"/>
                </a:solidFill>
                <a:highlight>
                  <a:srgbClr val="FFFFFF"/>
                </a:highlight>
              </a:rPr>
              <a:t>Some nonvoters struggle to believe that anyone is actually counting their votes that elections are rigged.  This adds to their sense of disempowerment and reinforces their belief that their vote alone will not change outcomes.       </a:t>
            </a:r>
            <a:endParaRPr>
              <a:solidFill>
                <a:schemeClr val="dk1"/>
              </a:solidFill>
              <a:highlight>
                <a:srgbClr val="FFFFFF"/>
              </a:highlight>
            </a:endParaRPr>
          </a:p>
          <a:p>
            <a:pPr marL="0" lvl="0" indent="0" algn="l" rtl="0">
              <a:lnSpc>
                <a:spcPct val="100000"/>
              </a:lnSpc>
              <a:spcBef>
                <a:spcPts val="0"/>
              </a:spcBef>
              <a:spcAft>
                <a:spcPts val="0"/>
              </a:spcAft>
              <a:buNone/>
            </a:pPr>
            <a:endParaRPr>
              <a:solidFill>
                <a:schemeClr val="dk1"/>
              </a:solidFill>
              <a:highlight>
                <a:srgbClr val="FFFFFF"/>
              </a:highlight>
            </a:endParaRPr>
          </a:p>
          <a:p>
            <a:pPr marL="0" lvl="0" indent="0" algn="l" rtl="0">
              <a:lnSpc>
                <a:spcPct val="100000"/>
              </a:lnSpc>
              <a:spcBef>
                <a:spcPts val="0"/>
              </a:spcBef>
              <a:spcAft>
                <a:spcPts val="0"/>
              </a:spcAft>
              <a:buNone/>
            </a:pPr>
            <a:r>
              <a:rPr lang="en">
                <a:solidFill>
                  <a:schemeClr val="dk1"/>
                </a:solidFill>
                <a:highlight>
                  <a:srgbClr val="FFFFFF"/>
                </a:highlight>
              </a:rPr>
              <a:t>Racism and discrimination also play a role in voter disempowerment and disengagement, racism divides people, and can damage a sense of belonging for Latinos.</a:t>
            </a: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049ddea4f9_0_3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049ddea4f9_0_3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According to the oxford dictionary social capital is the networks of relationships among people who live and work in a particular society, enabling that society to function effectively.</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Through influence from family, peers, or other politicization processes, civically engaged Latinos develop a habit of voting regularly, becoming involved.</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highlight>
                  <a:srgbClr val="FFFFFF"/>
                </a:highlight>
              </a:rPr>
              <a:t>People have a wealth of power in their combined social capital—the networks, norms, and trust that enable participants to act together more effectively to pursue shared objectives.</a:t>
            </a:r>
            <a:endParaRPr>
              <a:solidFill>
                <a:schemeClr val="dk1"/>
              </a:solidFill>
              <a:highlight>
                <a:srgbClr val="FFFFFF"/>
              </a:highlight>
            </a:endParaRPr>
          </a:p>
          <a:p>
            <a:pPr marL="0" lvl="0" indent="0" algn="l" rtl="0">
              <a:spcBef>
                <a:spcPts val="0"/>
              </a:spcBef>
              <a:spcAft>
                <a:spcPts val="0"/>
              </a:spcAft>
              <a:buNone/>
            </a:pPr>
            <a:endParaRPr>
              <a:solidFill>
                <a:schemeClr val="dk1"/>
              </a:solidFill>
              <a:highlight>
                <a:srgbClr val="FFFFFF"/>
              </a:highlight>
            </a:endParaRPr>
          </a:p>
          <a:p>
            <a:pPr marL="0" lvl="0" indent="0" algn="l" rtl="0">
              <a:spcBef>
                <a:spcPts val="0"/>
              </a:spcBef>
              <a:spcAft>
                <a:spcPts val="0"/>
              </a:spcAft>
              <a:buNone/>
            </a:pPr>
            <a:r>
              <a:rPr lang="en">
                <a:solidFill>
                  <a:schemeClr val="dk1"/>
                </a:solidFill>
                <a:highlight>
                  <a:srgbClr val="FFFFFF"/>
                </a:highlight>
              </a:rPr>
              <a:t>Equitable civic engagement environment is built around gifts that community members contribute and their ability to capitalize on the benefits of creative gifts. The densely populated Latino community has not identified as a strong community base with a common bond of identity.  </a:t>
            </a:r>
            <a:endParaRPr>
              <a:solidFill>
                <a:schemeClr val="dk1"/>
              </a:solidFill>
              <a:highlight>
                <a:srgbClr val="FFFFFF"/>
              </a:highlight>
            </a:endParaRPr>
          </a:p>
          <a:p>
            <a:pPr marL="0" lvl="0" indent="0" algn="l" rtl="0">
              <a:spcBef>
                <a:spcPts val="0"/>
              </a:spcBef>
              <a:spcAft>
                <a:spcPts val="0"/>
              </a:spcAft>
              <a:buNone/>
            </a:pPr>
            <a:endParaRPr>
              <a:solidFill>
                <a:schemeClr val="dk1"/>
              </a:solidFill>
              <a:highlight>
                <a:srgbClr val="FFFFFF"/>
              </a:highlight>
            </a:endParaRPr>
          </a:p>
          <a:p>
            <a:pPr marL="0" lvl="0" indent="0" algn="l" rtl="0">
              <a:lnSpc>
                <a:spcPct val="115000"/>
              </a:lnSpc>
              <a:spcBef>
                <a:spcPts val="0"/>
              </a:spcBef>
              <a:spcAft>
                <a:spcPts val="0"/>
              </a:spcAft>
              <a:buNone/>
            </a:pPr>
            <a:r>
              <a:rPr lang="en">
                <a:solidFill>
                  <a:schemeClr val="dk1"/>
                </a:solidFill>
                <a:latin typeface="Roboto"/>
                <a:ea typeface="Roboto"/>
                <a:cs typeface="Roboto"/>
                <a:sym typeface="Roboto"/>
              </a:rPr>
              <a:t>Maybe we catch their attention for a short span on a certain topic.  But as soon as an issue is resolved, there is no need to stay current.  The densely populated area where most of our Latinos live is close to the wastewater treatment plant.  Prior to the city receiving funds (with the help of Congressman Cuellar) and updating the treatment plant, there were issues citizens who lived in the vicinity were dealing with.  The then city council would argue about updating the plant.  And yes, the Anglo councilman at the time were against spending money or having to “work” on this project.  One of the Latino councilmen would hear from members of the community but as a solution was not quickly found, community members sunk into the belief that they did not matter.  This was years ago and people still talk about it and feel their opinion does not matter.  If I do not matter, then why should I become involved?</a:t>
            </a:r>
            <a:endParaRPr>
              <a:solidFill>
                <a:schemeClr val="dk1"/>
              </a:solidFill>
              <a:latin typeface="Roboto"/>
              <a:ea typeface="Roboto"/>
              <a:cs typeface="Roboto"/>
              <a:sym typeface="Roboto"/>
            </a:endParaRPr>
          </a:p>
          <a:p>
            <a:pPr marL="0" lvl="0" indent="0" algn="l" rtl="0">
              <a:lnSpc>
                <a:spcPct val="115000"/>
              </a:lnSpc>
              <a:spcBef>
                <a:spcPts val="1200"/>
              </a:spcBef>
              <a:spcAft>
                <a:spcPts val="0"/>
              </a:spcAft>
              <a:buNone/>
            </a:pPr>
            <a:r>
              <a:rPr lang="en">
                <a:solidFill>
                  <a:schemeClr val="dk1"/>
                </a:solidFill>
                <a:latin typeface="Roboto"/>
                <a:ea typeface="Roboto"/>
                <a:cs typeface="Roboto"/>
                <a:sym typeface="Roboto"/>
              </a:rPr>
              <a:t>How do we create an engaging environment that links neighborhood concerns to larger regional or societal issues?</a:t>
            </a:r>
            <a:endParaRPr>
              <a:solidFill>
                <a:schemeClr val="dk1"/>
              </a:solidFill>
              <a:latin typeface="Roboto"/>
              <a:ea typeface="Roboto"/>
              <a:cs typeface="Roboto"/>
              <a:sym typeface="Roboto"/>
            </a:endParaRPr>
          </a:p>
          <a:p>
            <a:pPr marL="0" lvl="0" indent="0" algn="l" rtl="0">
              <a:lnSpc>
                <a:spcPct val="115000"/>
              </a:lnSpc>
              <a:spcBef>
                <a:spcPts val="1200"/>
              </a:spcBef>
              <a:spcAft>
                <a:spcPts val="0"/>
              </a:spcAft>
              <a:buNone/>
            </a:pPr>
            <a:endParaRPr>
              <a:solidFill>
                <a:schemeClr val="dk1"/>
              </a:solidFill>
              <a:latin typeface="Roboto"/>
              <a:ea typeface="Roboto"/>
              <a:cs typeface="Roboto"/>
              <a:sym typeface="Roboto"/>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latin typeface="Roboto"/>
              <a:ea typeface="Roboto"/>
              <a:cs typeface="Roboto"/>
              <a:sym typeface="Roboto"/>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latin typeface="Roboto"/>
              <a:ea typeface="Roboto"/>
              <a:cs typeface="Roboto"/>
              <a:sym typeface="Roboto"/>
            </a:endParaRPr>
          </a:p>
          <a:p>
            <a:pPr marL="0" lvl="0" indent="0" algn="l" rtl="0">
              <a:spcBef>
                <a:spcPts val="1200"/>
              </a:spcBef>
              <a:spcAft>
                <a:spcPts val="0"/>
              </a:spcAft>
              <a:buNone/>
            </a:pPr>
            <a:r>
              <a:rPr lang="en">
                <a:solidFill>
                  <a:schemeClr val="dk1"/>
                </a:solidFill>
                <a:highlight>
                  <a:srgbClr val="FFFFFF"/>
                </a:highlight>
              </a:rPr>
              <a:t>  </a:t>
            </a:r>
            <a:endParaRPr>
              <a:solidFill>
                <a:schemeClr val="dk1"/>
              </a:solidFill>
              <a:highlight>
                <a:srgbClr val="FFFFFF"/>
              </a:highligh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census.gov/programs-surveys/decennial-census/about/rdo.html"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hyperlink" Target="https://www.unidosus.org/facts/" TargetMode="External"/><Relationship Id="rId3" Type="http://schemas.openxmlformats.org/officeDocument/2006/relationships/hyperlink" Target="https://www.tml.org/DocumentCenter/View/2703/LU2021-22" TargetMode="External"/><Relationship Id="rId7" Type="http://schemas.openxmlformats.org/officeDocument/2006/relationships/hyperlink" Target="https://www.ncbi.nlm.nih.gov/books/NBK19906/" TargetMode="External"/><Relationship Id="rId12" Type="http://schemas.openxmlformats.org/officeDocument/2006/relationships/hyperlink" Target="https://www.maldef.org/2021/10/maldef-challenges-texas-redistricting-maps/"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hyperlink" Target="https://www.svrep.org/" TargetMode="External"/><Relationship Id="rId11" Type="http://schemas.openxmlformats.org/officeDocument/2006/relationships/hyperlink" Target="https://www.pewresearch.org/politics/2018/04/26/6-quality-and-responsiveness-of-elected-officials/" TargetMode="External"/><Relationship Id="rId5" Type="http://schemas.openxmlformats.org/officeDocument/2006/relationships/hyperlink" Target="https://chc.house.gov/media-center" TargetMode="External"/><Relationship Id="rId10" Type="http://schemas.openxmlformats.org/officeDocument/2006/relationships/hyperlink" Target="https://data.census.gov/cedsci/map?q=Floresville&amp;tid=DECENNIALPL2020.P4&amp;mode=customize&amp;layer=VT_2020_160_00_PY_D1&amp;cid=P4_002N" TargetMode="External"/><Relationship Id="rId4" Type="http://schemas.openxmlformats.org/officeDocument/2006/relationships/hyperlink" Target="https://ahmo.org/" TargetMode="External"/><Relationship Id="rId9" Type="http://schemas.openxmlformats.org/officeDocument/2006/relationships/hyperlink" Target="https://www.nps.gov/articles/latinothemestruggles.htm"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secureservercdn.net/198.71.233.37/xpi.3b1.myftpupload.com/wp-content/uploads/2021/11/Latinos-Suing-Govenor-AGAIN.pdf" TargetMode="External"/><Relationship Id="rId7" Type="http://schemas.openxmlformats.org/officeDocument/2006/relationships/hyperlink" Target="https://naleo.org/wp-content/uploads/2021/11/11_3_2021_-_NEF_Release_-_TX_Latino_Population_Growth_-_Final.pdf"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hyperlink" Target="https://kinder.rice.edu/urbanedge/2021/11/01/houston-redistricting-city-council" TargetMode="External"/><Relationship Id="rId5" Type="http://schemas.openxmlformats.org/officeDocument/2006/relationships/hyperlink" Target="https://www.nbcnews.com/news/us-news/inside-southlake-texas-suburb-center-critical-race-theory-battle-looks-n1277748" TargetMode="External"/><Relationship Id="rId4" Type="http://schemas.openxmlformats.org/officeDocument/2006/relationships/hyperlink" Target="https://www.texastribune.org/2020/11/11/texas-democrats-republicans-suburb/"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mailto:councilplace1@floresvilletx.gov"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hyperlink" Target="mailto:marissa.ximenez@gmail.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xfrm>
            <a:off x="1680302" y="1289500"/>
            <a:ext cx="5783400" cy="14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 sz="3080"/>
              <a:t>Challenges in Addressing Latino Concerns in Municipal Government and Related State Legislative Policies</a:t>
            </a:r>
            <a:endParaRPr sz="3080"/>
          </a:p>
        </p:txBody>
      </p:sp>
      <p:sp>
        <p:nvSpPr>
          <p:cNvPr id="64" name="Google Shape;64;p13"/>
          <p:cNvSpPr txBox="1">
            <a:spLocks noGrp="1"/>
          </p:cNvSpPr>
          <p:nvPr>
            <p:ph type="subTitle" idx="1"/>
          </p:nvPr>
        </p:nvSpPr>
        <p:spPr>
          <a:xfrm>
            <a:off x="1680300" y="3049450"/>
            <a:ext cx="5783400" cy="1308000"/>
          </a:xfrm>
          <a:prstGeom prst="rect">
            <a:avLst/>
          </a:prstGeom>
        </p:spPr>
        <p:txBody>
          <a:bodyPr spcFirstLastPara="1" wrap="square" lIns="91425" tIns="91425" rIns="91425" bIns="91425" anchor="t" anchorCtr="0">
            <a:normAutofit fontScale="77500" lnSpcReduction="10000"/>
          </a:bodyPr>
          <a:lstStyle/>
          <a:p>
            <a:pPr marL="0" lvl="0" indent="0" algn="ctr" rtl="0">
              <a:spcBef>
                <a:spcPts val="0"/>
              </a:spcBef>
              <a:spcAft>
                <a:spcPts val="0"/>
              </a:spcAft>
              <a:buNone/>
            </a:pPr>
            <a:r>
              <a:rPr lang="en"/>
              <a:t>Presented by Marissa Ximenez </a:t>
            </a:r>
            <a:endParaRPr/>
          </a:p>
          <a:p>
            <a:pPr marL="0" lvl="0" indent="0" algn="ctr" rtl="0">
              <a:spcBef>
                <a:spcPts val="0"/>
              </a:spcBef>
              <a:spcAft>
                <a:spcPts val="0"/>
              </a:spcAft>
              <a:buNone/>
            </a:pPr>
            <a:r>
              <a:rPr lang="en"/>
              <a:t>Councilwoman Place 1, City of Floresville</a:t>
            </a:r>
            <a:endParaRPr/>
          </a:p>
          <a:p>
            <a:pPr marL="0" lvl="0" indent="0" algn="ctr" rtl="0">
              <a:spcBef>
                <a:spcPts val="0"/>
              </a:spcBef>
              <a:spcAft>
                <a:spcPts val="0"/>
              </a:spcAft>
              <a:buNone/>
            </a:pPr>
            <a:r>
              <a:rPr lang="en"/>
              <a:t>President, Association of Hispanic Municipal Officials</a:t>
            </a:r>
            <a:endParaRPr/>
          </a:p>
          <a:p>
            <a:pPr marL="0" lvl="0" indent="0" algn="ctr" rtl="0">
              <a:spcBef>
                <a:spcPts val="0"/>
              </a:spcBef>
              <a:spcAft>
                <a:spcPts val="0"/>
              </a:spcAft>
              <a:buNone/>
            </a:pPr>
            <a:r>
              <a:rPr lang="en"/>
              <a:t>TEXAS LATINO POLICY SYMPOSIUM 2021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A Responsive Government That Represents Your Interests</a:t>
            </a:r>
            <a:endParaRPr/>
          </a:p>
        </p:txBody>
      </p:sp>
      <p:sp>
        <p:nvSpPr>
          <p:cNvPr id="125" name="Google Shape;125;p22"/>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 completely responsive government is an aspirational goal. </a:t>
            </a:r>
            <a:endParaRPr/>
          </a:p>
          <a:p>
            <a:pPr marL="0" lvl="0" indent="0" algn="l" rtl="0">
              <a:spcBef>
                <a:spcPts val="1200"/>
              </a:spcBef>
              <a:spcAft>
                <a:spcPts val="0"/>
              </a:spcAft>
              <a:buNone/>
            </a:pPr>
            <a:r>
              <a:rPr lang="en"/>
              <a:t>People want to belong. Unfortunately, there are people in many communities who are perceived as not being a full or deserving part of the community, and/or who are purposely excluded.</a:t>
            </a:r>
            <a:endParaRPr/>
          </a:p>
          <a:p>
            <a:pPr marL="0" lvl="0" indent="0" algn="l" rtl="0">
              <a:spcBef>
                <a:spcPts val="1200"/>
              </a:spcBef>
              <a:spcAft>
                <a:spcPts val="0"/>
              </a:spcAft>
              <a:buNone/>
            </a:pPr>
            <a:r>
              <a:rPr lang="en"/>
              <a:t>Municipal governments must be intentional about including the most vulnerable members of the community in a manner that is both inviting and empowering.</a:t>
            </a:r>
            <a:endParaRPr/>
          </a:p>
          <a:p>
            <a:pPr marL="0" lvl="0" indent="0" algn="l" rtl="0">
              <a:spcBef>
                <a:spcPts val="1200"/>
              </a:spcBef>
              <a:spcAft>
                <a:spcPts val="12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Legislative Policies</a:t>
            </a:r>
            <a:endParaRPr/>
          </a:p>
        </p:txBody>
      </p:sp>
      <p:sp>
        <p:nvSpPr>
          <p:cNvPr id="131" name="Google Shape;131;p23"/>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0"/>
              </a:spcAft>
              <a:buNone/>
            </a:pPr>
            <a:r>
              <a:rPr lang="en"/>
              <a:t>S.B. 1 goes into effect 12/2/2021</a:t>
            </a:r>
            <a:endParaRPr/>
          </a:p>
          <a:p>
            <a:pPr marL="0" lvl="0" indent="0" algn="l" rtl="0">
              <a:spcBef>
                <a:spcPts val="1200"/>
              </a:spcBef>
              <a:spcAft>
                <a:spcPts val="0"/>
              </a:spcAft>
              <a:buNone/>
            </a:pPr>
            <a:r>
              <a:rPr lang="en"/>
              <a:t>The bill bans in-person drive-thru voting in the state of Texas. It’s important to note, this will not impact voters ability to access curbside voting.</a:t>
            </a:r>
            <a:endParaRPr/>
          </a:p>
          <a:p>
            <a:pPr marL="0" lvl="0" indent="0" algn="l" rtl="0">
              <a:spcBef>
                <a:spcPts val="1200"/>
              </a:spcBef>
              <a:spcAft>
                <a:spcPts val="0"/>
              </a:spcAft>
              <a:buNone/>
            </a:pPr>
            <a:r>
              <a:rPr lang="en"/>
              <a:t>The bill restricts early voting to a window of 6:00 a.m. to 10:00 p.m., which effectively bans 24-hour voting options.</a:t>
            </a:r>
            <a:endParaRPr/>
          </a:p>
          <a:p>
            <a:pPr marL="0" lvl="0" indent="0" algn="l" rtl="0">
              <a:spcBef>
                <a:spcPts val="1200"/>
              </a:spcBef>
              <a:spcAft>
                <a:spcPts val="0"/>
              </a:spcAft>
              <a:buNone/>
            </a:pPr>
            <a:r>
              <a:rPr lang="en"/>
              <a:t>The bill will make it illegal for the Elections Administrator to send mail ballot applications, including already eligible voters 65 and older, unless you reach out and specifically request an application be sent to you.</a:t>
            </a:r>
            <a:endParaRPr/>
          </a:p>
          <a:p>
            <a:pPr marL="0" lvl="0" indent="0" algn="l" rtl="0">
              <a:spcBef>
                <a:spcPts val="1200"/>
              </a:spcBef>
              <a:spcAft>
                <a:spcPts val="0"/>
              </a:spcAft>
              <a:buNone/>
            </a:pPr>
            <a:r>
              <a:rPr lang="en"/>
              <a:t>The bill establishes additional rules for identification requirements for voting by mail. </a:t>
            </a:r>
            <a:endParaRPr/>
          </a:p>
          <a:p>
            <a:pPr marL="0" lvl="0" indent="0" algn="l" rtl="0">
              <a:spcBef>
                <a:spcPts val="1200"/>
              </a:spcBef>
              <a:spcAft>
                <a:spcPts val="0"/>
              </a:spcAft>
              <a:buNone/>
            </a:pPr>
            <a:r>
              <a:rPr lang="en"/>
              <a:t>Enhanced poll watcher protections and mandatory training.</a:t>
            </a:r>
            <a:endParaRPr/>
          </a:p>
          <a:p>
            <a:pPr marL="0" lvl="0" indent="0" algn="l" rtl="0">
              <a:spcBef>
                <a:spcPts val="1200"/>
              </a:spcBef>
              <a:spcAft>
                <a:spcPts val="1200"/>
              </a:spcAft>
              <a:buNone/>
            </a:pPr>
            <a:r>
              <a:rPr lang="en"/>
              <a:t>Creating new rules for voter assistants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S.B. 1</a:t>
            </a:r>
            <a:endParaRPr/>
          </a:p>
        </p:txBody>
      </p:sp>
      <p:sp>
        <p:nvSpPr>
          <p:cNvPr id="137" name="Google Shape;137;p2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a:t>LULAC filed suit to prevent new voting law</a:t>
            </a:r>
            <a:endParaRPr/>
          </a:p>
          <a:p>
            <a:pPr marL="0" lvl="0" indent="0" algn="l" rtl="0">
              <a:spcBef>
                <a:spcPts val="1200"/>
              </a:spcBef>
              <a:spcAft>
                <a:spcPts val="0"/>
              </a:spcAft>
              <a:buNone/>
            </a:pPr>
            <a:r>
              <a:rPr lang="en"/>
              <a:t>LULAC claims the new law violates the 1st and 14th Amendments of the U.S. Constitution and will “have a severe and disproportionate impact on Hispanics, blacks, and other communities of color.”</a:t>
            </a:r>
            <a:endParaRPr/>
          </a:p>
          <a:p>
            <a:pPr marL="0" lvl="0" indent="0" algn="l" rtl="0">
              <a:spcBef>
                <a:spcPts val="1200"/>
              </a:spcBef>
              <a:spcAft>
                <a:spcPts val="1200"/>
              </a:spcAft>
              <a:buNone/>
            </a:pPr>
            <a:r>
              <a:rPr lang="en"/>
              <a:t>“LULAC strongly opposes this attack on our voting rights and freedoms because they have one and only one purpose; to dilute our voice at the ballot box and continue to stop electoral change in Texas,” said says Domingo Garcia, LULAC national president. “Texas voters deserve fair, open, and transparent elections, not a process rigged to deny our communities whose numbers are growing, the right to vote.”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S.B. 1111</a:t>
            </a:r>
            <a:endParaRPr/>
          </a:p>
        </p:txBody>
      </p:sp>
      <p:sp>
        <p:nvSpPr>
          <p:cNvPr id="143" name="Google Shape;143;p25"/>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t>LULAC also asked the court to block the enforcement of Senate Bill 1111, which the groups say violates the First, 14th, and 26th Amendments.</a:t>
            </a:r>
            <a:endParaRPr/>
          </a:p>
          <a:p>
            <a:pPr marL="0" lvl="0" indent="0" algn="l" rtl="0">
              <a:spcBef>
                <a:spcPts val="1200"/>
              </a:spcBef>
              <a:spcAft>
                <a:spcPts val="0"/>
              </a:spcAft>
              <a:buNone/>
            </a:pPr>
            <a:r>
              <a:rPr lang="en"/>
              <a:t>A person cannot "establish a residence at any place the person has not inhabited" and they cannot "designate a previous residence as a home and fixed place of habitation unless the person inhabits the place at the time of designation and intends to remain.” </a:t>
            </a:r>
            <a:endParaRPr/>
          </a:p>
          <a:p>
            <a:pPr marL="0" lvl="0" indent="0" algn="l" rtl="0">
              <a:spcBef>
                <a:spcPts val="1200"/>
              </a:spcBef>
              <a:spcAft>
                <a:spcPts val="1200"/>
              </a:spcAft>
              <a:buNone/>
            </a:pPr>
            <a:r>
              <a:rPr lang="en"/>
              <a:t>The bill empowers voter registrars to send a confirmation notice letter to a registered voter</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S.B. 1111</a:t>
            </a:r>
            <a:endParaRPr/>
          </a:p>
        </p:txBody>
      </p:sp>
      <p:sp>
        <p:nvSpPr>
          <p:cNvPr id="149" name="Google Shape;149;p26"/>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50"/>
              <a:t>Potential to disenfranchise voters</a:t>
            </a:r>
            <a:endParaRPr sz="1650"/>
          </a:p>
          <a:p>
            <a:pPr marL="0" lvl="0" indent="0" algn="l" rtl="0">
              <a:spcBef>
                <a:spcPts val="1200"/>
              </a:spcBef>
              <a:spcAft>
                <a:spcPts val="0"/>
              </a:spcAft>
              <a:buNone/>
            </a:pPr>
            <a:r>
              <a:rPr lang="en" sz="1650"/>
              <a:t>Seen to intimidate people from minority communities who are already wary of interfering with the government. </a:t>
            </a:r>
            <a:endParaRPr sz="1650"/>
          </a:p>
          <a:p>
            <a:pPr marL="0" lvl="0" indent="0" algn="l" rtl="0">
              <a:spcBef>
                <a:spcPts val="1200"/>
              </a:spcBef>
              <a:spcAft>
                <a:spcPts val="0"/>
              </a:spcAft>
              <a:buNone/>
            </a:pPr>
            <a:r>
              <a:rPr lang="en" sz="1650"/>
              <a:t>“This type of legislation is as subtle as a jackhammer, they know who is not going to respond, people who can’t speak English, people who have problems dealing with bureaucracy, people who are just naturally scared of the government," Rudy Rosales LULAC director said.</a:t>
            </a:r>
            <a:endParaRPr sz="1650"/>
          </a:p>
          <a:p>
            <a:pPr marL="0" lvl="0" indent="0" algn="l" rtl="0">
              <a:spcBef>
                <a:spcPts val="1200"/>
              </a:spcBef>
              <a:spcAft>
                <a:spcPts val="0"/>
              </a:spcAft>
              <a:buNone/>
            </a:pPr>
            <a:endParaRPr sz="1650"/>
          </a:p>
          <a:p>
            <a:pPr marL="0" lvl="0" indent="0" algn="l" rtl="0">
              <a:spcBef>
                <a:spcPts val="1200"/>
              </a:spcBef>
              <a:spcAft>
                <a:spcPts val="1200"/>
              </a:spcAft>
              <a:buNone/>
            </a:pPr>
            <a:endParaRPr sz="165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Mexican American Legal Defense and Education Fund challenge Texas redistricting maps</a:t>
            </a:r>
            <a:endParaRPr/>
          </a:p>
        </p:txBody>
      </p:sp>
      <p:sp>
        <p:nvSpPr>
          <p:cNvPr id="155" name="Google Shape;155;p27"/>
          <p:cNvSpPr txBox="1">
            <a:spLocks noGrp="1"/>
          </p:cNvSpPr>
          <p:nvPr>
            <p:ph type="body" idx="1"/>
          </p:nvPr>
        </p:nvSpPr>
        <p:spPr>
          <a:xfrm>
            <a:off x="387900" y="154497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According to the complaint, the new maps for Congress, the Texas House of Representatives, the state Senate,  and State Board of Education do not reflect the growth of the Latino community.</a:t>
            </a:r>
            <a:endParaRPr/>
          </a:p>
          <a:p>
            <a:pPr marL="0" lvl="0" indent="0" algn="l" rtl="0">
              <a:spcBef>
                <a:spcPts val="1200"/>
              </a:spcBef>
              <a:spcAft>
                <a:spcPts val="0"/>
              </a:spcAft>
              <a:buNone/>
            </a:pPr>
            <a:endParaRPr/>
          </a:p>
          <a:p>
            <a:pPr marL="0" lvl="0" indent="0" algn="l" rtl="0">
              <a:spcBef>
                <a:spcPts val="1200"/>
              </a:spcBef>
              <a:spcAft>
                <a:spcPts val="1200"/>
              </a:spcAft>
              <a:buNone/>
            </a:pPr>
            <a:r>
              <a:rPr lang="en"/>
              <a:t>In addition, the lawsuit alleges that the newly adopted redistricting plan for the State House of Representatives manipulates the district population to weaken Latino voting strength.</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Mexican American Legislative Caucus filed the state case</a:t>
            </a:r>
            <a:endParaRPr/>
          </a:p>
        </p:txBody>
      </p:sp>
      <p:sp>
        <p:nvSpPr>
          <p:cNvPr id="161" name="Google Shape;161;p28"/>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MALC’s challenge centers on the reconfiguration of Cameron County in the Rio Grande Valley, which breaks the county line twice to create three district</a:t>
            </a:r>
            <a:endParaRPr/>
          </a:p>
          <a:p>
            <a:pPr marL="0" lvl="0" indent="0" algn="l" rtl="0">
              <a:spcBef>
                <a:spcPts val="1200"/>
              </a:spcBef>
              <a:spcAft>
                <a:spcPts val="1200"/>
              </a:spcAft>
              <a:buNone/>
            </a:pPr>
            <a:r>
              <a:rPr lang="en"/>
              <a:t>Alleging the state’s new maps were drawn with discriminatory intent and violate the federal Voting Rights Act. Filed in Austin, MALC framed the suit as an effort to “redress once again Texas’s sordid pattern of racial discrimination.”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endParaRPr/>
          </a:p>
        </p:txBody>
      </p:sp>
      <p:sp>
        <p:nvSpPr>
          <p:cNvPr id="167" name="Google Shape;167;p29"/>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In its federal lawsuit, MALC challenges the new maps for Congress, the Texas House and the State Board of Education, saying they are intentionally discriminatory and mired in illegal racial gerrymanders.</a:t>
            </a:r>
            <a:endParaRPr/>
          </a:p>
          <a:p>
            <a:pPr marL="0" lvl="0" indent="0" algn="l" rtl="0">
              <a:spcBef>
                <a:spcPts val="1200"/>
              </a:spcBef>
              <a:spcAft>
                <a:spcPts val="1200"/>
              </a:spcAft>
              <a:buNone/>
            </a:pPr>
            <a:r>
              <a:rPr lang="en"/>
              <a:t>“The plans adopted by the State not only failed to increase Latino and minority opportunities for representation, they actually decreased them while increasing the number of districts in which Anglos form a majority of the eligible voter population,”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Redistricting-What is the impact?</a:t>
            </a:r>
            <a:endParaRPr/>
          </a:p>
        </p:txBody>
      </p:sp>
      <p:sp>
        <p:nvSpPr>
          <p:cNvPr id="173" name="Google Shape;173;p30"/>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For Wilson county there is a new state representative and congressional representative</a:t>
            </a:r>
            <a:endParaRPr/>
          </a:p>
          <a:p>
            <a:pPr marL="0" lvl="0" indent="0" algn="l" rtl="0">
              <a:spcBef>
                <a:spcPts val="1200"/>
              </a:spcBef>
              <a:spcAft>
                <a:spcPts val="0"/>
              </a:spcAft>
              <a:buNone/>
            </a:pPr>
            <a:r>
              <a:rPr lang="en"/>
              <a:t>The new state rep switched parties, from Democratic to Republican</a:t>
            </a:r>
            <a:endParaRPr/>
          </a:p>
          <a:p>
            <a:pPr marL="0" lvl="0" indent="0" algn="l" rtl="0">
              <a:spcBef>
                <a:spcPts val="1200"/>
              </a:spcBef>
              <a:spcAft>
                <a:spcPts val="0"/>
              </a:spcAft>
              <a:buNone/>
            </a:pPr>
            <a:r>
              <a:rPr lang="en"/>
              <a:t>The new congressional rep is running in a different district</a:t>
            </a:r>
            <a:endParaRPr/>
          </a:p>
          <a:p>
            <a:pPr marL="0" lvl="0" indent="0" algn="l" rtl="0">
              <a:spcBef>
                <a:spcPts val="1200"/>
              </a:spcBef>
              <a:spcAft>
                <a:spcPts val="0"/>
              </a:spcAft>
              <a:buNone/>
            </a:pPr>
            <a:r>
              <a:rPr lang="en"/>
              <a:t>Who represents my views?</a:t>
            </a:r>
            <a:endParaRPr/>
          </a:p>
          <a:p>
            <a:pPr marL="0" lvl="0" indent="0" algn="l" rtl="0">
              <a:spcBef>
                <a:spcPts val="1200"/>
              </a:spcBef>
              <a:spcAft>
                <a:spcPts val="120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The future of Texas is Latino</a:t>
            </a:r>
            <a:endParaRPr/>
          </a:p>
        </p:txBody>
      </p:sp>
      <p:sp>
        <p:nvSpPr>
          <p:cNvPr id="179" name="Google Shape;179;p31"/>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a:t>From 2010 to 2020, the Latino population in Texas grew by more than 20% and that growth contributed to nearly half of the state's population increase during the same period. </a:t>
            </a:r>
            <a:endParaRPr/>
          </a:p>
          <a:p>
            <a:pPr marL="0" lvl="0" indent="0" algn="l" rtl="0">
              <a:lnSpc>
                <a:spcPct val="100000"/>
              </a:lnSpc>
              <a:spcBef>
                <a:spcPts val="1200"/>
              </a:spcBef>
              <a:spcAft>
                <a:spcPts val="0"/>
              </a:spcAft>
              <a:buNone/>
            </a:pPr>
            <a:r>
              <a:rPr lang="en"/>
              <a:t>With the newly-approved redistricting maps in Texas organizations say  it will dilute the vote of Latinos and other people of color. </a:t>
            </a:r>
            <a:endParaRPr/>
          </a:p>
          <a:p>
            <a:pPr marL="0" lvl="0" indent="0" algn="l" rtl="0">
              <a:lnSpc>
                <a:spcPct val="100000"/>
              </a:lnSpc>
              <a:spcBef>
                <a:spcPts val="1200"/>
              </a:spcBef>
              <a:spcAft>
                <a:spcPts val="0"/>
              </a:spcAft>
              <a:buNone/>
            </a:pPr>
            <a:r>
              <a:rPr lang="en"/>
              <a:t>Texas has a long history of using redistricting to limit Latino political power.</a:t>
            </a:r>
            <a:endParaRPr/>
          </a:p>
          <a:p>
            <a:pPr marL="0" lvl="0" indent="0" algn="l" rtl="0">
              <a:spcBef>
                <a:spcPts val="1200"/>
              </a:spcBef>
              <a:spcAft>
                <a:spcPts val="1200"/>
              </a:spcAft>
              <a:buNone/>
            </a:pPr>
            <a:endParaRPr/>
          </a:p>
        </p:txBody>
      </p:sp>
      <p:sp>
        <p:nvSpPr>
          <p:cNvPr id="180" name="Google Shape;180;p31"/>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Historically, we have seen the way maps have been drawn in Texas for Congress and the state legislature, and it appears things have not changed.  </a:t>
            </a:r>
            <a:endParaRPr/>
          </a:p>
          <a:p>
            <a:pPr marL="0" lvl="0" indent="0" algn="l" rtl="0">
              <a:spcBef>
                <a:spcPts val="1200"/>
              </a:spcBef>
              <a:spcAft>
                <a:spcPts val="0"/>
              </a:spcAft>
              <a:buNone/>
            </a:pPr>
            <a:r>
              <a:rPr lang="en"/>
              <a:t>According to the latest census data, nearly half of the entire Texas population under 18 is Latino, when you consider the future workforce of the state, the future leadership of the state, the future electorate of the state, it increasingly will be Latino.</a:t>
            </a: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Where I come from</a:t>
            </a:r>
            <a:endParaRPr/>
          </a:p>
        </p:txBody>
      </p:sp>
      <p:sp>
        <p:nvSpPr>
          <p:cNvPr id="70" name="Google Shape;70;p14"/>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Floresville, Texas </a:t>
            </a:r>
            <a:endParaRPr/>
          </a:p>
          <a:p>
            <a:pPr marL="0" lvl="0" indent="0" algn="l" rtl="0">
              <a:spcBef>
                <a:spcPts val="1200"/>
              </a:spcBef>
              <a:spcAft>
                <a:spcPts val="0"/>
              </a:spcAft>
              <a:buNone/>
            </a:pPr>
            <a:r>
              <a:rPr lang="en"/>
              <a:t>Total Population:  7,203</a:t>
            </a:r>
            <a:endParaRPr/>
          </a:p>
          <a:p>
            <a:pPr marL="0" lvl="0" indent="0" algn="l" rtl="0">
              <a:spcBef>
                <a:spcPts val="1200"/>
              </a:spcBef>
              <a:spcAft>
                <a:spcPts val="0"/>
              </a:spcAft>
              <a:buNone/>
            </a:pPr>
            <a:r>
              <a:rPr lang="en"/>
              <a:t>Hispanic/Latino:  4,530</a:t>
            </a:r>
            <a:endParaRPr/>
          </a:p>
          <a:p>
            <a:pPr marL="0" lvl="0" indent="0" algn="l" rtl="0">
              <a:spcBef>
                <a:spcPts val="1200"/>
              </a:spcBef>
              <a:spcAft>
                <a:spcPts val="0"/>
              </a:spcAft>
              <a:buNone/>
            </a:pPr>
            <a:r>
              <a:rPr lang="en"/>
              <a:t>Non Hispanic:  2,673</a:t>
            </a:r>
            <a:endParaRPr/>
          </a:p>
          <a:p>
            <a:pPr marL="0" lvl="0" indent="0" algn="l" rtl="0">
              <a:spcBef>
                <a:spcPts val="1200"/>
              </a:spcBef>
              <a:spcAft>
                <a:spcPts val="0"/>
              </a:spcAft>
              <a:buNone/>
            </a:pPr>
            <a:endParaRPr/>
          </a:p>
          <a:p>
            <a:pPr marL="0" lvl="0" indent="0" algn="l" rtl="0">
              <a:spcBef>
                <a:spcPts val="1200"/>
              </a:spcBef>
              <a:spcAft>
                <a:spcPts val="1200"/>
              </a:spcAft>
              <a:buNone/>
            </a:pPr>
            <a:r>
              <a:rPr lang="en" sz="1100" b="1" i="1">
                <a:solidFill>
                  <a:srgbClr val="008392"/>
                </a:solidFill>
                <a:highlight>
                  <a:srgbClr val="F2F2F2"/>
                </a:highlight>
                <a:uFill>
                  <a:noFill/>
                </a:u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Source: 2020 Decennial Census</a:t>
            </a:r>
            <a:endParaRPr/>
          </a:p>
        </p:txBody>
      </p:sp>
      <p:sp>
        <p:nvSpPr>
          <p:cNvPr id="71" name="Google Shape;71;p14"/>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72" name="Google Shape;72;p14"/>
          <p:cNvPicPr preferRelativeResize="0"/>
          <p:nvPr/>
        </p:nvPicPr>
        <p:blipFill>
          <a:blip r:embed="rId4">
            <a:alphaModFix/>
          </a:blip>
          <a:stretch>
            <a:fillRect/>
          </a:stretch>
        </p:blipFill>
        <p:spPr>
          <a:xfrm>
            <a:off x="2694875" y="1311075"/>
            <a:ext cx="6123573" cy="3641924"/>
          </a:xfrm>
          <a:prstGeom prst="rect">
            <a:avLst/>
          </a:prstGeom>
          <a:noFill/>
          <a:ln>
            <a:noFill/>
          </a:ln>
        </p:spPr>
      </p:pic>
      <p:sp>
        <p:nvSpPr>
          <p:cNvPr id="73" name="Google Shape;73;p14"/>
          <p:cNvSpPr/>
          <p:nvPr/>
        </p:nvSpPr>
        <p:spPr>
          <a:xfrm>
            <a:off x="7250200" y="4347925"/>
            <a:ext cx="560400" cy="220800"/>
          </a:xfrm>
          <a:prstGeom prst="rightArrow">
            <a:avLst>
              <a:gd name="adj1" fmla="val 50000"/>
              <a:gd name="adj2" fmla="val 50000"/>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Implications</a:t>
            </a:r>
            <a:endParaRPr/>
          </a:p>
        </p:txBody>
      </p:sp>
      <p:sp>
        <p:nvSpPr>
          <p:cNvPr id="186" name="Google Shape;186;p32"/>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fontScale="62500" lnSpcReduction="20000"/>
          </a:bodyPr>
          <a:lstStyle/>
          <a:p>
            <a:pPr marL="457200" lvl="0" indent="-308610" algn="l" rtl="0">
              <a:spcBef>
                <a:spcPts val="0"/>
              </a:spcBef>
              <a:spcAft>
                <a:spcPts val="0"/>
              </a:spcAft>
              <a:buSzPct val="100000"/>
              <a:buChar char="●"/>
            </a:pPr>
            <a:r>
              <a:rPr lang="en"/>
              <a:t>How do we convince Latinos?</a:t>
            </a:r>
            <a:endParaRPr/>
          </a:p>
          <a:p>
            <a:pPr marL="457200" lvl="0" indent="-308610" algn="l" rtl="0">
              <a:spcBef>
                <a:spcPts val="0"/>
              </a:spcBef>
              <a:spcAft>
                <a:spcPts val="0"/>
              </a:spcAft>
              <a:buSzPct val="100000"/>
              <a:buChar char="●"/>
            </a:pPr>
            <a:r>
              <a:rPr lang="en"/>
              <a:t>Are Media/Social media narrative messages empowering?</a:t>
            </a:r>
            <a:endParaRPr/>
          </a:p>
          <a:p>
            <a:pPr marL="457200" lvl="0" indent="-308610" algn="l" rtl="0">
              <a:spcBef>
                <a:spcPts val="0"/>
              </a:spcBef>
              <a:spcAft>
                <a:spcPts val="0"/>
              </a:spcAft>
              <a:buSzPct val="100000"/>
              <a:buChar char="●"/>
            </a:pPr>
            <a:r>
              <a:rPr lang="en"/>
              <a:t>Can we close the knowledge gap?</a:t>
            </a:r>
            <a:endParaRPr/>
          </a:p>
          <a:p>
            <a:pPr marL="457200" lvl="0" indent="-308610" algn="l" rtl="0">
              <a:spcBef>
                <a:spcPts val="0"/>
              </a:spcBef>
              <a:spcAft>
                <a:spcPts val="0"/>
              </a:spcAft>
              <a:buSzPct val="100000"/>
              <a:buChar char="●"/>
            </a:pPr>
            <a:r>
              <a:rPr lang="en"/>
              <a:t>Are we responsive to meet the needs of the Latino community?</a:t>
            </a:r>
            <a:endParaRPr/>
          </a:p>
          <a:p>
            <a:pPr marL="457200" lvl="0" indent="-308610" algn="l" rtl="0">
              <a:spcBef>
                <a:spcPts val="0"/>
              </a:spcBef>
              <a:spcAft>
                <a:spcPts val="0"/>
              </a:spcAft>
              <a:buSzPct val="100000"/>
              <a:buChar char="●"/>
            </a:pPr>
            <a:r>
              <a:rPr lang="en"/>
              <a:t>Do we have representation? How do we achieve this?</a:t>
            </a:r>
            <a:endParaRPr/>
          </a:p>
          <a:p>
            <a:pPr marL="0" lvl="0" indent="0" algn="l" rtl="0">
              <a:spcBef>
                <a:spcPts val="1200"/>
              </a:spcBef>
              <a:spcAft>
                <a:spcPts val="0"/>
              </a:spcAft>
              <a:buNone/>
            </a:pPr>
            <a:r>
              <a:rPr lang="en"/>
              <a:t>What we need:</a:t>
            </a:r>
            <a:endParaRPr/>
          </a:p>
          <a:p>
            <a:pPr marL="0" lvl="0" indent="0" algn="l" rtl="0">
              <a:spcBef>
                <a:spcPts val="1200"/>
              </a:spcBef>
              <a:spcAft>
                <a:spcPts val="0"/>
              </a:spcAft>
              <a:buNone/>
            </a:pPr>
            <a:r>
              <a:rPr lang="en"/>
              <a:t>Education and outreach</a:t>
            </a:r>
            <a:endParaRPr/>
          </a:p>
          <a:p>
            <a:pPr marL="0" lvl="0" indent="0" algn="l" rtl="0">
              <a:spcBef>
                <a:spcPts val="1200"/>
              </a:spcBef>
              <a:spcAft>
                <a:spcPts val="0"/>
              </a:spcAft>
              <a:buNone/>
            </a:pPr>
            <a:r>
              <a:rPr lang="en"/>
              <a:t>Provide opportunities for people—particularly at the crucial formative stages of civic engagement—to advance their skills, increase their knowledge, and engage in the difficult conversations of democracy.</a:t>
            </a:r>
            <a:endParaRPr/>
          </a:p>
          <a:p>
            <a:pPr marL="0" lvl="0" indent="0" algn="l" rtl="0">
              <a:spcBef>
                <a:spcPts val="1200"/>
              </a:spcBef>
              <a:spcAft>
                <a:spcPts val="0"/>
              </a:spcAft>
              <a:buNone/>
            </a:pPr>
            <a:r>
              <a:rPr lang="en"/>
              <a:t>Why:</a:t>
            </a:r>
            <a:endParaRPr/>
          </a:p>
          <a:p>
            <a:pPr marL="0" lvl="0" indent="0" algn="l" rtl="0">
              <a:spcBef>
                <a:spcPts val="1200"/>
              </a:spcBef>
              <a:spcAft>
                <a:spcPts val="1200"/>
              </a:spcAft>
              <a:buNone/>
            </a:pPr>
            <a:r>
              <a:rPr lang="en"/>
              <a:t>To stimulate new thinking and new advances in promoting civic engagement.</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Resources</a:t>
            </a:r>
            <a:endParaRPr/>
          </a:p>
        </p:txBody>
      </p:sp>
      <p:sp>
        <p:nvSpPr>
          <p:cNvPr id="192" name="Google Shape;192;p33"/>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fontScale="47500" lnSpcReduction="20000"/>
          </a:bodyPr>
          <a:lstStyle/>
          <a:p>
            <a:pPr marL="0" lvl="0" indent="0" algn="l" rtl="0">
              <a:spcBef>
                <a:spcPts val="0"/>
              </a:spcBef>
              <a:spcAft>
                <a:spcPts val="0"/>
              </a:spcAft>
              <a:buNone/>
            </a:pPr>
            <a:r>
              <a:rPr lang="en" u="sng">
                <a:solidFill>
                  <a:schemeClr val="hlink"/>
                </a:solidFill>
                <a:hlinkClick r:id="rId3"/>
              </a:rPr>
              <a:t>https://www.tml.org/DocumentCenter/View/2703/LU2021-22</a:t>
            </a:r>
            <a:endParaRPr/>
          </a:p>
          <a:p>
            <a:pPr marL="0" lvl="0" indent="0" algn="l" rtl="0">
              <a:spcBef>
                <a:spcPts val="1200"/>
              </a:spcBef>
              <a:spcAft>
                <a:spcPts val="0"/>
              </a:spcAft>
              <a:buNone/>
            </a:pPr>
            <a:r>
              <a:rPr lang="en" u="sng">
                <a:solidFill>
                  <a:schemeClr val="hlink"/>
                </a:solidFill>
                <a:hlinkClick r:id="rId4"/>
              </a:rPr>
              <a:t>https://ahmo.org/</a:t>
            </a:r>
            <a:endParaRPr/>
          </a:p>
          <a:p>
            <a:pPr marL="0" lvl="0" indent="0" algn="l" rtl="0">
              <a:spcBef>
                <a:spcPts val="1200"/>
              </a:spcBef>
              <a:spcAft>
                <a:spcPts val="0"/>
              </a:spcAft>
              <a:buNone/>
            </a:pPr>
            <a:r>
              <a:rPr lang="en" u="sng">
                <a:solidFill>
                  <a:schemeClr val="hlink"/>
                </a:solidFill>
                <a:hlinkClick r:id="rId5"/>
              </a:rPr>
              <a:t>https://chc.house.gov/media-center</a:t>
            </a:r>
            <a:endParaRPr/>
          </a:p>
          <a:p>
            <a:pPr marL="0" lvl="0" indent="0" algn="l" rtl="0">
              <a:spcBef>
                <a:spcPts val="1200"/>
              </a:spcBef>
              <a:spcAft>
                <a:spcPts val="0"/>
              </a:spcAft>
              <a:buNone/>
            </a:pPr>
            <a:r>
              <a:rPr lang="en" u="sng">
                <a:solidFill>
                  <a:schemeClr val="hlink"/>
                </a:solidFill>
                <a:hlinkClick r:id="rId6"/>
              </a:rPr>
              <a:t>https://www.svrep.org/</a:t>
            </a:r>
            <a:endParaRPr/>
          </a:p>
          <a:p>
            <a:pPr marL="0" lvl="0" indent="0" algn="l" rtl="0">
              <a:spcBef>
                <a:spcPts val="1200"/>
              </a:spcBef>
              <a:spcAft>
                <a:spcPts val="0"/>
              </a:spcAft>
              <a:buNone/>
            </a:pPr>
            <a:r>
              <a:rPr lang="en"/>
              <a:t>Desipio, Louis, Latino Civic and Policy Participation, 2006  </a:t>
            </a:r>
            <a:r>
              <a:rPr lang="en" u="sng">
                <a:solidFill>
                  <a:schemeClr val="hlink"/>
                </a:solidFill>
                <a:hlinkClick r:id="rId7"/>
              </a:rPr>
              <a:t>https://www.ncbi.nlm.nih.gov/books/NBK19906/</a:t>
            </a:r>
            <a:endParaRPr/>
          </a:p>
          <a:p>
            <a:pPr marL="0" lvl="0" indent="0" algn="l" rtl="0">
              <a:spcBef>
                <a:spcPts val="1200"/>
              </a:spcBef>
              <a:spcAft>
                <a:spcPts val="0"/>
              </a:spcAft>
              <a:buNone/>
            </a:pPr>
            <a:r>
              <a:rPr lang="en" u="sng">
                <a:solidFill>
                  <a:schemeClr val="hlink"/>
                </a:solidFill>
                <a:hlinkClick r:id="rId8"/>
              </a:rPr>
              <a:t>https://www.unidosus.org/facts/</a:t>
            </a:r>
            <a:endParaRPr/>
          </a:p>
          <a:p>
            <a:pPr marL="0" lvl="0" indent="0" algn="l" rtl="0">
              <a:spcBef>
                <a:spcPts val="1200"/>
              </a:spcBef>
              <a:spcAft>
                <a:spcPts val="0"/>
              </a:spcAft>
              <a:buNone/>
            </a:pPr>
            <a:r>
              <a:rPr lang="en" u="sng">
                <a:solidFill>
                  <a:schemeClr val="hlink"/>
                </a:solidFill>
                <a:hlinkClick r:id="rId9"/>
              </a:rPr>
              <a:t>https://www.nps.gov/articles/latinothemestruggles.htm</a:t>
            </a:r>
            <a:endParaRPr/>
          </a:p>
          <a:p>
            <a:pPr marL="0" lvl="0" indent="0" algn="l" rtl="0">
              <a:spcBef>
                <a:spcPts val="1200"/>
              </a:spcBef>
              <a:spcAft>
                <a:spcPts val="0"/>
              </a:spcAft>
              <a:buNone/>
            </a:pPr>
            <a:r>
              <a:rPr lang="en" u="sng">
                <a:solidFill>
                  <a:schemeClr val="hlink"/>
                </a:solidFill>
                <a:hlinkClick r:id="rId10"/>
              </a:rPr>
              <a:t>https://data.census.gov/cedsci/map?q=Floresville&amp;tid=DECENNIALPL2020.P4&amp;mode=customize&amp;layer=VT_2020_160_00_PY_D1&amp;cid=P4_002N</a:t>
            </a:r>
            <a:endParaRPr/>
          </a:p>
          <a:p>
            <a:pPr marL="0" lvl="0" indent="0" algn="l" rtl="0">
              <a:spcBef>
                <a:spcPts val="1200"/>
              </a:spcBef>
              <a:spcAft>
                <a:spcPts val="0"/>
              </a:spcAft>
              <a:buNone/>
            </a:pPr>
            <a:r>
              <a:rPr lang="en"/>
              <a:t>Pew Research Center, April, 2018, “The Public, the Political System and American Democracy, </a:t>
            </a:r>
            <a:r>
              <a:rPr lang="en" u="sng">
                <a:solidFill>
                  <a:schemeClr val="hlink"/>
                </a:solidFill>
                <a:hlinkClick r:id="rId11"/>
              </a:rPr>
              <a:t>https://www.pewresearch.org/politics/2018/04/26/6-quality-and-responsiveness-of-elected-officials/</a:t>
            </a:r>
            <a:endParaRPr/>
          </a:p>
          <a:p>
            <a:pPr marL="0" lvl="0" indent="0" algn="l" rtl="0">
              <a:lnSpc>
                <a:spcPct val="100000"/>
              </a:lnSpc>
              <a:spcBef>
                <a:spcPts val="1200"/>
              </a:spcBef>
              <a:spcAft>
                <a:spcPts val="0"/>
              </a:spcAft>
              <a:buNone/>
            </a:pPr>
            <a:r>
              <a:rPr lang="en"/>
              <a:t>MALDEF statement on redistricting in Texas, </a:t>
            </a:r>
            <a:r>
              <a:rPr lang="en" sz="1200" u="sng">
                <a:highlight>
                  <a:schemeClr val="lt1"/>
                </a:highlight>
                <a:latin typeface="Arial"/>
                <a:ea typeface="Arial"/>
                <a:cs typeface="Arial"/>
                <a:sym typeface="Arial"/>
                <a:hlinkClick r:id="rId12"/>
              </a:rPr>
              <a:t>https://www.maldef.org/2021/10/maldef-challenges-texas-redistricting-maps/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endParaRPr/>
          </a:p>
        </p:txBody>
      </p:sp>
      <p:sp>
        <p:nvSpPr>
          <p:cNvPr id="198" name="Google Shape;198;p3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fontScale="55000" lnSpcReduction="10000"/>
          </a:bodyPr>
          <a:lstStyle/>
          <a:p>
            <a:pPr marL="0" lvl="0" indent="0" algn="l" rtl="0">
              <a:spcBef>
                <a:spcPts val="0"/>
              </a:spcBef>
              <a:spcAft>
                <a:spcPts val="0"/>
              </a:spcAft>
              <a:buNone/>
            </a:pPr>
            <a:r>
              <a:rPr lang="en"/>
              <a:t>Jose Roberto Juarez, Jr., “Mexican American Voting Rights in Texas”. In Robert Brischetto and J. Richard Avena (Eds.), Mexican American Civil Rights in Texas, Michigan State University Press, 2021. </a:t>
            </a:r>
            <a:r>
              <a:rPr lang="en" u="sng">
                <a:solidFill>
                  <a:schemeClr val="hlink"/>
                </a:solidFill>
                <a:hlinkClick r:id="rId3"/>
              </a:rPr>
              <a:t>https://secureservercdn.net/198.71.233.37/xpi.3b1.myftpupload.com/wp-content/uploads/2021/11/Latinos-Suing-Govenor-AGAIN.pdf</a:t>
            </a:r>
            <a:endParaRPr/>
          </a:p>
          <a:p>
            <a:pPr marL="0" lvl="0" indent="0" algn="l" rtl="0">
              <a:spcBef>
                <a:spcPts val="1200"/>
              </a:spcBef>
              <a:spcAft>
                <a:spcPts val="0"/>
              </a:spcAft>
              <a:buNone/>
            </a:pPr>
            <a:r>
              <a:rPr lang="en"/>
              <a:t>Juan Pablo Garnham, “Democrats Didn’t Get a Blue Wave, but Some of the Fastest-Growing Suburbs in Texas Are Still Moving to the Left,” Texas Tribune, November 11, 2020, </a:t>
            </a:r>
            <a:r>
              <a:rPr lang="en" u="sng">
                <a:solidFill>
                  <a:schemeClr val="hlink"/>
                </a:solidFill>
                <a:hlinkClick r:id="rId4"/>
              </a:rPr>
              <a:t>https://www.texastribune.org/2020/11/11/texas-democrats-republicans-suburb/</a:t>
            </a:r>
            <a:r>
              <a:rPr lang="en"/>
              <a:t>.</a:t>
            </a:r>
            <a:endParaRPr/>
          </a:p>
          <a:p>
            <a:pPr marL="0" lvl="0" indent="0" algn="l" rtl="0">
              <a:spcBef>
                <a:spcPts val="1200"/>
              </a:spcBef>
              <a:spcAft>
                <a:spcPts val="0"/>
              </a:spcAft>
              <a:buNone/>
            </a:pPr>
            <a:r>
              <a:rPr lang="en"/>
              <a:t>Mike Hixenbaugh and Antonia Hylton, “Inside Southlake: Texas Suburb at Center of a Critical Race Theory Battle Looks Forward,” CBS News, August 30, 2021, </a:t>
            </a:r>
            <a:r>
              <a:rPr lang="en" u="sng">
                <a:solidFill>
                  <a:schemeClr val="hlink"/>
                </a:solidFill>
                <a:hlinkClick r:id="rId5"/>
              </a:rPr>
              <a:t>https://www.nbcnews.com/news/us-news/inside-southlake-texas-suburb-center-critical-race-theory-battle-looks-n1277748</a:t>
            </a:r>
            <a:r>
              <a:rPr lang="en"/>
              <a:t>.</a:t>
            </a:r>
            <a:endParaRPr/>
          </a:p>
          <a:p>
            <a:pPr marL="0" lvl="0" indent="0" algn="l" rtl="0">
              <a:spcBef>
                <a:spcPts val="1200"/>
              </a:spcBef>
              <a:spcAft>
                <a:spcPts val="0"/>
              </a:spcAft>
              <a:buNone/>
            </a:pPr>
            <a:r>
              <a:rPr lang="en"/>
              <a:t>Matt Dulin, “In 2011, Houston created a district to boost Hispanic council representation. What happened?” November 1, 2021, </a:t>
            </a:r>
            <a:r>
              <a:rPr lang="en" u="sng">
                <a:solidFill>
                  <a:schemeClr val="hlink"/>
                </a:solidFill>
                <a:hlinkClick r:id="rId6"/>
              </a:rPr>
              <a:t>https://kinder.rice.edu/urbanedge/2021/11/01/houston-redistricting-city-council</a:t>
            </a:r>
            <a:endParaRPr/>
          </a:p>
          <a:p>
            <a:pPr marL="0" lvl="0" indent="0" algn="l" rtl="0">
              <a:spcBef>
                <a:spcPts val="1200"/>
              </a:spcBef>
              <a:spcAft>
                <a:spcPts val="0"/>
              </a:spcAft>
              <a:buNone/>
            </a:pPr>
            <a:r>
              <a:rPr lang="en"/>
              <a:t>New Census Research Charts Latino Population Growth Across Texas and Within 10 Largest Cities,  Press release, </a:t>
            </a:r>
            <a:r>
              <a:rPr lang="en" u="sng">
                <a:solidFill>
                  <a:schemeClr val="hlink"/>
                </a:solidFill>
                <a:hlinkClick r:id="rId7"/>
              </a:rPr>
              <a:t>https://naleo.org/wp-content/uploads/2021/11/11_3_2021_-_NEF_Release_-_TX_Latino_Population_Growth_-_Final.pdf</a:t>
            </a:r>
            <a:endParaRPr/>
          </a:p>
          <a:p>
            <a:pPr marL="0" lvl="0" indent="0" algn="l" rtl="0">
              <a:spcBef>
                <a:spcPts val="1200"/>
              </a:spcBef>
              <a:spcAft>
                <a:spcPts val="1200"/>
              </a:spcAft>
              <a:buNone/>
            </a:pPr>
            <a:r>
              <a:rPr lang="en"/>
              <a:t>Thank you to the various citizens of Floresville for answering interview questions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5"/>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t>Marissa Ximenez</a:t>
            </a:r>
            <a:endParaRPr sz="2400"/>
          </a:p>
          <a:p>
            <a:pPr marL="0" lvl="0" indent="0" algn="ctr" rtl="0">
              <a:spcBef>
                <a:spcPts val="0"/>
              </a:spcBef>
              <a:spcAft>
                <a:spcPts val="0"/>
              </a:spcAft>
              <a:buNone/>
            </a:pPr>
            <a:r>
              <a:rPr lang="en" sz="2400"/>
              <a:t>Councilwoman Place 1, City of Floresville</a:t>
            </a:r>
            <a:endParaRPr sz="2400"/>
          </a:p>
          <a:p>
            <a:pPr marL="0" lvl="0" indent="0" algn="ctr" rtl="0">
              <a:spcBef>
                <a:spcPts val="0"/>
              </a:spcBef>
              <a:spcAft>
                <a:spcPts val="0"/>
              </a:spcAft>
              <a:buNone/>
            </a:pPr>
            <a:r>
              <a:rPr lang="en" sz="2400"/>
              <a:t>President, Association of Hispanic Municipal Officials</a:t>
            </a:r>
            <a:endParaRPr/>
          </a:p>
        </p:txBody>
      </p:sp>
      <p:sp>
        <p:nvSpPr>
          <p:cNvPr id="204" name="Google Shape;204;p35"/>
          <p:cNvSpPr txBox="1">
            <a:spLocks noGrp="1"/>
          </p:cNvSpPr>
          <p:nvPr>
            <p:ph type="subTitle" idx="1"/>
          </p:nvPr>
        </p:nvSpPr>
        <p:spPr>
          <a:xfrm>
            <a:off x="1680300" y="2925350"/>
            <a:ext cx="5783400" cy="1280400"/>
          </a:xfrm>
          <a:prstGeom prst="rect">
            <a:avLst/>
          </a:prstGeom>
        </p:spPr>
        <p:txBody>
          <a:bodyPr spcFirstLastPara="1" wrap="square" lIns="91425" tIns="91425" rIns="91425" bIns="91425" anchor="t" anchorCtr="0">
            <a:noAutofit/>
          </a:bodyPr>
          <a:lstStyle/>
          <a:p>
            <a:pPr marL="0" lvl="0" indent="9144" algn="ctr" rtl="0">
              <a:spcBef>
                <a:spcPts val="0"/>
              </a:spcBef>
              <a:spcAft>
                <a:spcPts val="0"/>
              </a:spcAft>
              <a:buNone/>
            </a:pPr>
            <a:r>
              <a:rPr lang="en" u="sng">
                <a:solidFill>
                  <a:schemeClr val="hlink"/>
                </a:solidFill>
                <a:hlinkClick r:id="rId3"/>
              </a:rPr>
              <a:t>councilplace1@floresvilletx.gov</a:t>
            </a:r>
            <a:endParaRPr/>
          </a:p>
          <a:p>
            <a:pPr marL="0" lvl="0" indent="9144" algn="ctr" rtl="0">
              <a:spcBef>
                <a:spcPts val="0"/>
              </a:spcBef>
              <a:spcAft>
                <a:spcPts val="0"/>
              </a:spcAft>
              <a:buNone/>
            </a:pPr>
            <a:r>
              <a:rPr lang="en" u="sng">
                <a:solidFill>
                  <a:schemeClr val="hlink"/>
                </a:solidFill>
                <a:hlinkClick r:id="rId4"/>
              </a:rPr>
              <a:t>marissa.ximenez@gmail.com</a:t>
            </a:r>
            <a:endParaRPr/>
          </a:p>
          <a:p>
            <a:pPr marL="0" lvl="0" indent="9144" algn="ctr" rtl="0">
              <a:spcBef>
                <a:spcPts val="0"/>
              </a:spcBef>
              <a:spcAft>
                <a:spcPts val="0"/>
              </a:spcAft>
              <a:buNone/>
            </a:pPr>
            <a:r>
              <a:rPr lang="en"/>
              <a:t>210-749-5997</a:t>
            </a:r>
            <a:endParaRPr/>
          </a:p>
          <a:p>
            <a:pPr marL="0" lvl="0" indent="9144" algn="ctr" rtl="0">
              <a:spcBef>
                <a:spcPts val="0"/>
              </a:spcBef>
              <a:spcAft>
                <a:spcPts val="0"/>
              </a:spcAft>
              <a:buNone/>
            </a:pPr>
            <a:r>
              <a:rPr lang="en"/>
              <a:t>830-581-1589</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Municipal Government in Floresville</a:t>
            </a:r>
            <a:endParaRPr/>
          </a:p>
        </p:txBody>
      </p:sp>
      <p:sp>
        <p:nvSpPr>
          <p:cNvPr id="79" name="Google Shape;79;p1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None/>
            </a:pPr>
            <a:r>
              <a:rPr lang="en" sz="1700"/>
              <a:t>Home rule city</a:t>
            </a:r>
            <a:endParaRPr sz="1700"/>
          </a:p>
          <a:p>
            <a:pPr marL="0" lvl="0" indent="0" algn="l" rtl="0">
              <a:spcBef>
                <a:spcPts val="1200"/>
              </a:spcBef>
              <a:spcAft>
                <a:spcPts val="0"/>
              </a:spcAft>
              <a:buNone/>
            </a:pPr>
            <a:r>
              <a:rPr lang="en" sz="1700"/>
              <a:t>Council-Manager</a:t>
            </a:r>
            <a:endParaRPr sz="1700"/>
          </a:p>
          <a:p>
            <a:pPr marL="457200" lvl="0" indent="-304165" algn="l" rtl="0">
              <a:spcBef>
                <a:spcPts val="1200"/>
              </a:spcBef>
              <a:spcAft>
                <a:spcPts val="0"/>
              </a:spcAft>
              <a:buSzPct val="100000"/>
              <a:buChar char="●"/>
            </a:pPr>
            <a:r>
              <a:rPr lang="en" sz="1700"/>
              <a:t>5 At Large council seats, 2 yr term, 6 yr term limit</a:t>
            </a:r>
            <a:endParaRPr sz="1700"/>
          </a:p>
          <a:p>
            <a:pPr marL="457200" lvl="0" indent="-304165" algn="l" rtl="0">
              <a:spcBef>
                <a:spcPts val="0"/>
              </a:spcBef>
              <a:spcAft>
                <a:spcPts val="0"/>
              </a:spcAft>
              <a:buSzPct val="100000"/>
              <a:buChar char="●"/>
            </a:pPr>
            <a:r>
              <a:rPr lang="en" sz="1700"/>
              <a:t>City council oversees the general administration, makes policy, sets budget</a:t>
            </a:r>
            <a:endParaRPr sz="1700"/>
          </a:p>
          <a:p>
            <a:pPr marL="457200" lvl="0" indent="-304165" algn="l" rtl="0">
              <a:spcBef>
                <a:spcPts val="0"/>
              </a:spcBef>
              <a:spcAft>
                <a:spcPts val="0"/>
              </a:spcAft>
              <a:buSzPct val="100000"/>
              <a:buChar char="●"/>
            </a:pPr>
            <a:r>
              <a:rPr lang="en" sz="1700"/>
              <a:t>Council appoints a professional city manager to carry out day-to-day administrative operations</a:t>
            </a:r>
            <a:endParaRPr sz="1700"/>
          </a:p>
          <a:p>
            <a:pPr marL="0" lvl="0" indent="0" algn="l" rtl="0">
              <a:spcBef>
                <a:spcPts val="1200"/>
              </a:spcBef>
              <a:spcAft>
                <a:spcPts val="0"/>
              </a:spcAft>
              <a:buNone/>
            </a:pPr>
            <a:endParaRPr sz="1700"/>
          </a:p>
          <a:p>
            <a:pPr marL="0" lvl="0" indent="0" algn="l" rtl="0">
              <a:spcBef>
                <a:spcPts val="1200"/>
              </a:spcBef>
              <a:spcAft>
                <a:spcPts val="0"/>
              </a:spcAft>
              <a:buNone/>
            </a:pPr>
            <a:r>
              <a:rPr lang="en" sz="1700"/>
              <a:t>Where is the Latino population?</a:t>
            </a:r>
            <a:endParaRPr sz="1700"/>
          </a:p>
          <a:p>
            <a:pPr marL="0" lvl="0" indent="0" algn="l" rtl="0">
              <a:spcBef>
                <a:spcPts val="1200"/>
              </a:spcBef>
              <a:spcAft>
                <a:spcPts val="0"/>
              </a:spcAft>
              <a:buNone/>
            </a:pPr>
            <a:r>
              <a:rPr lang="en" sz="1700"/>
              <a:t>What is their involvement with the city?</a:t>
            </a:r>
            <a:endParaRPr sz="1700"/>
          </a:p>
          <a:p>
            <a:pPr marL="0" lvl="0" indent="0" algn="l" rtl="0">
              <a:spcBef>
                <a:spcPts val="1200"/>
              </a:spcBef>
              <a:spcAft>
                <a:spcPts val="1200"/>
              </a:spcAft>
              <a:buNone/>
            </a:pPr>
            <a:endParaRPr/>
          </a:p>
        </p:txBody>
      </p:sp>
      <p:sp>
        <p:nvSpPr>
          <p:cNvPr id="80" name="Google Shape;80;p1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81" name="Google Shape;81;p15"/>
          <p:cNvPicPr preferRelativeResize="0"/>
          <p:nvPr/>
        </p:nvPicPr>
        <p:blipFill>
          <a:blip r:embed="rId3">
            <a:alphaModFix/>
          </a:blip>
          <a:stretch>
            <a:fillRect/>
          </a:stretch>
        </p:blipFill>
        <p:spPr>
          <a:xfrm>
            <a:off x="4272075" y="1450375"/>
            <a:ext cx="4736700" cy="3157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Questions</a:t>
            </a:r>
            <a:endParaRPr/>
          </a:p>
        </p:txBody>
      </p:sp>
      <p:sp>
        <p:nvSpPr>
          <p:cNvPr id="87" name="Google Shape;87;p16"/>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How do we understand and publicly discuss the political lives of Latinos?</a:t>
            </a:r>
            <a:endParaRPr/>
          </a:p>
          <a:p>
            <a:pPr marL="0" lvl="0" indent="0" algn="l" rtl="0">
              <a:spcBef>
                <a:spcPts val="1200"/>
              </a:spcBef>
              <a:spcAft>
                <a:spcPts val="0"/>
              </a:spcAft>
              <a:buNone/>
            </a:pPr>
            <a:r>
              <a:rPr lang="en"/>
              <a:t>What can we expect to be revealed as we have discussions with Latino populations?</a:t>
            </a: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Asking the community</a:t>
            </a:r>
            <a:endParaRPr/>
          </a:p>
        </p:txBody>
      </p:sp>
      <p:sp>
        <p:nvSpPr>
          <p:cNvPr id="93" name="Google Shape;93;p17"/>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Examples of questions:</a:t>
            </a:r>
            <a:endParaRPr/>
          </a:p>
          <a:p>
            <a:pPr marL="457200" lvl="0" indent="-317500" algn="l" rtl="0">
              <a:spcBef>
                <a:spcPts val="1200"/>
              </a:spcBef>
              <a:spcAft>
                <a:spcPts val="0"/>
              </a:spcAft>
              <a:buSzPts val="1400"/>
              <a:buChar char="●"/>
            </a:pPr>
            <a:r>
              <a:rPr lang="en"/>
              <a:t>Do you vote?</a:t>
            </a:r>
            <a:endParaRPr/>
          </a:p>
          <a:p>
            <a:pPr marL="457200" lvl="0" indent="-317500" algn="l" rtl="0">
              <a:spcBef>
                <a:spcPts val="0"/>
              </a:spcBef>
              <a:spcAft>
                <a:spcPts val="0"/>
              </a:spcAft>
              <a:buSzPts val="1400"/>
              <a:buChar char="●"/>
            </a:pPr>
            <a:r>
              <a:rPr lang="en"/>
              <a:t>What motivates you to vote? Or, what are some of the reasons you don’t vote?</a:t>
            </a:r>
            <a:endParaRPr/>
          </a:p>
          <a:p>
            <a:pPr marL="457200" lvl="0" indent="-317500" algn="l" rtl="0">
              <a:spcBef>
                <a:spcPts val="0"/>
              </a:spcBef>
              <a:spcAft>
                <a:spcPts val="0"/>
              </a:spcAft>
              <a:buSzPts val="1400"/>
              <a:buChar char="●"/>
            </a:pPr>
            <a:r>
              <a:rPr lang="en"/>
              <a:t>Do you feel that your vote counts, that it makes a difference?</a:t>
            </a:r>
            <a:endParaRPr/>
          </a:p>
          <a:p>
            <a:pPr marL="457200" lvl="0" indent="-317500" algn="l" rtl="0">
              <a:spcBef>
                <a:spcPts val="0"/>
              </a:spcBef>
              <a:spcAft>
                <a:spcPts val="0"/>
              </a:spcAft>
              <a:buSzPts val="1400"/>
              <a:buChar char="●"/>
            </a:pPr>
            <a:r>
              <a:rPr lang="en"/>
              <a:t>How do you identify yourself?</a:t>
            </a:r>
            <a:endParaRPr/>
          </a:p>
          <a:p>
            <a:pPr marL="457200" lvl="0" indent="-317500" algn="l" rtl="0">
              <a:spcBef>
                <a:spcPts val="0"/>
              </a:spcBef>
              <a:spcAft>
                <a:spcPts val="0"/>
              </a:spcAft>
              <a:buSzPts val="1400"/>
              <a:buChar char="●"/>
            </a:pPr>
            <a:r>
              <a:rPr lang="en"/>
              <a:t>Have you ever been discriminated against?</a:t>
            </a:r>
            <a:endParaRPr/>
          </a:p>
          <a:p>
            <a:pPr marL="0" lvl="0" indent="0" algn="l" rtl="0">
              <a:spcBef>
                <a:spcPts val="1200"/>
              </a:spcBef>
              <a:spcAft>
                <a:spcPts val="1200"/>
              </a:spcAft>
              <a:buNone/>
            </a:pPr>
            <a:endParaRPr/>
          </a:p>
        </p:txBody>
      </p:sp>
      <p:sp>
        <p:nvSpPr>
          <p:cNvPr id="94" name="Google Shape;94;p17"/>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a:p>
            <a:pPr marL="457200" lvl="0" indent="-317500" algn="l" rtl="0">
              <a:spcBef>
                <a:spcPts val="1200"/>
              </a:spcBef>
              <a:spcAft>
                <a:spcPts val="0"/>
              </a:spcAft>
              <a:buSzPts val="1400"/>
              <a:buChar char="●"/>
            </a:pPr>
            <a:r>
              <a:rPr lang="en"/>
              <a:t>How do you decide who to vote for? What informs and influences your choices?</a:t>
            </a:r>
            <a:endParaRPr/>
          </a:p>
          <a:p>
            <a:pPr marL="457200" lvl="0" indent="-317500" algn="l" rtl="0">
              <a:spcBef>
                <a:spcPts val="0"/>
              </a:spcBef>
              <a:spcAft>
                <a:spcPts val="0"/>
              </a:spcAft>
              <a:buSzPts val="1400"/>
              <a:buChar char="●"/>
            </a:pPr>
            <a:r>
              <a:rPr lang="en"/>
              <a:t>Does your family vote? </a:t>
            </a:r>
            <a:endParaRPr/>
          </a:p>
          <a:p>
            <a:pPr marL="457200" lvl="0" indent="-317500" algn="l" rtl="0">
              <a:spcBef>
                <a:spcPts val="0"/>
              </a:spcBef>
              <a:spcAft>
                <a:spcPts val="0"/>
              </a:spcAft>
              <a:buSzPts val="1400"/>
              <a:buChar char="●"/>
            </a:pPr>
            <a:r>
              <a:rPr lang="en"/>
              <a:t>Do you follow they latest policy issues?</a:t>
            </a:r>
            <a:endParaRPr/>
          </a:p>
          <a:p>
            <a:pPr marL="457200" lvl="0" indent="-317500" algn="l" rtl="0">
              <a:spcBef>
                <a:spcPts val="0"/>
              </a:spcBef>
              <a:spcAft>
                <a:spcPts val="0"/>
              </a:spcAft>
              <a:buSzPts val="1400"/>
              <a:buChar char="●"/>
            </a:pPr>
            <a:r>
              <a:rPr lang="en"/>
              <a:t>How do you receive your information?</a:t>
            </a:r>
            <a:endParaRPr/>
          </a:p>
          <a:p>
            <a:pPr marL="457200" lvl="0" indent="-317500" algn="l" rtl="0">
              <a:spcBef>
                <a:spcPts val="0"/>
              </a:spcBef>
              <a:spcAft>
                <a:spcPts val="0"/>
              </a:spcAft>
              <a:buSzPts val="1400"/>
              <a:buChar char="●"/>
            </a:pPr>
            <a:r>
              <a:rPr lang="en"/>
              <a:t>During this last local election, how did you decide who to vote for?</a:t>
            </a:r>
            <a:endParaRPr/>
          </a:p>
          <a:p>
            <a:pPr marL="457200" lvl="0" indent="-317500" algn="l" rtl="0">
              <a:spcBef>
                <a:spcPts val="0"/>
              </a:spcBef>
              <a:spcAft>
                <a:spcPts val="0"/>
              </a:spcAft>
              <a:buSzPts val="1400"/>
              <a:buChar char="●"/>
            </a:pPr>
            <a:r>
              <a:rPr lang="en"/>
              <a:t>Do you feel represented?</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What generates a Latino voter?</a:t>
            </a:r>
            <a:endParaRPr/>
          </a:p>
        </p:txBody>
      </p:sp>
      <p:sp>
        <p:nvSpPr>
          <p:cNvPr id="100" name="Google Shape;100;p18"/>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What convinces a Latino to vote?</a:t>
            </a:r>
            <a:endParaRPr/>
          </a:p>
          <a:p>
            <a:pPr marL="914400" lvl="1" indent="-317500" algn="l" rtl="0">
              <a:spcBef>
                <a:spcPts val="0"/>
              </a:spcBef>
              <a:spcAft>
                <a:spcPts val="0"/>
              </a:spcAft>
              <a:buSzPts val="1400"/>
              <a:buChar char="○"/>
            </a:pPr>
            <a:r>
              <a:rPr lang="en"/>
              <a:t>How do they feel?</a:t>
            </a:r>
            <a:endParaRPr/>
          </a:p>
          <a:p>
            <a:pPr marL="914400" lvl="1" indent="-317500" algn="l" rtl="0">
              <a:spcBef>
                <a:spcPts val="0"/>
              </a:spcBef>
              <a:spcAft>
                <a:spcPts val="0"/>
              </a:spcAft>
              <a:buSzPts val="1400"/>
              <a:buChar char="○"/>
            </a:pPr>
            <a:r>
              <a:rPr lang="en"/>
              <a:t>What are their beliefs?</a:t>
            </a:r>
            <a:endParaRPr/>
          </a:p>
          <a:p>
            <a:pPr marL="914400" lvl="1" indent="-317500" algn="l" rtl="0">
              <a:spcBef>
                <a:spcPts val="0"/>
              </a:spcBef>
              <a:spcAft>
                <a:spcPts val="0"/>
              </a:spcAft>
              <a:buSzPts val="1400"/>
              <a:buChar char="○"/>
            </a:pPr>
            <a:r>
              <a:rPr lang="en"/>
              <a:t>Can they relate?</a:t>
            </a:r>
            <a:endParaRPr/>
          </a:p>
          <a:p>
            <a:pPr marL="914400" lvl="1" indent="-317500" algn="l" rtl="0">
              <a:spcBef>
                <a:spcPts val="0"/>
              </a:spcBef>
              <a:spcAft>
                <a:spcPts val="0"/>
              </a:spcAft>
              <a:buSzPts val="1400"/>
              <a:buChar char="○"/>
            </a:pPr>
            <a:r>
              <a:rPr lang="en"/>
              <a:t>Are they accessible?</a:t>
            </a:r>
            <a:endParaRPr/>
          </a:p>
          <a:p>
            <a:pPr marL="0" lvl="0" indent="0" algn="l" rtl="0">
              <a:spcBef>
                <a:spcPts val="1200"/>
              </a:spcBef>
              <a:spcAft>
                <a:spcPts val="12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What limits a Latino voter?</a:t>
            </a:r>
            <a:endParaRPr/>
          </a:p>
        </p:txBody>
      </p:sp>
      <p:sp>
        <p:nvSpPr>
          <p:cNvPr id="106" name="Google Shape;106;p19"/>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What discourages a Latino from voting?</a:t>
            </a:r>
            <a:endParaRPr/>
          </a:p>
          <a:p>
            <a:pPr marL="914400" lvl="1" indent="-317500" algn="l" rtl="0">
              <a:spcBef>
                <a:spcPts val="0"/>
              </a:spcBef>
              <a:spcAft>
                <a:spcPts val="0"/>
              </a:spcAft>
              <a:buSzPts val="1400"/>
              <a:buChar char="○"/>
            </a:pPr>
            <a:r>
              <a:rPr lang="en"/>
              <a:t>How do they feel?</a:t>
            </a:r>
            <a:endParaRPr/>
          </a:p>
          <a:p>
            <a:pPr marL="914400" lvl="1" indent="-317500" algn="l" rtl="0">
              <a:spcBef>
                <a:spcPts val="0"/>
              </a:spcBef>
              <a:spcAft>
                <a:spcPts val="0"/>
              </a:spcAft>
              <a:buSzPts val="1400"/>
              <a:buChar char="○"/>
            </a:pPr>
            <a:r>
              <a:rPr lang="en"/>
              <a:t>What are their beliefs?</a:t>
            </a:r>
            <a:endParaRPr/>
          </a:p>
          <a:p>
            <a:pPr marL="914400" lvl="1" indent="-317500" algn="l" rtl="0">
              <a:spcBef>
                <a:spcPts val="0"/>
              </a:spcBef>
              <a:spcAft>
                <a:spcPts val="0"/>
              </a:spcAft>
              <a:buSzPts val="1400"/>
              <a:buChar char="○"/>
            </a:pPr>
            <a:r>
              <a:rPr lang="en"/>
              <a:t>Can they relate?</a:t>
            </a:r>
            <a:endParaRPr/>
          </a:p>
          <a:p>
            <a:pPr marL="914400" lvl="1" indent="-317500" algn="l" rtl="0">
              <a:spcBef>
                <a:spcPts val="0"/>
              </a:spcBef>
              <a:spcAft>
                <a:spcPts val="0"/>
              </a:spcAft>
              <a:buSzPts val="1400"/>
              <a:buChar char="○"/>
            </a:pPr>
            <a:r>
              <a:rPr lang="en"/>
              <a:t>Are they accessible?</a:t>
            </a:r>
            <a:endParaRPr/>
          </a:p>
          <a:p>
            <a:pPr marL="914400" lvl="0" indent="0" algn="l" rtl="0">
              <a:spcBef>
                <a:spcPts val="1200"/>
              </a:spcBef>
              <a:spcAft>
                <a:spcPts val="12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fontScale="90000"/>
          </a:bodyPr>
          <a:lstStyle/>
          <a:p>
            <a:pPr marL="0" lvl="0" indent="0" algn="l" rtl="0">
              <a:lnSpc>
                <a:spcPct val="115000"/>
              </a:lnSpc>
              <a:spcBef>
                <a:spcPts val="0"/>
              </a:spcBef>
              <a:spcAft>
                <a:spcPts val="1200"/>
              </a:spcAft>
              <a:buNone/>
            </a:pPr>
            <a:r>
              <a:rPr lang="en"/>
              <a:t>Civic engagement and inclusion</a:t>
            </a:r>
            <a:endParaRPr/>
          </a:p>
        </p:txBody>
      </p:sp>
      <p:sp>
        <p:nvSpPr>
          <p:cNvPr id="112" name="Google Shape;112;p20"/>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Latino voters:</a:t>
            </a:r>
            <a:endParaRPr/>
          </a:p>
          <a:p>
            <a:pPr marL="457200" lvl="0" indent="-317500" algn="l" rtl="0">
              <a:spcBef>
                <a:spcPts val="1200"/>
              </a:spcBef>
              <a:spcAft>
                <a:spcPts val="0"/>
              </a:spcAft>
              <a:buSzPts val="1400"/>
              <a:buChar char="●"/>
            </a:pPr>
            <a:r>
              <a:rPr lang="en"/>
              <a:t>The decision to vote</a:t>
            </a:r>
            <a:endParaRPr/>
          </a:p>
          <a:p>
            <a:pPr marL="457200" lvl="0" indent="-317500" algn="l" rtl="0">
              <a:spcBef>
                <a:spcPts val="0"/>
              </a:spcBef>
              <a:spcAft>
                <a:spcPts val="0"/>
              </a:spcAft>
              <a:buSzPts val="1400"/>
              <a:buChar char="●"/>
            </a:pPr>
            <a:r>
              <a:rPr lang="en"/>
              <a:t>Recognizing government impact</a:t>
            </a:r>
            <a:endParaRPr/>
          </a:p>
          <a:p>
            <a:pPr marL="457200" lvl="0" indent="-317500" algn="l" rtl="0">
              <a:spcBef>
                <a:spcPts val="0"/>
              </a:spcBef>
              <a:spcAft>
                <a:spcPts val="0"/>
              </a:spcAft>
              <a:buSzPts val="1400"/>
              <a:buChar char="●"/>
            </a:pPr>
            <a:r>
              <a:rPr lang="en"/>
              <a:t>Voting matters/changes things</a:t>
            </a:r>
            <a:endParaRPr/>
          </a:p>
          <a:p>
            <a:pPr marL="457200" lvl="0" indent="-317500" algn="l" rtl="0">
              <a:spcBef>
                <a:spcPts val="0"/>
              </a:spcBef>
              <a:spcAft>
                <a:spcPts val="0"/>
              </a:spcAft>
              <a:buSzPts val="1400"/>
              <a:buChar char="●"/>
            </a:pPr>
            <a:r>
              <a:rPr lang="en"/>
              <a:t>Political understanding</a:t>
            </a:r>
            <a:endParaRPr/>
          </a:p>
          <a:p>
            <a:pPr marL="457200" lvl="0" indent="-317500" algn="l" rtl="0">
              <a:spcBef>
                <a:spcPts val="0"/>
              </a:spcBef>
              <a:spcAft>
                <a:spcPts val="0"/>
              </a:spcAft>
              <a:buSzPts val="1400"/>
              <a:buChar char="●"/>
            </a:pPr>
            <a:r>
              <a:rPr lang="en"/>
              <a:t>Responsibility for their community</a:t>
            </a:r>
            <a:endParaRPr/>
          </a:p>
          <a:p>
            <a:pPr marL="457200" lvl="0" indent="-317500" algn="l" rtl="0">
              <a:spcBef>
                <a:spcPts val="0"/>
              </a:spcBef>
              <a:spcAft>
                <a:spcPts val="0"/>
              </a:spcAft>
              <a:buSzPts val="1400"/>
              <a:buChar char="●"/>
            </a:pPr>
            <a:r>
              <a:rPr lang="en"/>
              <a:t>Empower Latinos/Sense of Duty</a:t>
            </a:r>
            <a:endParaRPr/>
          </a:p>
        </p:txBody>
      </p:sp>
      <p:sp>
        <p:nvSpPr>
          <p:cNvPr id="113" name="Google Shape;113;p20"/>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Latino non-voters:</a:t>
            </a:r>
            <a:endParaRPr/>
          </a:p>
          <a:p>
            <a:pPr marL="457200" lvl="0" indent="-317500" algn="l" rtl="0">
              <a:spcBef>
                <a:spcPts val="1200"/>
              </a:spcBef>
              <a:spcAft>
                <a:spcPts val="0"/>
              </a:spcAft>
              <a:buSzPts val="1400"/>
              <a:buChar char="●"/>
            </a:pPr>
            <a:r>
              <a:rPr lang="en"/>
              <a:t>Access</a:t>
            </a:r>
            <a:endParaRPr/>
          </a:p>
          <a:p>
            <a:pPr marL="457200" lvl="0" indent="-317500" algn="l" rtl="0">
              <a:spcBef>
                <a:spcPts val="0"/>
              </a:spcBef>
              <a:spcAft>
                <a:spcPts val="0"/>
              </a:spcAft>
              <a:buSzPts val="1400"/>
              <a:buChar char="●"/>
            </a:pPr>
            <a:r>
              <a:rPr lang="en"/>
              <a:t>My vote doesn’t make a difference</a:t>
            </a:r>
            <a:endParaRPr/>
          </a:p>
          <a:p>
            <a:pPr marL="457200" lvl="0" indent="-317500" algn="l" rtl="0">
              <a:spcBef>
                <a:spcPts val="0"/>
              </a:spcBef>
              <a:spcAft>
                <a:spcPts val="0"/>
              </a:spcAft>
              <a:buSzPts val="1400"/>
              <a:buChar char="●"/>
            </a:pPr>
            <a:r>
              <a:rPr lang="en"/>
              <a:t>Not in my control</a:t>
            </a:r>
            <a:endParaRPr/>
          </a:p>
          <a:p>
            <a:pPr marL="457200" lvl="0" indent="-317500" algn="l" rtl="0">
              <a:spcBef>
                <a:spcPts val="0"/>
              </a:spcBef>
              <a:spcAft>
                <a:spcPts val="0"/>
              </a:spcAft>
              <a:buSzPts val="1400"/>
              <a:buChar char="●"/>
            </a:pPr>
            <a:r>
              <a:rPr lang="en"/>
              <a:t>Informed but not engaged</a:t>
            </a:r>
            <a:endParaRPr/>
          </a:p>
          <a:p>
            <a:pPr marL="457200" lvl="0" indent="-317500" algn="l" rtl="0">
              <a:spcBef>
                <a:spcPts val="0"/>
              </a:spcBef>
              <a:spcAft>
                <a:spcPts val="0"/>
              </a:spcAft>
              <a:buSzPts val="1400"/>
              <a:buChar char="●"/>
            </a:pPr>
            <a:r>
              <a:rPr lang="en"/>
              <a:t>No Political understanding</a:t>
            </a:r>
            <a:endParaRPr/>
          </a:p>
          <a:p>
            <a:pPr marL="457200" lvl="0" indent="-317500" algn="l" rtl="0">
              <a:spcBef>
                <a:spcPts val="0"/>
              </a:spcBef>
              <a:spcAft>
                <a:spcPts val="0"/>
              </a:spcAft>
              <a:buSzPts val="1400"/>
              <a:buChar char="●"/>
            </a:pPr>
            <a:r>
              <a:rPr lang="en"/>
              <a:t>Rigged System</a:t>
            </a:r>
            <a:endParaRPr/>
          </a:p>
          <a:p>
            <a:pPr marL="457200" lvl="0" indent="-317500" algn="l" rtl="0">
              <a:spcBef>
                <a:spcPts val="0"/>
              </a:spcBef>
              <a:spcAft>
                <a:spcPts val="0"/>
              </a:spcAft>
              <a:buSzPts val="1400"/>
              <a:buChar char="●"/>
            </a:pPr>
            <a:r>
              <a:rPr lang="en"/>
              <a:t>Racism/not inclusive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Influence in Latino communities</a:t>
            </a:r>
            <a:endParaRPr/>
          </a:p>
        </p:txBody>
      </p:sp>
      <p:sp>
        <p:nvSpPr>
          <p:cNvPr id="119" name="Google Shape;119;p21"/>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People have power in their combined social capital.</a:t>
            </a:r>
            <a:endParaRPr/>
          </a:p>
          <a:p>
            <a:pPr marL="0" lvl="0" indent="0" algn="l" rtl="0">
              <a:spcBef>
                <a:spcPts val="1200"/>
              </a:spcBef>
              <a:spcAft>
                <a:spcPts val="0"/>
              </a:spcAft>
              <a:buNone/>
            </a:pPr>
            <a:r>
              <a:rPr lang="en"/>
              <a:t>Social capital that is built among diverse community members—has been shown to help create new connections between diverse community members</a:t>
            </a:r>
            <a:endParaRPr/>
          </a:p>
          <a:p>
            <a:pPr marL="0" lvl="0" indent="0" algn="l" rtl="0">
              <a:spcBef>
                <a:spcPts val="1200"/>
              </a:spcBef>
              <a:spcAft>
                <a:spcPts val="0"/>
              </a:spcAft>
              <a:buNone/>
            </a:pPr>
            <a:r>
              <a:rPr lang="en"/>
              <a:t>How do we create an engaging environment that links neighborhood concerns to larger regional or societal issues?</a:t>
            </a:r>
            <a:endParaRPr/>
          </a:p>
          <a:p>
            <a:pPr marL="0" lvl="0" indent="0" algn="l" rtl="0">
              <a:spcBef>
                <a:spcPts val="1200"/>
              </a:spcBef>
              <a:spcAft>
                <a:spcPts val="1200"/>
              </a:spcAft>
              <a:buNone/>
            </a:pPr>
            <a:endParaRPr/>
          </a:p>
        </p:txBody>
      </p:sp>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5122</Words>
  <Application>Microsoft Office PowerPoint</Application>
  <PresentationFormat>On-screen Show (16:9)</PresentationFormat>
  <Paragraphs>287</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Roboto Slab</vt:lpstr>
      <vt:lpstr>Roboto</vt:lpstr>
      <vt:lpstr>Marina</vt:lpstr>
      <vt:lpstr>Challenges in Addressing Latino Concerns in Municipal Government and Related State Legislative Policies</vt:lpstr>
      <vt:lpstr>Where I come from</vt:lpstr>
      <vt:lpstr>Municipal Government in Floresville</vt:lpstr>
      <vt:lpstr>Questions</vt:lpstr>
      <vt:lpstr>Asking the community</vt:lpstr>
      <vt:lpstr>What generates a Latino voter?</vt:lpstr>
      <vt:lpstr>What limits a Latino voter?</vt:lpstr>
      <vt:lpstr>Civic engagement and inclusion</vt:lpstr>
      <vt:lpstr>Influence in Latino communities</vt:lpstr>
      <vt:lpstr>A Responsive Government That Represents Your Interests</vt:lpstr>
      <vt:lpstr>Legislative Policies</vt:lpstr>
      <vt:lpstr>S.B. 1</vt:lpstr>
      <vt:lpstr>S.B. 1111</vt:lpstr>
      <vt:lpstr>S.B. 1111</vt:lpstr>
      <vt:lpstr>Mexican American Legal Defense and Education Fund challenge Texas redistricting maps</vt:lpstr>
      <vt:lpstr>Mexican American Legislative Caucus filed the state case</vt:lpstr>
      <vt:lpstr>PowerPoint Presentation</vt:lpstr>
      <vt:lpstr>Redistricting-What is the impact?</vt:lpstr>
      <vt:lpstr>The future of Texas is Latino</vt:lpstr>
      <vt:lpstr>Implications</vt:lpstr>
      <vt:lpstr>Resources</vt:lpstr>
      <vt:lpstr>PowerPoint Presentation</vt:lpstr>
      <vt:lpstr>Marissa Ximenez Councilwoman Place 1, City of Floresville President, Association of Hispanic Municipal Officials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Challenges in Addressing Latino Concerns in Municipal Government and Related State Legislative Policies</dc:title>
  <dc:creator>user</dc:creator>
  <cp:lastModifiedBy>Farias, Alejandro</cp:lastModifiedBy>
  <cp:revision>3</cp:revision>
  <dcterms:modified xsi:type="dcterms:W3CDTF">2021-12-03T14:22:26Z</dcterms:modified>
</cp:coreProperties>
</file>