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Lato" panose="020B0604020202020204" charset="0"/>
      <p:regular r:id="rId16"/>
      <p:bold r:id="rId17"/>
      <p:italic r:id="rId18"/>
      <p:boldItalic r:id="rId19"/>
    </p:embeddedFont>
    <p:embeddedFont>
      <p:font typeface="Barlow SemiBold" panose="020B0604020202020204" charset="0"/>
      <p:regular r:id="rId20"/>
      <p:bold r:id="rId21"/>
      <p:italic r:id="rId22"/>
      <p:boldItalic r:id="rId23"/>
    </p:embeddedFont>
    <p:embeddedFont>
      <p:font typeface="Barlow ExtraBold" panose="020B0604020202020204" charset="0"/>
      <p:bold r:id="rId24"/>
      <p:boldItalic r:id="rId25"/>
    </p:embeddedFont>
    <p:embeddedFont>
      <p:font typeface="Lato Light" panose="020B0604020202020204" charset="0"/>
      <p:regular r:id="rId26"/>
      <p:bold r:id="rId27"/>
      <p:italic r:id="rId28"/>
      <p:boldItalic r:id="rId29"/>
    </p:embeddedFont>
    <p:embeddedFont>
      <p:font typeface="Barlow Black" panose="020B0604020202020204" charset="0"/>
      <p:bold r:id="rId30"/>
      <p:boldItalic r:id="rId31"/>
    </p:embeddedFont>
    <p:embeddedFont>
      <p:font typeface="Barlow" panose="020B0604020202020204" charset="0"/>
      <p:regular r:id="rId32"/>
      <p:bold r:id="rId33"/>
      <p:italic r:id="rId34"/>
      <p:boldItalic r:id="rId35"/>
    </p:embeddedFont>
    <p:embeddedFont>
      <p:font typeface="Barlow Medium"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9D5CD4-D6D0-4EC7-A636-6976CD3D8A9B}">
  <a:tblStyle styleId="{639D5CD4-D6D0-4EC7-A636-6976CD3D8A9B}" styleName="Table_0">
    <a:wholeTbl>
      <a:tcTxStyle>
        <a:font>
          <a:latin typeface="Arial"/>
          <a:ea typeface="Arial"/>
          <a:cs typeface="Arial"/>
        </a:font>
        <a:srgbClr val="000000"/>
      </a:tcTxStyle>
      <a:tcStyle>
        <a:tcBdr>
          <a:left>
            <a:ln cap="flat" cmpd="sng">
              <a:solidFill>
                <a:srgbClr val="808080"/>
              </a:solidFill>
              <a:prstDash val="solid"/>
              <a:round/>
              <a:headEnd type="none" w="sm" len="sm"/>
              <a:tailEnd type="none" w="sm" len="sm"/>
            </a:ln>
          </a:left>
          <a:right>
            <a:ln cap="flat" cmpd="sng">
              <a:solidFill>
                <a:srgbClr val="808080"/>
              </a:solidFill>
              <a:prstDash val="solid"/>
              <a:round/>
              <a:headEnd type="none" w="sm" len="sm"/>
              <a:tailEnd type="none" w="sm" len="sm"/>
            </a:ln>
          </a:right>
          <a:top>
            <a:ln cap="flat" cmpd="sng">
              <a:solidFill>
                <a:srgbClr val="808080"/>
              </a:solidFill>
              <a:prstDash val="solid"/>
              <a:round/>
              <a:headEnd type="none" w="sm" len="sm"/>
              <a:tailEnd type="none" w="sm" len="sm"/>
            </a:ln>
          </a:top>
          <a:bottom>
            <a:ln cap="flat" cmpd="sng">
              <a:solidFill>
                <a:srgbClr val="808080"/>
              </a:solidFill>
              <a:prstDash val="solid"/>
              <a:round/>
              <a:headEnd type="none" w="sm" len="sm"/>
              <a:tailEnd type="none" w="sm" len="sm"/>
            </a:ln>
          </a:bottom>
          <a:insideH>
            <a:ln cap="flat" cmpd="sng">
              <a:solidFill>
                <a:srgbClr val="808080"/>
              </a:solidFill>
              <a:prstDash val="solid"/>
              <a:round/>
              <a:headEnd type="none" w="sm" len="sm"/>
              <a:tailEnd type="none" w="sm" len="sm"/>
            </a:ln>
          </a:insideH>
          <a:insideV>
            <a:ln cap="flat" cmpd="sng">
              <a:solidFill>
                <a:srgbClr val="80808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8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theme" Target="theme/theme1.xml"/><Relationship Id="rId20" Type="http://schemas.openxmlformats.org/officeDocument/2006/relationships/font" Target="fonts/font5.fntdata"/><Relationship Id="rId4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13967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2722b56b3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2722b56b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g42722b56b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370269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e43e7d042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RCN Description: https://www.wemakethefuture.us/history-of-the-race-class-narrative</a:t>
            </a:r>
            <a:endParaRPr/>
          </a:p>
          <a:p>
            <a:pPr marL="0" lvl="0" indent="0" algn="l" rtl="0">
              <a:spcBef>
                <a:spcPts val="0"/>
              </a:spcBef>
              <a:spcAft>
                <a:spcPts val="0"/>
              </a:spcAft>
              <a:buNone/>
            </a:pPr>
            <a:r>
              <a:rPr lang="en-US"/>
              <a:t>RCN is founded in the belief that there is more that unites us than divides us. RCN leans in on issues of race and class instead of shying away from them and is meant as a counter-punch to the racist dog-whistle politics aimed at dividing working people and scapegoating communities of color. A critical component of the race class narrative is directly calling out that scapegoating and those responsible - self-interested politicians and corporate interests.</a:t>
            </a:r>
            <a:endParaRPr/>
          </a:p>
        </p:txBody>
      </p:sp>
      <p:sp>
        <p:nvSpPr>
          <p:cNvPr id="173" name="Google Shape;173;g5e43e7d04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89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01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e43e7d042_0_3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000">
                <a:solidFill>
                  <a:srgbClr val="000000"/>
                </a:solidFill>
                <a:latin typeface="Lato"/>
                <a:ea typeface="Lato"/>
                <a:cs typeface="Lato"/>
                <a:sym typeface="Lato"/>
              </a:rPr>
              <a:t>Add other images; Sick of It Coalition </a:t>
            </a:r>
            <a:endParaRPr sz="1000">
              <a:solidFill>
                <a:srgbClr val="000000"/>
              </a:solidFill>
            </a:endParaRPr>
          </a:p>
        </p:txBody>
      </p:sp>
      <p:sp>
        <p:nvSpPr>
          <p:cNvPr id="194" name="Google Shape;194;g5e43e7d042_0_3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3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4e7c28538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4e7c28538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104e7c28538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40800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2.3 million Latinos voted in Texas in 2020 - that’s more votes than the total turnout of 24 states in 2020</a:t>
            </a:r>
            <a:endParaRPr/>
          </a:p>
          <a:p>
            <a:pPr marL="0" lvl="0" indent="0" algn="l" rtl="0">
              <a:spcBef>
                <a:spcPts val="0"/>
              </a:spcBef>
              <a:spcAft>
                <a:spcPts val="0"/>
              </a:spcAft>
              <a:buNone/>
            </a:pPr>
            <a:endParaRPr/>
          </a:p>
        </p:txBody>
      </p:sp>
      <p:sp>
        <p:nvSpPr>
          <p:cNvPr id="94" name="Google Shape;9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64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4e7c28538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the 2020 elections (post 2020 Equis &amp; Avalanche surveys) - Economy, Immigration &amp; Covid were important - Immigration was a key force for Latinx Trump supporters</a:t>
            </a:r>
            <a:endParaRPr/>
          </a:p>
          <a:p>
            <a:pPr marL="0" lvl="0" indent="0" algn="l" rtl="0">
              <a:spcBef>
                <a:spcPts val="0"/>
              </a:spcBef>
              <a:spcAft>
                <a:spcPts val="0"/>
              </a:spcAft>
              <a:buNone/>
            </a:pPr>
            <a:r>
              <a:rPr lang="en-US"/>
              <a:t>Over 20% of Latinx Biden &amp; Trump supporters both wanted more direct financial support when asked what is the one thing the government can deliver for you that would make a meaningful difference (it was the highest answer for both Biden &amp; Trump Latinx voters)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3" name="Google Shape;103;g104e7c28538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51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3c11f48ab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Most of the state’s 4 million registered Latinos are NOT in Latino-majority registered counties.</a:t>
            </a:r>
            <a:endParaRPr/>
          </a:p>
          <a:p>
            <a:pPr marL="0" lvl="0" indent="0" algn="l" rtl="0">
              <a:spcBef>
                <a:spcPts val="0"/>
              </a:spcBef>
              <a:spcAft>
                <a:spcPts val="0"/>
              </a:spcAft>
              <a:buNone/>
            </a:pPr>
            <a:endParaRPr/>
          </a:p>
          <a:p>
            <a:pPr marL="0" lvl="0" indent="0" algn="l" rtl="0">
              <a:spcBef>
                <a:spcPts val="0"/>
              </a:spcBef>
              <a:spcAft>
                <a:spcPts val="0"/>
              </a:spcAft>
              <a:buNone/>
            </a:pPr>
            <a:r>
              <a:rPr lang="en-US"/>
              <a:t>Latinx in Bexar &amp; Nueces are 45% of registered</a:t>
            </a:r>
            <a:endParaRPr/>
          </a:p>
          <a:p>
            <a:pPr marL="0" lvl="0" indent="0" algn="l" rtl="0">
              <a:spcBef>
                <a:spcPts val="0"/>
              </a:spcBef>
              <a:spcAft>
                <a:spcPts val="0"/>
              </a:spcAft>
              <a:buNone/>
            </a:pPr>
            <a:endParaRPr/>
          </a:p>
        </p:txBody>
      </p:sp>
      <p:sp>
        <p:nvSpPr>
          <p:cNvPr id="115" name="Google Shape;115;g103c11f48a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116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04e7c28538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Total of these 11 counties is 2.87 million</a:t>
            </a:r>
            <a:endParaRPr/>
          </a:p>
        </p:txBody>
      </p:sp>
      <p:sp>
        <p:nvSpPr>
          <p:cNvPr id="127" name="Google Shape;127;g104e7c28538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376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5c014e805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Most of this is because folks are not spending resources to get out the Latinx vote in TX -</a:t>
            </a:r>
            <a:endParaRPr/>
          </a:p>
          <a:p>
            <a:pPr marL="0" lvl="0" indent="0" algn="l" rtl="0">
              <a:spcBef>
                <a:spcPts val="0"/>
              </a:spcBef>
              <a:spcAft>
                <a:spcPts val="0"/>
              </a:spcAft>
              <a:buNone/>
            </a:pPr>
            <a:r>
              <a:rPr lang="en-US"/>
              <a:t>It becomes a Self-fulfilling prophecy - if we don’t talk to Latinos, they won’t participate</a:t>
            </a:r>
            <a:endParaRPr/>
          </a:p>
          <a:p>
            <a:pPr marL="0" lvl="0" indent="0" algn="l" rtl="0">
              <a:spcBef>
                <a:spcPts val="0"/>
              </a:spcBef>
              <a:spcAft>
                <a:spcPts val="0"/>
              </a:spcAft>
              <a:buClr>
                <a:schemeClr val="lt1"/>
              </a:buClr>
              <a:buFont typeface="Arial"/>
              <a:buNone/>
            </a:pPr>
            <a:r>
              <a:rPr lang="en-US"/>
              <a:t>In the RGV - Koch brothers have invested for 15+ years in a liberterian ideology</a:t>
            </a:r>
            <a:endParaRPr/>
          </a:p>
        </p:txBody>
      </p:sp>
      <p:sp>
        <p:nvSpPr>
          <p:cNvPr id="137" name="Google Shape;137;g105c014e805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903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2722b56b3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371600" lvl="0" indent="0" algn="l" rtl="0">
              <a:spcBef>
                <a:spcPts val="0"/>
              </a:spcBef>
              <a:spcAft>
                <a:spcPts val="0"/>
              </a:spcAft>
              <a:buNone/>
            </a:pPr>
            <a:endParaRPr sz="1100">
              <a:latin typeface="Lato Light"/>
              <a:ea typeface="Lato Light"/>
              <a:cs typeface="Lato Light"/>
              <a:sym typeface="Lato Light"/>
            </a:endParaRPr>
          </a:p>
          <a:p>
            <a:pPr marL="0" lvl="0" indent="0" algn="l" rtl="0">
              <a:spcBef>
                <a:spcPts val="0"/>
              </a:spcBef>
              <a:spcAft>
                <a:spcPts val="0"/>
              </a:spcAft>
              <a:buNone/>
            </a:pPr>
            <a:endParaRPr/>
          </a:p>
          <a:p>
            <a:pPr marL="457200" lvl="1" indent="0" algn="l" rtl="0">
              <a:spcBef>
                <a:spcPts val="0"/>
              </a:spcBef>
              <a:spcAft>
                <a:spcPts val="0"/>
              </a:spcAft>
              <a:buClr>
                <a:schemeClr val="dk1"/>
              </a:buClr>
              <a:buFont typeface="Arial"/>
              <a:buNone/>
            </a:pPr>
            <a:endParaRPr/>
          </a:p>
        </p:txBody>
      </p:sp>
      <p:sp>
        <p:nvSpPr>
          <p:cNvPr id="146" name="Google Shape;146;g42722b56b3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33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4e7c28538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371600" lvl="0" indent="0" algn="l" rtl="0">
              <a:spcBef>
                <a:spcPts val="0"/>
              </a:spcBef>
              <a:spcAft>
                <a:spcPts val="0"/>
              </a:spcAft>
              <a:buNone/>
            </a:pPr>
            <a:endParaRPr sz="1100">
              <a:latin typeface="Lato Light"/>
              <a:ea typeface="Lato Light"/>
              <a:cs typeface="Lato Light"/>
              <a:sym typeface="Lato Light"/>
            </a:endParaRPr>
          </a:p>
          <a:p>
            <a:pPr marL="0" lvl="0" indent="0" algn="l" rtl="0">
              <a:spcBef>
                <a:spcPts val="0"/>
              </a:spcBef>
              <a:spcAft>
                <a:spcPts val="0"/>
              </a:spcAft>
              <a:buNone/>
            </a:pPr>
            <a:endParaRPr/>
          </a:p>
          <a:p>
            <a:pPr marL="457200" lvl="1" indent="0" algn="l" rtl="0">
              <a:spcBef>
                <a:spcPts val="0"/>
              </a:spcBef>
              <a:spcAft>
                <a:spcPts val="0"/>
              </a:spcAft>
              <a:buClr>
                <a:schemeClr val="dk1"/>
              </a:buClr>
              <a:buFont typeface="Arial"/>
              <a:buNone/>
            </a:pPr>
            <a:endParaRPr/>
          </a:p>
        </p:txBody>
      </p:sp>
      <p:sp>
        <p:nvSpPr>
          <p:cNvPr id="155" name="Google Shape;155;g104e7c28538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35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2722b56b3_0_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2 fists: community + electoral organizing/people power + political power: but we also know voting and winning elections is NOT enough. </a:t>
            </a:r>
            <a:endParaRPr/>
          </a:p>
          <a:p>
            <a:pPr marL="0" lvl="0" indent="0" algn="l" rtl="0">
              <a:spcBef>
                <a:spcPts val="0"/>
              </a:spcBef>
              <a:spcAft>
                <a:spcPts val="0"/>
              </a:spcAft>
              <a:buNone/>
            </a:pPr>
            <a:r>
              <a:rPr lang="en-US"/>
              <a:t>We work in 3 largest counties, because 3 largest counties with largest numbers of non-voters of color.</a:t>
            </a:r>
            <a:r>
              <a:rPr lang="en-US" sz="2800">
                <a:solidFill>
                  <a:schemeClr val="lt1"/>
                </a:solidFill>
              </a:rPr>
              <a:t>POC</a:t>
            </a:r>
            <a:endParaRPr/>
          </a:p>
        </p:txBody>
      </p:sp>
      <p:sp>
        <p:nvSpPr>
          <p:cNvPr id="164" name="Google Shape;164;g42722b56b3_0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56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400"/>
              <a:buFont typeface="Calibri"/>
              <a:buNone/>
              <a:defRPr sz="4000" b="1"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lt1"/>
              </a:buClr>
              <a:buSzPts val="3200"/>
              <a:buFont typeface="Arial"/>
              <a:buNone/>
              <a:defRPr sz="2000" b="0" i="0" u="none" strike="noStrike" cap="none">
                <a:solidFill>
                  <a:schemeClr val="lt1"/>
                </a:solidFill>
                <a:latin typeface="Calibri"/>
                <a:ea typeface="Calibri"/>
                <a:cs typeface="Calibri"/>
                <a:sym typeface="Calibri"/>
              </a:defRPr>
            </a:lvl1pPr>
            <a:lvl2pPr marL="914400" marR="0" lvl="1" indent="-228600" algn="l" rtl="0">
              <a:spcBef>
                <a:spcPts val="360"/>
              </a:spcBef>
              <a:spcAft>
                <a:spcPts val="0"/>
              </a:spcAft>
              <a:buClr>
                <a:schemeClr val="lt1"/>
              </a:buClr>
              <a:buSzPts val="2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spcBef>
                <a:spcPts val="320"/>
              </a:spcBef>
              <a:spcAft>
                <a:spcPts val="0"/>
              </a:spcAft>
              <a:buClr>
                <a:schemeClr val="lt1"/>
              </a:buClr>
              <a:buSzPts val="24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5pPr>
            <a:lvl6pPr marL="2743200" marR="0" lvl="5"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6pPr>
            <a:lvl7pPr marL="3200400" marR="0" lvl="6"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7pPr>
            <a:lvl8pPr marL="3657600" marR="0" lvl="7"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8pPr>
            <a:lvl9pPr marL="4114800" marR="0" lvl="8"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1"/>
              </a:buClr>
              <a:buSzPts val="32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lt1"/>
              </a:buClr>
              <a:buSzPts val="28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360"/>
              </a:spcBef>
              <a:spcAft>
                <a:spcPts val="0"/>
              </a:spcAft>
              <a:buClr>
                <a:schemeClr val="lt1"/>
              </a:buClr>
              <a:buSzPts val="24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1"/>
              </a:buClr>
              <a:buSzPts val="32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lt1"/>
              </a:buClr>
              <a:buSzPts val="28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360"/>
              </a:spcBef>
              <a:spcAft>
                <a:spcPts val="0"/>
              </a:spcAft>
              <a:buClr>
                <a:schemeClr val="lt1"/>
              </a:buClr>
              <a:buSzPts val="24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alibri"/>
              <a:buNone/>
              <a:defRPr sz="2000" b="1"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1"/>
              </a:buClr>
              <a:buSzPts val="32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spcBef>
                <a:spcPts val="240"/>
              </a:spcBef>
              <a:spcAft>
                <a:spcPts val="0"/>
              </a:spcAft>
              <a:buClr>
                <a:schemeClr val="lt1"/>
              </a:buClr>
              <a:buSzPts val="28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lt1"/>
              </a:buClr>
              <a:buSzPts val="24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alibri"/>
              <a:buNone/>
              <a:defRPr sz="2000" b="1"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lt1"/>
              </a:buClr>
              <a:buSzPts val="1400"/>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spcAft>
                <a:spcPts val="0"/>
              </a:spcAft>
              <a:buClr>
                <a:schemeClr val="lt1"/>
              </a:buClr>
              <a:buSzPts val="1400"/>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spcAft>
                <a:spcPts val="0"/>
              </a:spcAft>
              <a:buClr>
                <a:schemeClr val="lt1"/>
              </a:buClr>
              <a:buSzPts val="1400"/>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1"/>
              </a:buClr>
              <a:buSzPts val="32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spcBef>
                <a:spcPts val="240"/>
              </a:spcBef>
              <a:spcAft>
                <a:spcPts val="0"/>
              </a:spcAft>
              <a:buClr>
                <a:schemeClr val="lt1"/>
              </a:buClr>
              <a:buSzPts val="28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lt1"/>
              </a:buClr>
              <a:buSzPts val="24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mailto:mtremillo@organizetexa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topedfund.org/RealTalk" TargetMode="External"/><Relationship Id="rId4" Type="http://schemas.openxmlformats.org/officeDocument/2006/relationships/hyperlink" Target="http://organizetexa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mt="43000"/>
          </a:blip>
          <a:srcRect l="4922" t="17614" r="13570"/>
          <a:stretch/>
        </p:blipFill>
        <p:spPr>
          <a:xfrm>
            <a:off x="0" y="0"/>
            <a:ext cx="9144001" cy="6858000"/>
          </a:xfrm>
          <a:prstGeom prst="rect">
            <a:avLst/>
          </a:prstGeom>
          <a:noFill/>
          <a:ln>
            <a:noFill/>
          </a:ln>
        </p:spPr>
      </p:pic>
      <p:pic>
        <p:nvPicPr>
          <p:cNvPr id="90" name="Google Shape;90;p13"/>
          <p:cNvPicPr preferRelativeResize="0"/>
          <p:nvPr/>
        </p:nvPicPr>
        <p:blipFill>
          <a:blip r:embed="rId4">
            <a:alphaModFix/>
          </a:blip>
          <a:stretch>
            <a:fillRect/>
          </a:stretch>
        </p:blipFill>
        <p:spPr>
          <a:xfrm>
            <a:off x="0" y="5967675"/>
            <a:ext cx="1749850" cy="835275"/>
          </a:xfrm>
          <a:prstGeom prst="rect">
            <a:avLst/>
          </a:prstGeom>
          <a:noFill/>
          <a:ln>
            <a:noFill/>
          </a:ln>
        </p:spPr>
      </p:pic>
      <p:sp>
        <p:nvSpPr>
          <p:cNvPr id="91" name="Google Shape;91;p13"/>
          <p:cNvSpPr txBox="1"/>
          <p:nvPr/>
        </p:nvSpPr>
        <p:spPr>
          <a:xfrm>
            <a:off x="2515350" y="131250"/>
            <a:ext cx="5980200" cy="6747900"/>
          </a:xfrm>
          <a:prstGeom prst="rect">
            <a:avLst/>
          </a:prstGeom>
          <a:noFill/>
          <a:ln>
            <a:noFill/>
          </a:ln>
          <a:effectLst>
            <a:outerShdw blurRad="100013" dist="95250" dir="15600000" algn="bl" rotWithShape="0">
              <a:srgbClr val="000000">
                <a:alpha val="72000"/>
              </a:srgbClr>
            </a:outerShdw>
          </a:effectLst>
        </p:spPr>
        <p:txBody>
          <a:bodyPr spcFirstLastPara="1" wrap="square" lIns="91425" tIns="91425" rIns="91425" bIns="91425" anchor="t" anchorCtr="0">
            <a:spAutoFit/>
          </a:bodyPr>
          <a:lstStyle/>
          <a:p>
            <a:pPr marL="0" lvl="0" indent="0" algn="just" rtl="0">
              <a:lnSpc>
                <a:spcPct val="140000"/>
              </a:lnSpc>
              <a:spcBef>
                <a:spcPts val="0"/>
              </a:spcBef>
              <a:spcAft>
                <a:spcPts val="0"/>
              </a:spcAft>
              <a:buNone/>
            </a:pPr>
            <a:r>
              <a:rPr lang="en-US" sz="8200">
                <a:solidFill>
                  <a:schemeClr val="lt1"/>
                </a:solidFill>
                <a:latin typeface="Barlow Black"/>
                <a:ea typeface="Barlow Black"/>
                <a:cs typeface="Barlow Black"/>
                <a:sym typeface="Barlow Black"/>
              </a:rPr>
              <a:t>BUILDING</a:t>
            </a:r>
            <a:endParaRPr sz="8200">
              <a:solidFill>
                <a:schemeClr val="lt1"/>
              </a:solidFill>
              <a:latin typeface="Barlow Black"/>
              <a:ea typeface="Barlow Black"/>
              <a:cs typeface="Barlow Black"/>
              <a:sym typeface="Barlow Black"/>
            </a:endParaRPr>
          </a:p>
          <a:p>
            <a:pPr marL="0" lvl="0" indent="0" algn="just" rtl="0">
              <a:lnSpc>
                <a:spcPct val="140000"/>
              </a:lnSpc>
              <a:spcBef>
                <a:spcPts val="0"/>
              </a:spcBef>
              <a:spcAft>
                <a:spcPts val="0"/>
              </a:spcAft>
              <a:buNone/>
            </a:pPr>
            <a:r>
              <a:rPr lang="en-US" sz="8200">
                <a:solidFill>
                  <a:schemeClr val="lt1"/>
                </a:solidFill>
                <a:latin typeface="Barlow Black"/>
                <a:ea typeface="Barlow Black"/>
                <a:cs typeface="Barlow Black"/>
                <a:sym typeface="Barlow Black"/>
              </a:rPr>
              <a:t> LATINX </a:t>
            </a:r>
            <a:endParaRPr sz="8200">
              <a:solidFill>
                <a:schemeClr val="lt1"/>
              </a:solidFill>
              <a:latin typeface="Barlow Black"/>
              <a:ea typeface="Barlow Black"/>
              <a:cs typeface="Barlow Black"/>
              <a:sym typeface="Barlow Black"/>
            </a:endParaRPr>
          </a:p>
          <a:p>
            <a:pPr marL="0" lvl="0" indent="0" algn="just" rtl="0">
              <a:lnSpc>
                <a:spcPct val="140000"/>
              </a:lnSpc>
              <a:spcBef>
                <a:spcPts val="0"/>
              </a:spcBef>
              <a:spcAft>
                <a:spcPts val="0"/>
              </a:spcAft>
              <a:buNone/>
            </a:pPr>
            <a:r>
              <a:rPr lang="en-US" sz="8200">
                <a:solidFill>
                  <a:schemeClr val="lt1"/>
                </a:solidFill>
                <a:latin typeface="Barlow Black"/>
                <a:ea typeface="Barlow Black"/>
                <a:cs typeface="Barlow Black"/>
                <a:sym typeface="Barlow Black"/>
              </a:rPr>
              <a:t>ELECTORAL </a:t>
            </a:r>
            <a:endParaRPr sz="8200">
              <a:solidFill>
                <a:schemeClr val="lt1"/>
              </a:solidFill>
              <a:latin typeface="Barlow Black"/>
              <a:ea typeface="Barlow Black"/>
              <a:cs typeface="Barlow Black"/>
              <a:sym typeface="Barlow Black"/>
            </a:endParaRPr>
          </a:p>
          <a:p>
            <a:pPr marL="0" lvl="0" indent="0" algn="just" rtl="0">
              <a:lnSpc>
                <a:spcPct val="140000"/>
              </a:lnSpc>
              <a:spcBef>
                <a:spcPts val="0"/>
              </a:spcBef>
              <a:spcAft>
                <a:spcPts val="0"/>
              </a:spcAft>
              <a:buNone/>
            </a:pPr>
            <a:r>
              <a:rPr lang="en-US" sz="8200">
                <a:solidFill>
                  <a:schemeClr val="lt1"/>
                </a:solidFill>
                <a:latin typeface="Barlow Black"/>
                <a:ea typeface="Barlow Black"/>
                <a:cs typeface="Barlow Black"/>
                <a:sym typeface="Barlow Black"/>
              </a:rPr>
              <a:t>POWER</a:t>
            </a:r>
            <a:endParaRPr sz="8200">
              <a:solidFill>
                <a:schemeClr val="lt1"/>
              </a:solidFill>
              <a:latin typeface="Barlow Black"/>
              <a:ea typeface="Barlow Black"/>
              <a:cs typeface="Barlow Black"/>
              <a:sym typeface="Barlow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p:nvPr/>
        </p:nvSpPr>
        <p:spPr>
          <a:xfrm>
            <a:off x="0" y="-1"/>
            <a:ext cx="9144000" cy="8382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22"/>
          <p:cNvSpPr/>
          <p:nvPr/>
        </p:nvSpPr>
        <p:spPr>
          <a:xfrm rot="10800000">
            <a:off x="380999" y="838200"/>
            <a:ext cx="609600" cy="457200"/>
          </a:xfrm>
          <a:prstGeom prst="triangle">
            <a:avLst>
              <a:gd name="adj"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22"/>
          <p:cNvSpPr/>
          <p:nvPr/>
        </p:nvSpPr>
        <p:spPr>
          <a:xfrm>
            <a:off x="-15425" y="80550"/>
            <a:ext cx="9159300" cy="6771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3800">
                <a:solidFill>
                  <a:schemeClr val="lt1"/>
                </a:solidFill>
                <a:latin typeface="Barlow Black"/>
                <a:ea typeface="Barlow Black"/>
                <a:cs typeface="Barlow Black"/>
                <a:sym typeface="Barlow Black"/>
              </a:rPr>
              <a:t>FROM THE CITIES OUT...</a:t>
            </a:r>
            <a:endParaRPr sz="3800" i="0" u="none" strike="noStrike" cap="none">
              <a:solidFill>
                <a:schemeClr val="lt1"/>
              </a:solidFill>
              <a:latin typeface="Barlow Black"/>
              <a:ea typeface="Barlow Black"/>
              <a:cs typeface="Barlow Black"/>
              <a:sym typeface="Barlow Black"/>
            </a:endParaRPr>
          </a:p>
        </p:txBody>
      </p:sp>
      <p:pic>
        <p:nvPicPr>
          <p:cNvPr id="178" name="Google Shape;178;p22"/>
          <p:cNvPicPr preferRelativeResize="0"/>
          <p:nvPr/>
        </p:nvPicPr>
        <p:blipFill>
          <a:blip r:embed="rId3">
            <a:alphaModFix amt="17000"/>
          </a:blip>
          <a:stretch>
            <a:fillRect/>
          </a:stretch>
        </p:blipFill>
        <p:spPr>
          <a:xfrm rot="-683024">
            <a:off x="-251126" y="2750900"/>
            <a:ext cx="4308801" cy="4177527"/>
          </a:xfrm>
          <a:prstGeom prst="rect">
            <a:avLst/>
          </a:prstGeom>
          <a:noFill/>
          <a:ln>
            <a:noFill/>
          </a:ln>
        </p:spPr>
      </p:pic>
      <p:sp>
        <p:nvSpPr>
          <p:cNvPr id="179" name="Google Shape;179;p22"/>
          <p:cNvSpPr txBox="1"/>
          <p:nvPr/>
        </p:nvSpPr>
        <p:spPr>
          <a:xfrm>
            <a:off x="968875" y="1375950"/>
            <a:ext cx="7190700" cy="4704000"/>
          </a:xfrm>
          <a:prstGeom prst="rect">
            <a:avLst/>
          </a:prstGeom>
          <a:noFill/>
          <a:ln>
            <a:noFill/>
          </a:ln>
          <a:effectLst>
            <a:outerShdw blurRad="57150" dist="19050" dir="5400000" algn="bl" rotWithShape="0">
              <a:srgbClr val="000000"/>
            </a:outerShdw>
          </a:effectLst>
        </p:spPr>
        <p:txBody>
          <a:bodyPr spcFirstLastPara="1" wrap="square" lIns="91425" tIns="45700" rIns="91425" bIns="45700" anchor="t" anchorCtr="0">
            <a:noAutofit/>
          </a:bodyPr>
          <a:lstStyle/>
          <a:p>
            <a:pPr marL="285750" marR="0" lvl="0" indent="-279400" algn="l" rtl="0">
              <a:lnSpc>
                <a:spcPct val="100000"/>
              </a:lnSpc>
              <a:spcBef>
                <a:spcPts val="0"/>
              </a:spcBef>
              <a:spcAft>
                <a:spcPts val="0"/>
              </a:spcAft>
              <a:buClr>
                <a:schemeClr val="accent6"/>
              </a:buClr>
              <a:buSzPts val="1800"/>
              <a:buFont typeface="Barlow ExtraBold"/>
              <a:buChar char="•"/>
            </a:pPr>
            <a:r>
              <a:rPr lang="en-US" sz="1800" cap="none">
                <a:solidFill>
                  <a:schemeClr val="accent3"/>
                </a:solidFill>
                <a:latin typeface="Barlow ExtraBold"/>
                <a:ea typeface="Barlow ExtraBold"/>
                <a:cs typeface="Barlow ExtraBold"/>
                <a:sym typeface="Barlow ExtraBold"/>
              </a:rPr>
              <a:t>PICK THE RIGHT FIGHTS:</a:t>
            </a:r>
            <a:r>
              <a:rPr lang="en-US" sz="1800">
                <a:solidFill>
                  <a:srgbClr val="FEA820"/>
                </a:solidFill>
                <a:latin typeface="Barlow ExtraBold"/>
                <a:ea typeface="Barlow ExtraBold"/>
                <a:cs typeface="Barlow ExtraBold"/>
                <a:sym typeface="Barlow ExtraBold"/>
              </a:rPr>
              <a:t>  </a:t>
            </a:r>
            <a:endParaRPr sz="1800">
              <a:solidFill>
                <a:srgbClr val="FEA820"/>
              </a:solidFill>
              <a:latin typeface="Barlow ExtraBold"/>
              <a:ea typeface="Barlow ExtraBold"/>
              <a:cs typeface="Barlow ExtraBold"/>
              <a:sym typeface="Barlow ExtraBold"/>
            </a:endParaRPr>
          </a:p>
          <a:p>
            <a:pPr marL="457200" marR="0" lvl="0" indent="0" algn="l" rtl="0">
              <a:lnSpc>
                <a:spcPct val="100000"/>
              </a:lnSpc>
              <a:spcBef>
                <a:spcPts val="0"/>
              </a:spcBef>
              <a:spcAft>
                <a:spcPts val="0"/>
              </a:spcAft>
              <a:buNone/>
            </a:pPr>
            <a:r>
              <a:rPr lang="en-US" sz="1800">
                <a:solidFill>
                  <a:schemeClr val="lt1"/>
                </a:solidFill>
                <a:latin typeface="Barlow"/>
                <a:ea typeface="Barlow"/>
                <a:cs typeface="Barlow"/>
                <a:sym typeface="Barlow"/>
              </a:rPr>
              <a:t>Center</a:t>
            </a:r>
            <a:r>
              <a:rPr lang="en-US" sz="1800">
                <a:solidFill>
                  <a:srgbClr val="FEA820"/>
                </a:solidFill>
                <a:latin typeface="Barlow ExtraBold"/>
                <a:ea typeface="Barlow ExtraBold"/>
                <a:cs typeface="Barlow ExtraBold"/>
                <a:sym typeface="Barlow ExtraBold"/>
              </a:rPr>
              <a:t> </a:t>
            </a:r>
            <a:r>
              <a:rPr lang="en-US" sz="1800">
                <a:solidFill>
                  <a:srgbClr val="FFFFFF"/>
                </a:solidFill>
                <a:latin typeface="Barlow Medium"/>
                <a:ea typeface="Barlow Medium"/>
                <a:cs typeface="Barlow Medium"/>
                <a:sym typeface="Barlow Medium"/>
              </a:rPr>
              <a:t>LOCAL racial equality and economic security campaigns</a:t>
            </a:r>
            <a:endParaRPr sz="1800">
              <a:latin typeface="Barlow Medium"/>
              <a:ea typeface="Barlow Medium"/>
              <a:cs typeface="Barlow Medium"/>
              <a:sym typeface="Barlow Medium"/>
            </a:endParaRPr>
          </a:p>
          <a:p>
            <a:pPr marL="0" marR="0" lvl="0" indent="0" algn="l" rtl="0">
              <a:lnSpc>
                <a:spcPct val="100000"/>
              </a:lnSpc>
              <a:spcBef>
                <a:spcPts val="0"/>
              </a:spcBef>
              <a:spcAft>
                <a:spcPts val="0"/>
              </a:spcAft>
              <a:buNone/>
            </a:pPr>
            <a:endParaRPr sz="1800">
              <a:solidFill>
                <a:srgbClr val="FFFFFF"/>
              </a:solidFill>
              <a:latin typeface="Barlow ExtraBold"/>
              <a:ea typeface="Barlow ExtraBold"/>
              <a:cs typeface="Barlow ExtraBold"/>
              <a:sym typeface="Barlow ExtraBold"/>
            </a:endParaRPr>
          </a:p>
          <a:p>
            <a:pPr marL="285750" marR="0" lvl="0" indent="-279400" algn="l" rtl="0">
              <a:lnSpc>
                <a:spcPct val="100000"/>
              </a:lnSpc>
              <a:spcBef>
                <a:spcPts val="0"/>
              </a:spcBef>
              <a:spcAft>
                <a:spcPts val="0"/>
              </a:spcAft>
              <a:buClr>
                <a:schemeClr val="accent6"/>
              </a:buClr>
              <a:buSzPts val="1800"/>
              <a:buFont typeface="Barlow ExtraBold"/>
              <a:buChar char="•"/>
            </a:pPr>
            <a:r>
              <a:rPr lang="en-US" sz="1800">
                <a:solidFill>
                  <a:schemeClr val="accent3"/>
                </a:solidFill>
                <a:latin typeface="Barlow ExtraBold"/>
                <a:ea typeface="Barlow ExtraBold"/>
                <a:cs typeface="Barlow ExtraBold"/>
                <a:sym typeface="Barlow ExtraBold"/>
              </a:rPr>
              <a:t>STRATEGIC TARGETING:</a:t>
            </a:r>
            <a:endParaRPr sz="1800">
              <a:solidFill>
                <a:srgbClr val="FEA820"/>
              </a:solidFill>
              <a:latin typeface="Barlow ExtraBold"/>
              <a:ea typeface="Barlow ExtraBold"/>
              <a:cs typeface="Barlow ExtraBold"/>
              <a:sym typeface="Barlow ExtraBold"/>
            </a:endParaRPr>
          </a:p>
          <a:p>
            <a:pPr marL="457200" marR="0" lvl="0" indent="0" algn="l" rtl="0">
              <a:lnSpc>
                <a:spcPct val="100000"/>
              </a:lnSpc>
              <a:spcBef>
                <a:spcPts val="0"/>
              </a:spcBef>
              <a:spcAft>
                <a:spcPts val="0"/>
              </a:spcAft>
              <a:buNone/>
            </a:pPr>
            <a:r>
              <a:rPr lang="en-US" sz="1800">
                <a:solidFill>
                  <a:schemeClr val="lt1"/>
                </a:solidFill>
                <a:latin typeface="Barlow Medium"/>
                <a:ea typeface="Barlow Medium"/>
                <a:cs typeface="Barlow Medium"/>
                <a:sym typeface="Barlow Medium"/>
              </a:rPr>
              <a:t>Cities and Counties out where we can enact policy change </a:t>
            </a:r>
            <a:endParaRPr sz="1800">
              <a:solidFill>
                <a:schemeClr val="lt1"/>
              </a:solidFill>
              <a:latin typeface="Barlow Medium"/>
              <a:ea typeface="Barlow Medium"/>
              <a:cs typeface="Barlow Medium"/>
              <a:sym typeface="Barlow Medium"/>
            </a:endParaRPr>
          </a:p>
          <a:p>
            <a:pPr marL="457200" marR="0" lvl="0" indent="0" algn="l" rtl="0">
              <a:lnSpc>
                <a:spcPct val="100000"/>
              </a:lnSpc>
              <a:spcBef>
                <a:spcPts val="0"/>
              </a:spcBef>
              <a:spcAft>
                <a:spcPts val="0"/>
              </a:spcAft>
              <a:buNone/>
            </a:pPr>
            <a:r>
              <a:rPr lang="en-US" sz="1800">
                <a:solidFill>
                  <a:schemeClr val="lt1"/>
                </a:solidFill>
                <a:latin typeface="Barlow Medium"/>
                <a:ea typeface="Barlow Medium"/>
                <a:cs typeface="Barlow Medium"/>
                <a:sym typeface="Barlow Medium"/>
              </a:rPr>
              <a:t>to impact millions</a:t>
            </a:r>
            <a:endParaRPr sz="1800">
              <a:solidFill>
                <a:schemeClr val="lt1"/>
              </a:solidFill>
              <a:latin typeface="Barlow Medium"/>
              <a:ea typeface="Barlow Medium"/>
              <a:cs typeface="Barlow Medium"/>
              <a:sym typeface="Barlow Medium"/>
            </a:endParaRPr>
          </a:p>
          <a:p>
            <a:pPr marL="457200" marR="0" lvl="0" indent="0" algn="l" rtl="0">
              <a:lnSpc>
                <a:spcPct val="100000"/>
              </a:lnSpc>
              <a:spcBef>
                <a:spcPts val="0"/>
              </a:spcBef>
              <a:spcAft>
                <a:spcPts val="0"/>
              </a:spcAft>
              <a:buNone/>
            </a:pPr>
            <a:endParaRPr sz="1800">
              <a:solidFill>
                <a:schemeClr val="lt1"/>
              </a:solidFill>
              <a:latin typeface="Barlow ExtraBold"/>
              <a:ea typeface="Barlow ExtraBold"/>
              <a:cs typeface="Barlow ExtraBold"/>
              <a:sym typeface="Barlow ExtraBold"/>
            </a:endParaRPr>
          </a:p>
          <a:p>
            <a:pPr marL="285750" marR="0" lvl="0" indent="-279400" algn="l" rtl="0">
              <a:lnSpc>
                <a:spcPct val="100000"/>
              </a:lnSpc>
              <a:spcBef>
                <a:spcPts val="0"/>
              </a:spcBef>
              <a:spcAft>
                <a:spcPts val="0"/>
              </a:spcAft>
              <a:buClr>
                <a:schemeClr val="accent6"/>
              </a:buClr>
              <a:buSzPts val="1800"/>
              <a:buFont typeface="Barlow ExtraBold"/>
              <a:buChar char="•"/>
            </a:pPr>
            <a:r>
              <a:rPr lang="en-US" sz="1800">
                <a:solidFill>
                  <a:schemeClr val="accent3"/>
                </a:solidFill>
                <a:latin typeface="Barlow ExtraBold"/>
                <a:ea typeface="Barlow ExtraBold"/>
                <a:cs typeface="Barlow ExtraBold"/>
                <a:sym typeface="Barlow ExtraBold"/>
              </a:rPr>
              <a:t>ELECT &amp; ORGANIZE CHAMPIONS:</a:t>
            </a:r>
            <a:r>
              <a:rPr lang="en-US" sz="1800">
                <a:solidFill>
                  <a:srgbClr val="FEA820"/>
                </a:solidFill>
                <a:latin typeface="Barlow ExtraBold"/>
                <a:ea typeface="Barlow ExtraBold"/>
                <a:cs typeface="Barlow ExtraBold"/>
                <a:sym typeface="Barlow ExtraBold"/>
              </a:rPr>
              <a:t> </a:t>
            </a:r>
            <a:endParaRPr sz="1800">
              <a:solidFill>
                <a:srgbClr val="FEA820"/>
              </a:solidFill>
              <a:latin typeface="Barlow ExtraBold"/>
              <a:ea typeface="Barlow ExtraBold"/>
              <a:cs typeface="Barlow ExtraBold"/>
              <a:sym typeface="Barlow ExtraBold"/>
            </a:endParaRPr>
          </a:p>
          <a:p>
            <a:pPr marL="457200" marR="0" lvl="0" indent="0" algn="l" rtl="0">
              <a:lnSpc>
                <a:spcPct val="100000"/>
              </a:lnSpc>
              <a:spcBef>
                <a:spcPts val="0"/>
              </a:spcBef>
              <a:spcAft>
                <a:spcPts val="0"/>
              </a:spcAft>
              <a:buNone/>
            </a:pPr>
            <a:r>
              <a:rPr lang="en-US" sz="1800">
                <a:solidFill>
                  <a:srgbClr val="FFFFFF"/>
                </a:solidFill>
                <a:latin typeface="Barlow Medium"/>
                <a:ea typeface="Barlow Medium"/>
                <a:cs typeface="Barlow Medium"/>
                <a:sym typeface="Barlow Medium"/>
              </a:rPr>
              <a:t>Mayors &amp; County Judges as a local counterweight to the Governor</a:t>
            </a:r>
            <a:endParaRPr sz="1800">
              <a:solidFill>
                <a:srgbClr val="FFFFFF"/>
              </a:solidFill>
              <a:latin typeface="Barlow Medium"/>
              <a:ea typeface="Barlow Medium"/>
              <a:cs typeface="Barlow Medium"/>
              <a:sym typeface="Barlow Medium"/>
            </a:endParaRPr>
          </a:p>
          <a:p>
            <a:pPr marL="0" marR="0" lvl="0" indent="0" algn="l" rtl="0">
              <a:lnSpc>
                <a:spcPct val="100000"/>
              </a:lnSpc>
              <a:spcBef>
                <a:spcPts val="0"/>
              </a:spcBef>
              <a:spcAft>
                <a:spcPts val="0"/>
              </a:spcAft>
              <a:buNone/>
            </a:pPr>
            <a:endParaRPr sz="1800">
              <a:solidFill>
                <a:srgbClr val="FFFFFF"/>
              </a:solidFill>
              <a:latin typeface="Barlow ExtraBold"/>
              <a:ea typeface="Barlow ExtraBold"/>
              <a:cs typeface="Barlow ExtraBold"/>
              <a:sym typeface="Barlow ExtraBold"/>
            </a:endParaRPr>
          </a:p>
          <a:p>
            <a:pPr marL="342900" marR="0" lvl="0" indent="-336550" algn="l" rtl="0">
              <a:lnSpc>
                <a:spcPct val="100000"/>
              </a:lnSpc>
              <a:spcBef>
                <a:spcPts val="0"/>
              </a:spcBef>
              <a:spcAft>
                <a:spcPts val="0"/>
              </a:spcAft>
              <a:buClr>
                <a:schemeClr val="accent6"/>
              </a:buClr>
              <a:buSzPts val="1800"/>
              <a:buFont typeface="Barlow ExtraBold"/>
              <a:buChar char="•"/>
            </a:pPr>
            <a:r>
              <a:rPr lang="en-US" sz="1800" cap="none">
                <a:solidFill>
                  <a:schemeClr val="accent3"/>
                </a:solidFill>
                <a:latin typeface="Barlow ExtraBold"/>
                <a:ea typeface="Barlow ExtraBold"/>
                <a:cs typeface="Barlow ExtraBold"/>
                <a:sym typeface="Barlow ExtraBold"/>
              </a:rPr>
              <a:t>DEEP</a:t>
            </a:r>
            <a:r>
              <a:rPr lang="en-US" sz="1800">
                <a:solidFill>
                  <a:schemeClr val="accent3"/>
                </a:solidFill>
                <a:latin typeface="Barlow ExtraBold"/>
                <a:ea typeface="Barlow ExtraBold"/>
                <a:cs typeface="Barlow ExtraBold"/>
                <a:sym typeface="Barlow ExtraBold"/>
              </a:rPr>
              <a:t> INVESTMENT IN</a:t>
            </a:r>
            <a:r>
              <a:rPr lang="en-US" sz="1800" cap="none">
                <a:solidFill>
                  <a:schemeClr val="accent3"/>
                </a:solidFill>
                <a:latin typeface="Barlow ExtraBold"/>
                <a:ea typeface="Barlow ExtraBold"/>
                <a:cs typeface="Barlow ExtraBold"/>
                <a:sym typeface="Barlow ExtraBold"/>
              </a:rPr>
              <a:t> LATIN</a:t>
            </a:r>
            <a:r>
              <a:rPr lang="en-US" sz="1800">
                <a:solidFill>
                  <a:schemeClr val="accent3"/>
                </a:solidFill>
                <a:latin typeface="Barlow ExtraBold"/>
                <a:ea typeface="Barlow ExtraBold"/>
                <a:cs typeface="Barlow ExtraBold"/>
                <a:sym typeface="Barlow ExtraBold"/>
              </a:rPr>
              <a:t>X</a:t>
            </a:r>
            <a:r>
              <a:rPr lang="en-US" sz="1800" cap="none">
                <a:solidFill>
                  <a:schemeClr val="accent3"/>
                </a:solidFill>
                <a:latin typeface="Barlow ExtraBold"/>
                <a:ea typeface="Barlow ExtraBold"/>
                <a:cs typeface="Barlow ExtraBold"/>
                <a:sym typeface="Barlow ExtraBold"/>
              </a:rPr>
              <a:t> </a:t>
            </a:r>
            <a:r>
              <a:rPr lang="en-US" sz="1800">
                <a:solidFill>
                  <a:schemeClr val="accent3"/>
                </a:solidFill>
                <a:latin typeface="Barlow ExtraBold"/>
                <a:ea typeface="Barlow ExtraBold"/>
                <a:cs typeface="Barlow ExtraBold"/>
                <a:sym typeface="Barlow ExtraBold"/>
              </a:rPr>
              <a:t>ORGANIZING</a:t>
            </a:r>
            <a:r>
              <a:rPr lang="en-US" sz="1800" cap="none">
                <a:solidFill>
                  <a:schemeClr val="accent3"/>
                </a:solidFill>
                <a:latin typeface="Barlow ExtraBold"/>
                <a:ea typeface="Barlow ExtraBold"/>
                <a:cs typeface="Barlow ExtraBold"/>
                <a:sym typeface="Barlow ExtraBold"/>
              </a:rPr>
              <a:t>:</a:t>
            </a:r>
            <a:endParaRPr sz="1800">
              <a:solidFill>
                <a:srgbClr val="FEA820"/>
              </a:solidFill>
              <a:latin typeface="Barlow ExtraBold"/>
              <a:ea typeface="Barlow ExtraBold"/>
              <a:cs typeface="Barlow ExtraBold"/>
              <a:sym typeface="Barlow ExtraBold"/>
            </a:endParaRPr>
          </a:p>
          <a:p>
            <a:pPr marL="457200" marR="0" lvl="0" indent="0" algn="l" rtl="0">
              <a:lnSpc>
                <a:spcPct val="100000"/>
              </a:lnSpc>
              <a:spcBef>
                <a:spcPts val="0"/>
              </a:spcBef>
              <a:spcAft>
                <a:spcPts val="0"/>
              </a:spcAft>
              <a:buNone/>
            </a:pPr>
            <a:r>
              <a:rPr lang="en-US" sz="1800" i="1">
                <a:solidFill>
                  <a:srgbClr val="FFFFFF"/>
                </a:solidFill>
                <a:latin typeface="Barlow Medium"/>
                <a:ea typeface="Barlow Medium"/>
                <a:cs typeface="Barlow Medium"/>
                <a:sym typeface="Barlow Medium"/>
              </a:rPr>
              <a:t>Race, Class, Narrative</a:t>
            </a:r>
            <a:r>
              <a:rPr lang="en-US" sz="1800">
                <a:solidFill>
                  <a:srgbClr val="FFFFFF"/>
                </a:solidFill>
                <a:latin typeface="Barlow Medium"/>
                <a:ea typeface="Barlow Medium"/>
                <a:cs typeface="Barlow Medium"/>
                <a:sym typeface="Barlow Medium"/>
              </a:rPr>
              <a:t> work, leadership </a:t>
            </a:r>
            <a:endParaRPr sz="1800">
              <a:solidFill>
                <a:srgbClr val="FFFFFF"/>
              </a:solidFill>
              <a:latin typeface="Barlow Medium"/>
              <a:ea typeface="Barlow Medium"/>
              <a:cs typeface="Barlow Medium"/>
              <a:sym typeface="Barlow Medium"/>
            </a:endParaRPr>
          </a:p>
          <a:p>
            <a:pPr marL="457200" marR="0" lvl="0" indent="0" algn="l" rtl="0">
              <a:lnSpc>
                <a:spcPct val="100000"/>
              </a:lnSpc>
              <a:spcBef>
                <a:spcPts val="0"/>
              </a:spcBef>
              <a:spcAft>
                <a:spcPts val="0"/>
              </a:spcAft>
              <a:buNone/>
            </a:pPr>
            <a:r>
              <a:rPr lang="en-US" sz="1800">
                <a:solidFill>
                  <a:srgbClr val="FFFFFF"/>
                </a:solidFill>
                <a:latin typeface="Barlow Medium"/>
                <a:ea typeface="Barlow Medium"/>
                <a:cs typeface="Barlow Medium"/>
                <a:sym typeface="Barlow Medium"/>
              </a:rPr>
              <a:t>and organizational investment</a:t>
            </a:r>
            <a:endParaRPr sz="1800">
              <a:latin typeface="Barlow Medium"/>
              <a:ea typeface="Barlow Medium"/>
              <a:cs typeface="Barlow Medium"/>
              <a:sym typeface="Barlow Medium"/>
            </a:endParaRPr>
          </a:p>
          <a:p>
            <a:pPr marL="0" marR="0" lvl="0" indent="0" algn="l" rtl="0">
              <a:lnSpc>
                <a:spcPct val="100000"/>
              </a:lnSpc>
              <a:spcBef>
                <a:spcPts val="0"/>
              </a:spcBef>
              <a:spcAft>
                <a:spcPts val="0"/>
              </a:spcAft>
              <a:buNone/>
            </a:pPr>
            <a:endParaRPr sz="1800">
              <a:solidFill>
                <a:srgbClr val="FFFFFF"/>
              </a:solidFill>
              <a:latin typeface="Barlow ExtraBold"/>
              <a:ea typeface="Barlow ExtraBold"/>
              <a:cs typeface="Barlow ExtraBold"/>
              <a:sym typeface="Barlow ExtraBold"/>
            </a:endParaRPr>
          </a:p>
          <a:p>
            <a:pPr marL="285750" marR="0" lvl="0" indent="-279400" algn="l" rtl="0">
              <a:lnSpc>
                <a:spcPct val="100000"/>
              </a:lnSpc>
              <a:spcBef>
                <a:spcPts val="0"/>
              </a:spcBef>
              <a:spcAft>
                <a:spcPts val="0"/>
              </a:spcAft>
              <a:buClr>
                <a:schemeClr val="accent6"/>
              </a:buClr>
              <a:buSzPts val="1800"/>
              <a:buFont typeface="Barlow ExtraBold"/>
              <a:buChar char="•"/>
            </a:pPr>
            <a:r>
              <a:rPr lang="en-US" sz="1800" cap="none">
                <a:solidFill>
                  <a:schemeClr val="accent3"/>
                </a:solidFill>
                <a:latin typeface="Barlow ExtraBold"/>
                <a:ea typeface="Barlow ExtraBold"/>
                <a:cs typeface="Barlow ExtraBold"/>
                <a:sym typeface="Barlow ExtraBold"/>
              </a:rPr>
              <a:t>QUANTUM LEAP ON VOTER REG</a:t>
            </a:r>
            <a:r>
              <a:rPr lang="en-US" sz="1800">
                <a:solidFill>
                  <a:schemeClr val="accent3"/>
                </a:solidFill>
                <a:latin typeface="Barlow ExtraBold"/>
                <a:ea typeface="Barlow ExtraBold"/>
                <a:cs typeface="Barlow ExtraBold"/>
                <a:sym typeface="Barlow ExtraBold"/>
              </a:rPr>
              <a:t>:</a:t>
            </a:r>
            <a:endParaRPr sz="1800">
              <a:solidFill>
                <a:schemeClr val="accent6"/>
              </a:solidFill>
              <a:latin typeface="Barlow ExtraBold"/>
              <a:ea typeface="Barlow ExtraBold"/>
              <a:cs typeface="Barlow ExtraBold"/>
              <a:sym typeface="Barlow ExtraBold"/>
            </a:endParaRPr>
          </a:p>
          <a:p>
            <a:pPr marL="457200" marR="0" lvl="0" indent="0" algn="l" rtl="0">
              <a:lnSpc>
                <a:spcPct val="100000"/>
              </a:lnSpc>
              <a:spcBef>
                <a:spcPts val="0"/>
              </a:spcBef>
              <a:spcAft>
                <a:spcPts val="0"/>
              </a:spcAft>
              <a:buNone/>
            </a:pPr>
            <a:r>
              <a:rPr lang="en-US" sz="1800">
                <a:solidFill>
                  <a:srgbClr val="FFFFFF"/>
                </a:solidFill>
                <a:latin typeface="Barlow Medium"/>
                <a:ea typeface="Barlow Medium"/>
                <a:cs typeface="Barlow Medium"/>
                <a:sym typeface="Barlow Medium"/>
              </a:rPr>
              <a:t>Use every administrative approach to increase voter registration + traditional VOTER REGISTRATION</a:t>
            </a:r>
            <a:endParaRPr sz="1800">
              <a:latin typeface="Barlow Medium"/>
              <a:ea typeface="Barlow Medium"/>
              <a:cs typeface="Barlow Medium"/>
              <a:sym typeface="Barlow Medium"/>
            </a:endParaRPr>
          </a:p>
        </p:txBody>
      </p:sp>
      <p:pic>
        <p:nvPicPr>
          <p:cNvPr id="180" name="Google Shape;180;p22"/>
          <p:cNvPicPr preferRelativeResize="0"/>
          <p:nvPr/>
        </p:nvPicPr>
        <p:blipFill>
          <a:blip r:embed="rId4">
            <a:alphaModFix/>
          </a:blip>
          <a:stretch>
            <a:fillRect/>
          </a:stretch>
        </p:blipFill>
        <p:spPr>
          <a:xfrm>
            <a:off x="8238051" y="6354100"/>
            <a:ext cx="700874" cy="372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3"/>
          <p:cNvPicPr preferRelativeResize="0"/>
          <p:nvPr/>
        </p:nvPicPr>
        <p:blipFill>
          <a:blip r:embed="rId3">
            <a:alphaModFix amt="35000"/>
          </a:blip>
          <a:stretch>
            <a:fillRect/>
          </a:stretch>
        </p:blipFill>
        <p:spPr>
          <a:xfrm>
            <a:off x="0" y="-1978775"/>
            <a:ext cx="9144000" cy="8865332"/>
          </a:xfrm>
          <a:prstGeom prst="rect">
            <a:avLst/>
          </a:prstGeom>
          <a:noFill/>
          <a:ln>
            <a:noFill/>
          </a:ln>
        </p:spPr>
      </p:pic>
      <p:sp>
        <p:nvSpPr>
          <p:cNvPr id="186" name="Google Shape;186;p23"/>
          <p:cNvSpPr txBox="1">
            <a:spLocks noGrp="1"/>
          </p:cNvSpPr>
          <p:nvPr>
            <p:ph type="body" idx="1"/>
          </p:nvPr>
        </p:nvSpPr>
        <p:spPr>
          <a:xfrm>
            <a:off x="471300" y="1375950"/>
            <a:ext cx="4038600" cy="4526100"/>
          </a:xfrm>
          <a:prstGeom prst="rect">
            <a:avLst/>
          </a:prstGeom>
          <a:noFill/>
          <a:ln>
            <a:noFill/>
          </a:ln>
        </p:spPr>
        <p:txBody>
          <a:bodyPr spcFirstLastPara="1" wrap="square" lIns="91425" tIns="45700" rIns="91425" bIns="45700" anchor="t" anchorCtr="0">
            <a:noAutofit/>
          </a:bodyPr>
          <a:lstStyle/>
          <a:p>
            <a:pPr marL="625055" marR="0" lvl="0" indent="-465035" algn="l" rtl="0">
              <a:lnSpc>
                <a:spcPct val="115000"/>
              </a:lnSpc>
              <a:spcBef>
                <a:spcPts val="0"/>
              </a:spcBef>
              <a:spcAft>
                <a:spcPts val="0"/>
              </a:spcAft>
              <a:buClr>
                <a:schemeClr val="accent3"/>
              </a:buClr>
              <a:buSzPts val="2800"/>
              <a:buFont typeface="Barlow SemiBold"/>
              <a:buChar char="●"/>
            </a:pPr>
            <a:r>
              <a:rPr lang="en-US" sz="2800" i="0" u="none" strike="noStrike" cap="none">
                <a:solidFill>
                  <a:schemeClr val="lt1"/>
                </a:solidFill>
                <a:latin typeface="Barlow SemiBold"/>
                <a:ea typeface="Barlow SemiBold"/>
                <a:cs typeface="Barlow SemiBold"/>
                <a:sym typeface="Barlow SemiBold"/>
              </a:rPr>
              <a:t>B</a:t>
            </a:r>
            <a:r>
              <a:rPr lang="en-US" sz="2800">
                <a:latin typeface="Barlow SemiBold"/>
                <a:ea typeface="Barlow SemiBold"/>
                <a:cs typeface="Barlow SemiBold"/>
                <a:sym typeface="Barlow SemiBold"/>
              </a:rPr>
              <a:t>uild broad supporter</a:t>
            </a:r>
            <a:r>
              <a:rPr lang="en-US" sz="2800" i="0" u="none" strike="noStrike" cap="none">
                <a:latin typeface="Barlow SemiBold"/>
                <a:ea typeface="Barlow SemiBold"/>
                <a:cs typeface="Barlow SemiBold"/>
                <a:sym typeface="Barlow SemiBold"/>
              </a:rPr>
              <a:t> </a:t>
            </a:r>
            <a:r>
              <a:rPr lang="en-US" sz="2800">
                <a:latin typeface="Barlow SemiBold"/>
                <a:ea typeface="Barlow SemiBold"/>
                <a:cs typeface="Barlow SemiBold"/>
                <a:sym typeface="Barlow SemiBold"/>
              </a:rPr>
              <a:t>b</a:t>
            </a:r>
            <a:r>
              <a:rPr lang="en-US" sz="2800" i="0" u="none" strike="noStrike" cap="none">
                <a:latin typeface="Barlow SemiBold"/>
                <a:ea typeface="Barlow SemiBold"/>
                <a:cs typeface="Barlow SemiBold"/>
                <a:sym typeface="Barlow SemiBold"/>
              </a:rPr>
              <a:t>ase</a:t>
            </a:r>
            <a:endParaRPr sz="2800">
              <a:latin typeface="Barlow SemiBold"/>
              <a:ea typeface="Barlow SemiBold"/>
              <a:cs typeface="Barlow SemiBold"/>
              <a:sym typeface="Barlow SemiBold"/>
            </a:endParaRPr>
          </a:p>
          <a:p>
            <a:pPr marL="625055" marR="0" lvl="0" indent="-465035" algn="l" rtl="0">
              <a:lnSpc>
                <a:spcPct val="115000"/>
              </a:lnSpc>
              <a:spcBef>
                <a:spcPts val="544"/>
              </a:spcBef>
              <a:spcAft>
                <a:spcPts val="0"/>
              </a:spcAft>
              <a:buClr>
                <a:schemeClr val="accent3"/>
              </a:buClr>
              <a:buSzPts val="2800"/>
              <a:buFont typeface="Barlow SemiBold"/>
              <a:buChar char="●"/>
            </a:pPr>
            <a:r>
              <a:rPr lang="en-US" sz="2800" i="0" u="none" strike="noStrike" cap="none">
                <a:solidFill>
                  <a:schemeClr val="lt1"/>
                </a:solidFill>
                <a:latin typeface="Barlow SemiBold"/>
                <a:ea typeface="Barlow SemiBold"/>
                <a:cs typeface="Barlow SemiBold"/>
                <a:sym typeface="Barlow SemiBold"/>
              </a:rPr>
              <a:t>Tackle root causes of poverty and inequality</a:t>
            </a:r>
            <a:endParaRPr sz="2800">
              <a:latin typeface="Barlow SemiBold"/>
              <a:ea typeface="Barlow SemiBold"/>
              <a:cs typeface="Barlow SemiBold"/>
              <a:sym typeface="Barlow SemiBold"/>
            </a:endParaRPr>
          </a:p>
          <a:p>
            <a:pPr marL="625055" marR="0" lvl="0" indent="-465035" algn="l" rtl="0">
              <a:lnSpc>
                <a:spcPct val="115000"/>
              </a:lnSpc>
              <a:spcBef>
                <a:spcPts val="544"/>
              </a:spcBef>
              <a:spcAft>
                <a:spcPts val="0"/>
              </a:spcAft>
              <a:buClr>
                <a:schemeClr val="accent3"/>
              </a:buClr>
              <a:buSzPts val="2800"/>
              <a:buFont typeface="Barlow SemiBold"/>
              <a:buChar char="●"/>
            </a:pPr>
            <a:r>
              <a:rPr lang="en-US" sz="2800" i="0" u="none" strike="noStrike" cap="none">
                <a:solidFill>
                  <a:schemeClr val="lt1"/>
                </a:solidFill>
                <a:latin typeface="Barlow SemiBold"/>
                <a:ea typeface="Barlow SemiBold"/>
                <a:cs typeface="Barlow SemiBold"/>
                <a:sym typeface="Barlow SemiBold"/>
              </a:rPr>
              <a:t>Deliver meaningful change</a:t>
            </a:r>
            <a:endParaRPr sz="2800">
              <a:latin typeface="Barlow SemiBold"/>
              <a:ea typeface="Barlow SemiBold"/>
              <a:cs typeface="Barlow SemiBold"/>
              <a:sym typeface="Barlow SemiBold"/>
            </a:endParaRPr>
          </a:p>
          <a:p>
            <a:pPr marL="625055" marR="0" lvl="0" indent="-465035" algn="l" rtl="0">
              <a:lnSpc>
                <a:spcPct val="115000"/>
              </a:lnSpc>
              <a:spcBef>
                <a:spcPts val="544"/>
              </a:spcBef>
              <a:spcAft>
                <a:spcPts val="0"/>
              </a:spcAft>
              <a:buClr>
                <a:schemeClr val="accent3"/>
              </a:buClr>
              <a:buSzPts val="2800"/>
              <a:buFont typeface="Barlow SemiBold"/>
              <a:buChar char="●"/>
            </a:pPr>
            <a:r>
              <a:rPr lang="en-US" sz="2800" i="0" u="none" strike="noStrike" cap="none">
                <a:solidFill>
                  <a:schemeClr val="lt1"/>
                </a:solidFill>
                <a:latin typeface="Barlow SemiBold"/>
                <a:ea typeface="Barlow SemiBold"/>
                <a:cs typeface="Barlow SemiBold"/>
                <a:sym typeface="Barlow SemiBold"/>
              </a:rPr>
              <a:t>Disrupt power structure </a:t>
            </a:r>
            <a:endParaRPr sz="2800">
              <a:latin typeface="Barlow SemiBold"/>
              <a:ea typeface="Barlow SemiBold"/>
              <a:cs typeface="Barlow SemiBold"/>
              <a:sym typeface="Barlow SemiBold"/>
            </a:endParaRPr>
          </a:p>
        </p:txBody>
      </p:sp>
      <p:sp>
        <p:nvSpPr>
          <p:cNvPr id="187" name="Google Shape;187;p23"/>
          <p:cNvSpPr/>
          <p:nvPr/>
        </p:nvSpPr>
        <p:spPr>
          <a:xfrm>
            <a:off x="0" y="-1"/>
            <a:ext cx="9144000" cy="838201"/>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23"/>
          <p:cNvSpPr/>
          <p:nvPr/>
        </p:nvSpPr>
        <p:spPr>
          <a:xfrm rot="10800000">
            <a:off x="380999" y="838200"/>
            <a:ext cx="609600" cy="457200"/>
          </a:xfrm>
          <a:prstGeom prst="triangle">
            <a:avLst>
              <a:gd name="adj"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23"/>
          <p:cNvSpPr/>
          <p:nvPr/>
        </p:nvSpPr>
        <p:spPr>
          <a:xfrm>
            <a:off x="90276" y="80550"/>
            <a:ext cx="9053700" cy="677100"/>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en-US" sz="3800">
                <a:solidFill>
                  <a:schemeClr val="lt1"/>
                </a:solidFill>
                <a:latin typeface="Barlow Black"/>
                <a:ea typeface="Barlow Black"/>
                <a:cs typeface="Barlow Black"/>
                <a:sym typeface="Barlow Black"/>
              </a:rPr>
              <a:t>STRATEGIC </a:t>
            </a:r>
            <a:r>
              <a:rPr lang="en-US" sz="3800">
                <a:solidFill>
                  <a:schemeClr val="dk2"/>
                </a:solidFill>
                <a:latin typeface="Barlow Black"/>
                <a:ea typeface="Barlow Black"/>
                <a:cs typeface="Barlow Black"/>
                <a:sym typeface="Barlow Black"/>
              </a:rPr>
              <a:t>ISSUE</a:t>
            </a:r>
            <a:r>
              <a:rPr lang="en-US" sz="3800" u="none" strike="noStrike" cap="none">
                <a:solidFill>
                  <a:schemeClr val="dk2"/>
                </a:solidFill>
                <a:latin typeface="Barlow Black"/>
                <a:ea typeface="Barlow Black"/>
                <a:cs typeface="Barlow Black"/>
                <a:sym typeface="Barlow Black"/>
              </a:rPr>
              <a:t>-</a:t>
            </a:r>
            <a:r>
              <a:rPr lang="en-US" sz="3800">
                <a:solidFill>
                  <a:schemeClr val="dk2"/>
                </a:solidFill>
                <a:latin typeface="Barlow Black"/>
                <a:ea typeface="Barlow Black"/>
                <a:cs typeface="Barlow Black"/>
                <a:sym typeface="Barlow Black"/>
              </a:rPr>
              <a:t>BASED</a:t>
            </a:r>
            <a:r>
              <a:rPr lang="en-US" sz="3800">
                <a:solidFill>
                  <a:schemeClr val="lt1"/>
                </a:solidFill>
                <a:latin typeface="Barlow Black"/>
                <a:ea typeface="Barlow Black"/>
                <a:cs typeface="Barlow Black"/>
                <a:sym typeface="Barlow Black"/>
              </a:rPr>
              <a:t> CAMPAIGNS</a:t>
            </a:r>
            <a:endParaRPr sz="3800" i="0" u="none" strike="noStrike" cap="none">
              <a:solidFill>
                <a:schemeClr val="lt1"/>
              </a:solidFill>
              <a:latin typeface="Barlow Black"/>
              <a:ea typeface="Barlow Black"/>
              <a:cs typeface="Barlow Black"/>
              <a:sym typeface="Barlow Black"/>
            </a:endParaRPr>
          </a:p>
        </p:txBody>
      </p:sp>
      <p:pic>
        <p:nvPicPr>
          <p:cNvPr id="190" name="Google Shape;190;p23"/>
          <p:cNvPicPr preferRelativeResize="0"/>
          <p:nvPr/>
        </p:nvPicPr>
        <p:blipFill>
          <a:blip r:embed="rId4">
            <a:alphaModFix/>
          </a:blip>
          <a:stretch>
            <a:fillRect/>
          </a:stretch>
        </p:blipFill>
        <p:spPr>
          <a:xfrm>
            <a:off x="8238051" y="6354100"/>
            <a:ext cx="700874" cy="372799"/>
          </a:xfrm>
          <a:prstGeom prst="rect">
            <a:avLst/>
          </a:prstGeom>
          <a:noFill/>
          <a:ln>
            <a:noFill/>
          </a:ln>
        </p:spPr>
      </p:pic>
      <p:sp>
        <p:nvSpPr>
          <p:cNvPr id="191" name="Google Shape;191;p23"/>
          <p:cNvSpPr txBox="1">
            <a:spLocks noGrp="1"/>
          </p:cNvSpPr>
          <p:nvPr>
            <p:ph type="body" idx="2"/>
          </p:nvPr>
        </p:nvSpPr>
        <p:spPr>
          <a:xfrm>
            <a:off x="4648200" y="1375950"/>
            <a:ext cx="4038600" cy="4526100"/>
          </a:xfrm>
          <a:prstGeom prst="rect">
            <a:avLst/>
          </a:prstGeom>
        </p:spPr>
        <p:txBody>
          <a:bodyPr spcFirstLastPara="1" wrap="square" lIns="91425" tIns="91425" rIns="91425" bIns="91425" anchor="t" anchorCtr="0">
            <a:noAutofit/>
          </a:bodyPr>
          <a:lstStyle/>
          <a:p>
            <a:pPr marL="625055" lvl="0" indent="-465035" algn="l" rtl="0">
              <a:lnSpc>
                <a:spcPct val="115000"/>
              </a:lnSpc>
              <a:spcBef>
                <a:spcPts val="544"/>
              </a:spcBef>
              <a:spcAft>
                <a:spcPts val="0"/>
              </a:spcAft>
              <a:buClr>
                <a:schemeClr val="accent3"/>
              </a:buClr>
              <a:buSzPts val="2800"/>
              <a:buFont typeface="Barlow SemiBold"/>
              <a:buChar char="●"/>
            </a:pPr>
            <a:r>
              <a:rPr lang="en-US">
                <a:latin typeface="Barlow SemiBold"/>
                <a:ea typeface="Barlow SemiBold"/>
                <a:cs typeface="Barlow SemiBold"/>
                <a:sym typeface="Barlow SemiBold"/>
              </a:rPr>
              <a:t>Engage ordinary people in the fight for our lives</a:t>
            </a:r>
            <a:endParaRPr>
              <a:latin typeface="Barlow SemiBold"/>
              <a:ea typeface="Barlow SemiBold"/>
              <a:cs typeface="Barlow SemiBold"/>
              <a:sym typeface="Barlow SemiBold"/>
            </a:endParaRPr>
          </a:p>
          <a:p>
            <a:pPr marL="625055" lvl="0" indent="-465035" algn="l" rtl="0">
              <a:lnSpc>
                <a:spcPct val="115000"/>
              </a:lnSpc>
              <a:spcBef>
                <a:spcPts val="544"/>
              </a:spcBef>
              <a:spcAft>
                <a:spcPts val="0"/>
              </a:spcAft>
              <a:buClr>
                <a:schemeClr val="accent3"/>
              </a:buClr>
              <a:buSzPts val="2800"/>
              <a:buFont typeface="Barlow SemiBold"/>
              <a:buChar char="●"/>
            </a:pPr>
            <a:r>
              <a:rPr lang="en-US">
                <a:latin typeface="Barlow SemiBold"/>
                <a:ea typeface="Barlow SemiBold"/>
                <a:cs typeface="Barlow SemiBold"/>
                <a:sym typeface="Barlow SemiBold"/>
              </a:rPr>
              <a:t>Direct actions</a:t>
            </a:r>
            <a:endParaRPr>
              <a:latin typeface="Barlow SemiBold"/>
              <a:ea typeface="Barlow SemiBold"/>
              <a:cs typeface="Barlow SemiBold"/>
              <a:sym typeface="Barlow SemiBold"/>
            </a:endParaRPr>
          </a:p>
          <a:p>
            <a:pPr marL="625055" lvl="0" indent="-465035" algn="l" rtl="0">
              <a:lnSpc>
                <a:spcPct val="115000"/>
              </a:lnSpc>
              <a:spcBef>
                <a:spcPts val="544"/>
              </a:spcBef>
              <a:spcAft>
                <a:spcPts val="0"/>
              </a:spcAft>
              <a:buClr>
                <a:schemeClr val="accent3"/>
              </a:buClr>
              <a:buSzPts val="2800"/>
              <a:buFont typeface="Barlow SemiBold"/>
              <a:buChar char="●"/>
            </a:pPr>
            <a:r>
              <a:rPr lang="en-US">
                <a:latin typeface="Barlow SemiBold"/>
                <a:ea typeface="Barlow SemiBold"/>
                <a:cs typeface="Barlow SemiBold"/>
                <a:sym typeface="Barlow SemiBold"/>
              </a:rPr>
              <a:t>Impact millions when we win </a:t>
            </a:r>
            <a:endParaRPr>
              <a:latin typeface="Barlow SemiBold"/>
              <a:ea typeface="Barlow SemiBold"/>
              <a:cs typeface="Barlow SemiBold"/>
              <a:sym typeface="Barlow SemiBold"/>
            </a:endParaRPr>
          </a:p>
          <a:p>
            <a:pPr marL="625055" lvl="0" indent="-465035" algn="l" rtl="0">
              <a:lnSpc>
                <a:spcPct val="115000"/>
              </a:lnSpc>
              <a:spcBef>
                <a:spcPts val="544"/>
              </a:spcBef>
              <a:spcAft>
                <a:spcPts val="0"/>
              </a:spcAft>
              <a:buClr>
                <a:schemeClr val="accent3"/>
              </a:buClr>
              <a:buSzPts val="2800"/>
              <a:buFont typeface="Barlow SemiBold"/>
              <a:buChar char="●"/>
            </a:pPr>
            <a:r>
              <a:rPr lang="en-US">
                <a:latin typeface="Barlow SemiBold"/>
                <a:ea typeface="Barlow SemiBold"/>
                <a:cs typeface="Barlow SemiBold"/>
                <a:sym typeface="Barlow SemiBold"/>
              </a:rPr>
              <a:t>Build Black/Brown Power </a:t>
            </a:r>
            <a:endParaRPr>
              <a:latin typeface="Barlow SemiBold"/>
              <a:ea typeface="Barlow SemiBold"/>
              <a:cs typeface="Barlow SemiBold"/>
              <a:sym typeface="Barlow SemiBold"/>
            </a:endParaRPr>
          </a:p>
          <a:p>
            <a:pPr marL="0" lvl="0" indent="0" algn="l" rtl="0">
              <a:spcBef>
                <a:spcPts val="56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6">
                                            <p:txEl>
                                              <p:pRg st="0" end="0"/>
                                            </p:txEl>
                                          </p:spTgt>
                                        </p:tgtEl>
                                        <p:attrNameLst>
                                          <p:attrName>style.visibility</p:attrName>
                                        </p:attrNameLst>
                                      </p:cBhvr>
                                      <p:to>
                                        <p:strVal val="visible"/>
                                      </p:to>
                                    </p:set>
                                    <p:anim calcmode="lin" valueType="num">
                                      <p:cBhvr additive="base">
                                        <p:cTn id="11" dur="500"/>
                                        <p:tgtEl>
                                          <p:spTgt spid="186">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86">
                                            <p:txEl>
                                              <p:pRg st="1" end="1"/>
                                            </p:txEl>
                                          </p:spTgt>
                                        </p:tgtEl>
                                        <p:attrNameLst>
                                          <p:attrName>style.visibility</p:attrName>
                                        </p:attrNameLst>
                                      </p:cBhvr>
                                      <p:to>
                                        <p:strVal val="visible"/>
                                      </p:to>
                                    </p:set>
                                    <p:anim calcmode="lin" valueType="num">
                                      <p:cBhvr additive="base">
                                        <p:cTn id="15" dur="500"/>
                                        <p:tgtEl>
                                          <p:spTgt spid="18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86">
                                            <p:txEl>
                                              <p:pRg st="2" end="2"/>
                                            </p:txEl>
                                          </p:spTgt>
                                        </p:tgtEl>
                                        <p:attrNameLst>
                                          <p:attrName>style.visibility</p:attrName>
                                        </p:attrNameLst>
                                      </p:cBhvr>
                                      <p:to>
                                        <p:strVal val="visible"/>
                                      </p:to>
                                    </p:set>
                                    <p:anim calcmode="lin" valueType="num">
                                      <p:cBhvr additive="base">
                                        <p:cTn id="19" dur="500"/>
                                        <p:tgtEl>
                                          <p:spTgt spid="18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86">
                                            <p:txEl>
                                              <p:pRg st="3" end="3"/>
                                            </p:txEl>
                                          </p:spTgt>
                                        </p:tgtEl>
                                        <p:attrNameLst>
                                          <p:attrName>style.visibility</p:attrName>
                                        </p:attrNameLst>
                                      </p:cBhvr>
                                      <p:to>
                                        <p:strVal val="visible"/>
                                      </p:to>
                                    </p:set>
                                    <p:anim calcmode="lin" valueType="num">
                                      <p:cBhvr additive="base">
                                        <p:cTn id="23" dur="500"/>
                                        <p:tgtEl>
                                          <p:spTgt spid="18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p:nvPr/>
        </p:nvSpPr>
        <p:spPr>
          <a:xfrm rot="10800000">
            <a:off x="380999" y="838200"/>
            <a:ext cx="609600" cy="457200"/>
          </a:xfrm>
          <a:prstGeom prst="triangle">
            <a:avLst>
              <a:gd name="adj"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7" name="Google Shape;197;p24"/>
          <p:cNvPicPr preferRelativeResize="0"/>
          <p:nvPr/>
        </p:nvPicPr>
        <p:blipFill rotWithShape="1">
          <a:blip r:embed="rId3">
            <a:alphaModFix/>
          </a:blip>
          <a:srcRect l="4111" r="4731"/>
          <a:stretch/>
        </p:blipFill>
        <p:spPr>
          <a:xfrm>
            <a:off x="4486713" y="1905650"/>
            <a:ext cx="3677050" cy="4914249"/>
          </a:xfrm>
          <a:prstGeom prst="rect">
            <a:avLst/>
          </a:prstGeom>
          <a:noFill/>
          <a:ln>
            <a:noFill/>
          </a:ln>
        </p:spPr>
      </p:pic>
      <p:sp>
        <p:nvSpPr>
          <p:cNvPr id="198" name="Google Shape;198;p24"/>
          <p:cNvSpPr/>
          <p:nvPr/>
        </p:nvSpPr>
        <p:spPr>
          <a:xfrm>
            <a:off x="90267" y="80545"/>
            <a:ext cx="8305800" cy="677100"/>
          </a:xfrm>
          <a:prstGeom prst="rect">
            <a:avLst/>
          </a:prstGeom>
          <a:noFill/>
          <a:ln>
            <a:noFill/>
          </a:ln>
        </p:spPr>
        <p:txBody>
          <a:bodyPr spcFirstLastPara="1" wrap="square" lIns="91425" tIns="45700" rIns="91425" bIns="45700" anchor="t" anchorCtr="0">
            <a:noAutofit/>
          </a:bodyPr>
          <a:lstStyle/>
          <a:p>
            <a:pPr marL="457200" marR="0" lvl="1" indent="0" algn="ctr" rtl="0">
              <a:spcBef>
                <a:spcPts val="0"/>
              </a:spcBef>
              <a:spcAft>
                <a:spcPts val="0"/>
              </a:spcAft>
              <a:buNone/>
            </a:pPr>
            <a:endParaRPr sz="3800" b="0" i="0" u="none" strike="noStrike" cap="none">
              <a:solidFill>
                <a:schemeClr val="lt1"/>
              </a:solidFill>
              <a:latin typeface="Arial"/>
              <a:ea typeface="Arial"/>
              <a:cs typeface="Arial"/>
              <a:sym typeface="Arial"/>
            </a:endParaRPr>
          </a:p>
        </p:txBody>
      </p:sp>
      <p:pic>
        <p:nvPicPr>
          <p:cNvPr id="199" name="Google Shape;199;p24"/>
          <p:cNvPicPr preferRelativeResize="0"/>
          <p:nvPr/>
        </p:nvPicPr>
        <p:blipFill rotWithShape="1">
          <a:blip r:embed="rId4">
            <a:alphaModFix/>
          </a:blip>
          <a:srcRect l="4410" t="1510" r="-4409" b="-1510"/>
          <a:stretch/>
        </p:blipFill>
        <p:spPr>
          <a:xfrm>
            <a:off x="980237" y="1901300"/>
            <a:ext cx="3257275" cy="2717425"/>
          </a:xfrm>
          <a:prstGeom prst="rect">
            <a:avLst/>
          </a:prstGeom>
          <a:noFill/>
          <a:ln>
            <a:noFill/>
          </a:ln>
        </p:spPr>
      </p:pic>
      <p:pic>
        <p:nvPicPr>
          <p:cNvPr id="200" name="Google Shape;200;p24"/>
          <p:cNvPicPr preferRelativeResize="0"/>
          <p:nvPr/>
        </p:nvPicPr>
        <p:blipFill rotWithShape="1">
          <a:blip r:embed="rId5">
            <a:alphaModFix/>
          </a:blip>
          <a:srcRect t="43070" r="31072" b="33388"/>
          <a:stretch/>
        </p:blipFill>
        <p:spPr>
          <a:xfrm>
            <a:off x="991922" y="3928700"/>
            <a:ext cx="3123766" cy="2717424"/>
          </a:xfrm>
          <a:prstGeom prst="rect">
            <a:avLst/>
          </a:prstGeom>
          <a:noFill/>
          <a:ln>
            <a:noFill/>
          </a:ln>
        </p:spPr>
      </p:pic>
      <p:sp>
        <p:nvSpPr>
          <p:cNvPr id="201" name="Google Shape;201;p24"/>
          <p:cNvSpPr/>
          <p:nvPr/>
        </p:nvSpPr>
        <p:spPr>
          <a:xfrm>
            <a:off x="0" y="-1"/>
            <a:ext cx="9144000" cy="8382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4400">
                <a:solidFill>
                  <a:schemeClr val="lt1"/>
                </a:solidFill>
                <a:latin typeface="Barlow Black"/>
                <a:ea typeface="Barlow Black"/>
                <a:cs typeface="Barlow Black"/>
                <a:sym typeface="Barlow Black"/>
              </a:rPr>
              <a:t>Q &amp; A</a:t>
            </a:r>
            <a:endParaRPr sz="1800" b="0" i="0" u="none" strike="noStrike" cap="none">
              <a:solidFill>
                <a:schemeClr val="lt1"/>
              </a:solidFill>
              <a:latin typeface="Calibri"/>
              <a:ea typeface="Calibri"/>
              <a:cs typeface="Calibri"/>
              <a:sym typeface="Calibri"/>
            </a:endParaRPr>
          </a:p>
        </p:txBody>
      </p:sp>
      <p:pic>
        <p:nvPicPr>
          <p:cNvPr id="202" name="Google Shape;202;p24"/>
          <p:cNvPicPr preferRelativeResize="0"/>
          <p:nvPr/>
        </p:nvPicPr>
        <p:blipFill>
          <a:blip r:embed="rId6">
            <a:alphaModFix/>
          </a:blip>
          <a:stretch>
            <a:fillRect/>
          </a:stretch>
        </p:blipFill>
        <p:spPr>
          <a:xfrm>
            <a:off x="2438563" y="757660"/>
            <a:ext cx="5725199" cy="1105550"/>
          </a:xfrm>
          <a:prstGeom prst="rect">
            <a:avLst/>
          </a:prstGeom>
          <a:noFill/>
          <a:ln>
            <a:noFill/>
          </a:ln>
        </p:spPr>
      </p:pic>
      <p:pic>
        <p:nvPicPr>
          <p:cNvPr id="203" name="Google Shape;203;p24"/>
          <p:cNvPicPr preferRelativeResize="0"/>
          <p:nvPr/>
        </p:nvPicPr>
        <p:blipFill>
          <a:blip r:embed="rId7">
            <a:alphaModFix/>
          </a:blip>
          <a:stretch>
            <a:fillRect/>
          </a:stretch>
        </p:blipFill>
        <p:spPr>
          <a:xfrm>
            <a:off x="8238051" y="6354100"/>
            <a:ext cx="700874" cy="372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body" idx="1"/>
          </p:nvPr>
        </p:nvSpPr>
        <p:spPr>
          <a:xfrm>
            <a:off x="1822200" y="1295400"/>
            <a:ext cx="549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4000" b="1">
                <a:latin typeface="Barlow"/>
                <a:ea typeface="Barlow"/>
                <a:cs typeface="Barlow"/>
                <a:sym typeface="Barlow"/>
              </a:rPr>
              <a:t>Michelle Tremillo</a:t>
            </a:r>
            <a:endParaRPr sz="4000" b="1">
              <a:latin typeface="Barlow"/>
              <a:ea typeface="Barlow"/>
              <a:cs typeface="Barlow"/>
              <a:sym typeface="Barlow"/>
            </a:endParaRPr>
          </a:p>
          <a:p>
            <a:pPr marL="0" lvl="0" indent="0" algn="l" rtl="0">
              <a:spcBef>
                <a:spcPts val="640"/>
              </a:spcBef>
              <a:spcAft>
                <a:spcPts val="0"/>
              </a:spcAft>
              <a:buNone/>
            </a:pPr>
            <a:endParaRPr sz="2000" b="1">
              <a:latin typeface="Barlow"/>
              <a:ea typeface="Barlow"/>
              <a:cs typeface="Barlow"/>
              <a:sym typeface="Barlow"/>
            </a:endParaRPr>
          </a:p>
          <a:p>
            <a:pPr marL="0" lvl="0" indent="0" algn="l" rtl="0">
              <a:spcBef>
                <a:spcPts val="640"/>
              </a:spcBef>
              <a:spcAft>
                <a:spcPts val="0"/>
              </a:spcAft>
              <a:buNone/>
            </a:pPr>
            <a:r>
              <a:rPr lang="en-US" u="sng">
                <a:solidFill>
                  <a:schemeClr val="accent6"/>
                </a:solidFill>
                <a:latin typeface="Barlow"/>
                <a:ea typeface="Barlow"/>
                <a:cs typeface="Barlow"/>
                <a:sym typeface="Barl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mtremillo@organizetexas.org</a:t>
            </a:r>
            <a:endParaRPr>
              <a:solidFill>
                <a:schemeClr val="accent6"/>
              </a:solidFill>
              <a:latin typeface="Barlow"/>
              <a:ea typeface="Barlow"/>
              <a:cs typeface="Barlow"/>
              <a:sym typeface="Barlow"/>
            </a:endParaRPr>
          </a:p>
          <a:p>
            <a:pPr marL="0" lvl="0" indent="0" algn="l" rtl="0">
              <a:spcBef>
                <a:spcPts val="640"/>
              </a:spcBef>
              <a:spcAft>
                <a:spcPts val="0"/>
              </a:spcAft>
              <a:buNone/>
            </a:pPr>
            <a:r>
              <a:rPr lang="en-US" b="1">
                <a:latin typeface="Barlow"/>
                <a:ea typeface="Barlow"/>
                <a:cs typeface="Barlow"/>
                <a:sym typeface="Barlow"/>
              </a:rPr>
              <a:t>210-393-7471</a:t>
            </a:r>
            <a:endParaRPr b="1">
              <a:latin typeface="Barlow"/>
              <a:ea typeface="Barlow"/>
              <a:cs typeface="Barlow"/>
              <a:sym typeface="Barlow"/>
            </a:endParaRPr>
          </a:p>
          <a:p>
            <a:pPr marL="0" lvl="0" indent="0" algn="l" rtl="0">
              <a:spcBef>
                <a:spcPts val="640"/>
              </a:spcBef>
              <a:spcAft>
                <a:spcPts val="0"/>
              </a:spcAft>
              <a:buNone/>
            </a:pPr>
            <a:r>
              <a:rPr lang="en-US" u="sng">
                <a:solidFill>
                  <a:schemeClr val="accent6"/>
                </a:solidFill>
                <a:latin typeface="Barlow"/>
                <a:ea typeface="Barlow"/>
                <a:cs typeface="Barlow"/>
                <a:sym typeface="Barlow"/>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organizetexas.org</a:t>
            </a:r>
            <a:endParaRPr>
              <a:solidFill>
                <a:schemeClr val="accent6"/>
              </a:solidFill>
              <a:latin typeface="Barlow"/>
              <a:ea typeface="Barlow"/>
              <a:cs typeface="Barlow"/>
              <a:sym typeface="Barlow"/>
            </a:endParaRPr>
          </a:p>
          <a:p>
            <a:pPr marL="0" lvl="0" indent="0" algn="l" rtl="0">
              <a:spcBef>
                <a:spcPts val="640"/>
              </a:spcBef>
              <a:spcAft>
                <a:spcPts val="0"/>
              </a:spcAft>
              <a:buNone/>
            </a:pPr>
            <a:r>
              <a:rPr lang="en-US" b="1">
                <a:latin typeface="Barlow"/>
                <a:ea typeface="Barlow"/>
                <a:cs typeface="Barlow"/>
                <a:sym typeface="Barlow"/>
              </a:rPr>
              <a:t>@OrganizeTexas </a:t>
            </a:r>
            <a:r>
              <a:rPr lang="en-US" sz="2200" b="1">
                <a:solidFill>
                  <a:srgbClr val="A4C2F4"/>
                </a:solidFill>
                <a:latin typeface="Barlow"/>
                <a:ea typeface="Barlow"/>
                <a:cs typeface="Barlow"/>
                <a:sym typeface="Barlow"/>
              </a:rPr>
              <a:t>FB</a:t>
            </a:r>
            <a:r>
              <a:rPr lang="en-US" sz="2200" b="1">
                <a:latin typeface="Barlow"/>
                <a:ea typeface="Barlow"/>
                <a:cs typeface="Barlow"/>
                <a:sym typeface="Barlow"/>
              </a:rPr>
              <a:t>, </a:t>
            </a:r>
            <a:r>
              <a:rPr lang="en-US" sz="2200" b="1">
                <a:solidFill>
                  <a:srgbClr val="90DCF1"/>
                </a:solidFill>
                <a:latin typeface="Barlow"/>
                <a:ea typeface="Barlow"/>
                <a:cs typeface="Barlow"/>
                <a:sym typeface="Barlow"/>
              </a:rPr>
              <a:t>twitter</a:t>
            </a:r>
            <a:r>
              <a:rPr lang="en-US" sz="2200" b="1">
                <a:latin typeface="Barlow"/>
                <a:ea typeface="Barlow"/>
                <a:cs typeface="Barlow"/>
                <a:sym typeface="Barlow"/>
              </a:rPr>
              <a:t> &amp; </a:t>
            </a:r>
            <a:r>
              <a:rPr lang="en-US" sz="2200" b="1">
                <a:solidFill>
                  <a:srgbClr val="FF769F"/>
                </a:solidFill>
                <a:latin typeface="Barlow"/>
                <a:ea typeface="Barlow"/>
                <a:cs typeface="Barlow"/>
                <a:sym typeface="Barlow"/>
              </a:rPr>
              <a:t>insta</a:t>
            </a:r>
            <a:endParaRPr sz="2200" b="1">
              <a:solidFill>
                <a:srgbClr val="FF769F"/>
              </a:solidFill>
              <a:latin typeface="Barlow"/>
              <a:ea typeface="Barlow"/>
              <a:cs typeface="Barlow"/>
              <a:sym typeface="Barlow"/>
            </a:endParaRPr>
          </a:p>
          <a:p>
            <a:pPr marL="0" lvl="0" indent="0" algn="l" rtl="0">
              <a:spcBef>
                <a:spcPts val="640"/>
              </a:spcBef>
              <a:spcAft>
                <a:spcPts val="0"/>
              </a:spcAft>
              <a:buNone/>
            </a:pPr>
            <a:endParaRPr sz="2000" b="1">
              <a:latin typeface="Barlow"/>
              <a:ea typeface="Barlow"/>
              <a:cs typeface="Barlow"/>
              <a:sym typeface="Barlow"/>
            </a:endParaRPr>
          </a:p>
          <a:p>
            <a:pPr marL="0" lvl="0" indent="0" algn="l" rtl="0">
              <a:spcBef>
                <a:spcPts val="640"/>
              </a:spcBef>
              <a:spcAft>
                <a:spcPts val="0"/>
              </a:spcAft>
              <a:buNone/>
            </a:pPr>
            <a:r>
              <a:rPr lang="en-US" u="sng">
                <a:solidFill>
                  <a:schemeClr val="accent6"/>
                </a:solidFill>
                <a:latin typeface="Barlow"/>
                <a:ea typeface="Barlow"/>
                <a:cs typeface="Barlow"/>
                <a:sym typeface="Barlow"/>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TOPedfund.org/RealTalk</a:t>
            </a:r>
            <a:endParaRPr>
              <a:solidFill>
                <a:schemeClr val="accent6"/>
              </a:solidFill>
              <a:latin typeface="Barlow"/>
              <a:ea typeface="Barlow"/>
              <a:cs typeface="Barlow"/>
              <a:sym typeface="Barlow"/>
            </a:endParaRPr>
          </a:p>
        </p:txBody>
      </p:sp>
      <p:sp>
        <p:nvSpPr>
          <p:cNvPr id="210" name="Google Shape;210;p25"/>
          <p:cNvSpPr/>
          <p:nvPr/>
        </p:nvSpPr>
        <p:spPr>
          <a:xfrm>
            <a:off x="0" y="-1"/>
            <a:ext cx="9144000" cy="8382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25"/>
          <p:cNvSpPr/>
          <p:nvPr/>
        </p:nvSpPr>
        <p:spPr>
          <a:xfrm rot="10800000">
            <a:off x="380999" y="838200"/>
            <a:ext cx="609600" cy="457200"/>
          </a:xfrm>
          <a:prstGeom prst="triangle">
            <a:avLst>
              <a:gd name="adj"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25"/>
          <p:cNvSpPr txBox="1">
            <a:spLocks noGrp="1"/>
          </p:cNvSpPr>
          <p:nvPr>
            <p:ph type="title"/>
          </p:nvPr>
        </p:nvSpPr>
        <p:spPr>
          <a:xfrm>
            <a:off x="457200" y="0"/>
            <a:ext cx="5274300" cy="8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Barlow Black"/>
                <a:ea typeface="Barlow Black"/>
                <a:cs typeface="Barlow Black"/>
                <a:sym typeface="Barlow Black"/>
              </a:rPr>
              <a:t>KEEP IN TOUCH</a:t>
            </a:r>
            <a:endParaRPr>
              <a:latin typeface="Barlow Black"/>
              <a:ea typeface="Barlow Black"/>
              <a:cs typeface="Barlow Black"/>
              <a:sym typeface="Barlow Black"/>
            </a:endParaRPr>
          </a:p>
        </p:txBody>
      </p:sp>
      <p:pic>
        <p:nvPicPr>
          <p:cNvPr id="213" name="Google Shape;213;p25"/>
          <p:cNvPicPr preferRelativeResize="0"/>
          <p:nvPr/>
        </p:nvPicPr>
        <p:blipFill>
          <a:blip r:embed="rId6">
            <a:alphaModFix/>
          </a:blip>
          <a:stretch>
            <a:fillRect/>
          </a:stretch>
        </p:blipFill>
        <p:spPr>
          <a:xfrm>
            <a:off x="8238051" y="6354100"/>
            <a:ext cx="700874" cy="372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0" y="-1"/>
            <a:ext cx="9144000" cy="8382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200" b="1">
                <a:solidFill>
                  <a:schemeClr val="lt1"/>
                </a:solidFill>
                <a:latin typeface="Lato"/>
                <a:ea typeface="Lato"/>
                <a:cs typeface="Lato"/>
                <a:sym typeface="Lato"/>
              </a:rPr>
              <a:t> </a:t>
            </a:r>
            <a:r>
              <a:rPr lang="en-US" sz="3200">
                <a:solidFill>
                  <a:schemeClr val="lt1"/>
                </a:solidFill>
                <a:latin typeface="Barlow Black"/>
                <a:ea typeface="Barlow Black"/>
                <a:cs typeface="Barlow Black"/>
                <a:sym typeface="Barlow Black"/>
              </a:rPr>
              <a:t>  LATINX STATS IN TX</a:t>
            </a:r>
            <a:endParaRPr sz="3200">
              <a:solidFill>
                <a:schemeClr val="lt1"/>
              </a:solidFill>
              <a:latin typeface="Barlow Black"/>
              <a:ea typeface="Barlow Black"/>
              <a:cs typeface="Barlow Black"/>
              <a:sym typeface="Barlow Black"/>
            </a:endParaRPr>
          </a:p>
        </p:txBody>
      </p:sp>
      <p:sp>
        <p:nvSpPr>
          <p:cNvPr id="97" name="Google Shape;97;p14"/>
          <p:cNvSpPr/>
          <p:nvPr/>
        </p:nvSpPr>
        <p:spPr>
          <a:xfrm rot="10800000">
            <a:off x="380999" y="838200"/>
            <a:ext cx="609600" cy="457200"/>
          </a:xfrm>
          <a:prstGeom prst="triangle">
            <a:avLst>
              <a:gd name="adj"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4"/>
          <p:cNvPicPr preferRelativeResize="0"/>
          <p:nvPr/>
        </p:nvPicPr>
        <p:blipFill>
          <a:blip r:embed="rId3">
            <a:alphaModFix amt="37000"/>
          </a:blip>
          <a:stretch>
            <a:fillRect/>
          </a:stretch>
        </p:blipFill>
        <p:spPr>
          <a:xfrm>
            <a:off x="115025" y="1046950"/>
            <a:ext cx="5993658" cy="5811051"/>
          </a:xfrm>
          <a:prstGeom prst="rect">
            <a:avLst/>
          </a:prstGeom>
          <a:noFill/>
          <a:ln>
            <a:noFill/>
          </a:ln>
        </p:spPr>
      </p:pic>
      <p:sp>
        <p:nvSpPr>
          <p:cNvPr id="99" name="Google Shape;99;p14"/>
          <p:cNvSpPr txBox="1"/>
          <p:nvPr/>
        </p:nvSpPr>
        <p:spPr>
          <a:xfrm>
            <a:off x="1733550" y="2190100"/>
            <a:ext cx="6831000" cy="386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solidFill>
                  <a:schemeClr val="accent6"/>
                </a:solidFill>
                <a:latin typeface="Barlow Black"/>
                <a:ea typeface="Barlow Black"/>
                <a:cs typeface="Barlow Black"/>
                <a:sym typeface="Barlow Black"/>
              </a:rPr>
              <a:t>4 million</a:t>
            </a:r>
            <a:r>
              <a:rPr lang="en-US" sz="3000">
                <a:solidFill>
                  <a:schemeClr val="lt1"/>
                </a:solidFill>
                <a:latin typeface="Barlow Black"/>
                <a:ea typeface="Barlow Black"/>
                <a:cs typeface="Barlow Black"/>
                <a:sym typeface="Barlow Black"/>
              </a:rPr>
              <a:t> registered Latinx voters</a:t>
            </a:r>
            <a:endParaRPr sz="3000">
              <a:solidFill>
                <a:schemeClr val="lt1"/>
              </a:solidFill>
              <a:latin typeface="Barlow Black"/>
              <a:ea typeface="Barlow Black"/>
              <a:cs typeface="Barlow Black"/>
              <a:sym typeface="Barlow Black"/>
            </a:endParaRPr>
          </a:p>
          <a:p>
            <a:pPr marL="0" lvl="0" indent="0" algn="l" rtl="0">
              <a:spcBef>
                <a:spcPts val="1000"/>
              </a:spcBef>
              <a:spcAft>
                <a:spcPts val="0"/>
              </a:spcAft>
              <a:buNone/>
            </a:pPr>
            <a:r>
              <a:rPr lang="en-US" sz="3000">
                <a:solidFill>
                  <a:schemeClr val="lt1"/>
                </a:solidFill>
                <a:latin typeface="Barlow Black"/>
                <a:ea typeface="Barlow Black"/>
                <a:cs typeface="Barlow Black"/>
                <a:sym typeface="Barlow Black"/>
              </a:rPr>
              <a:t>Registered </a:t>
            </a:r>
            <a:r>
              <a:rPr lang="en-US" sz="4000">
                <a:solidFill>
                  <a:schemeClr val="accent6"/>
                </a:solidFill>
                <a:latin typeface="Barlow Black"/>
                <a:ea typeface="Barlow Black"/>
                <a:cs typeface="Barlow Black"/>
                <a:sym typeface="Barlow Black"/>
              </a:rPr>
              <a:t>↑</a:t>
            </a:r>
            <a:r>
              <a:rPr lang="en-US" sz="4000" baseline="30000">
                <a:solidFill>
                  <a:schemeClr val="accent6"/>
                </a:solidFill>
                <a:latin typeface="Barlow Black"/>
                <a:ea typeface="Barlow Black"/>
                <a:cs typeface="Barlow Black"/>
                <a:sym typeface="Barlow Black"/>
              </a:rPr>
              <a:t>+</a:t>
            </a:r>
            <a:r>
              <a:rPr lang="en-US" sz="4000">
                <a:solidFill>
                  <a:schemeClr val="accent6"/>
                </a:solidFill>
                <a:latin typeface="Barlow Black"/>
                <a:ea typeface="Barlow Black"/>
                <a:cs typeface="Barlow Black"/>
                <a:sym typeface="Barlow Black"/>
              </a:rPr>
              <a:t> 17% since ‘16</a:t>
            </a:r>
            <a:r>
              <a:rPr lang="en-US" sz="3000">
                <a:solidFill>
                  <a:schemeClr val="lt1"/>
                </a:solidFill>
                <a:latin typeface="Barlow Black"/>
                <a:ea typeface="Barlow Black"/>
                <a:cs typeface="Barlow Black"/>
                <a:sym typeface="Barlow Black"/>
              </a:rPr>
              <a:t> </a:t>
            </a:r>
            <a:endParaRPr sz="3000">
              <a:solidFill>
                <a:schemeClr val="lt1"/>
              </a:solidFill>
              <a:latin typeface="Barlow Black"/>
              <a:ea typeface="Barlow Black"/>
              <a:cs typeface="Barlow Black"/>
              <a:sym typeface="Barlow Black"/>
            </a:endParaRPr>
          </a:p>
          <a:p>
            <a:pPr marL="0" lvl="0" indent="0" algn="l" rtl="0">
              <a:spcBef>
                <a:spcPts val="1000"/>
              </a:spcBef>
              <a:spcAft>
                <a:spcPts val="0"/>
              </a:spcAft>
              <a:buNone/>
            </a:pPr>
            <a:r>
              <a:rPr lang="en-US" sz="4000">
                <a:solidFill>
                  <a:schemeClr val="accent6"/>
                </a:solidFill>
                <a:latin typeface="Barlow Black"/>
                <a:ea typeface="Barlow Black"/>
                <a:cs typeface="Barlow Black"/>
                <a:sym typeface="Barlow Black"/>
              </a:rPr>
              <a:t>1.2 million</a:t>
            </a:r>
            <a:r>
              <a:rPr lang="en-US" sz="3000">
                <a:solidFill>
                  <a:schemeClr val="lt1"/>
                </a:solidFill>
                <a:latin typeface="Barlow Black"/>
                <a:ea typeface="Barlow Black"/>
                <a:cs typeface="Barlow Black"/>
                <a:sym typeface="Barlow Black"/>
              </a:rPr>
              <a:t> newly registered </a:t>
            </a:r>
            <a:endParaRPr sz="3000">
              <a:solidFill>
                <a:schemeClr val="lt1"/>
              </a:solidFill>
              <a:latin typeface="Barlow Black"/>
              <a:ea typeface="Barlow Black"/>
              <a:cs typeface="Barlow Black"/>
              <a:sym typeface="Barlow Black"/>
            </a:endParaRPr>
          </a:p>
          <a:p>
            <a:pPr marL="0" lvl="0" indent="0" algn="l" rtl="0">
              <a:spcBef>
                <a:spcPts val="1000"/>
              </a:spcBef>
              <a:spcAft>
                <a:spcPts val="0"/>
              </a:spcAft>
              <a:buNone/>
            </a:pPr>
            <a:r>
              <a:rPr lang="en-US" sz="4000">
                <a:solidFill>
                  <a:schemeClr val="accent6"/>
                </a:solidFill>
                <a:latin typeface="Barlow Black"/>
                <a:ea typeface="Barlow Black"/>
                <a:cs typeface="Barlow Black"/>
                <a:sym typeface="Barlow Black"/>
              </a:rPr>
              <a:t>2.3 million</a:t>
            </a:r>
            <a:r>
              <a:rPr lang="en-US" sz="3000">
                <a:solidFill>
                  <a:schemeClr val="lt1"/>
                </a:solidFill>
                <a:latin typeface="Barlow Black"/>
                <a:ea typeface="Barlow Black"/>
                <a:cs typeface="Barlow Black"/>
                <a:sym typeface="Barlow Black"/>
              </a:rPr>
              <a:t> Latinos voted in 2020</a:t>
            </a:r>
            <a:endParaRPr sz="3000">
              <a:solidFill>
                <a:schemeClr val="lt1"/>
              </a:solidFill>
              <a:latin typeface="Barlow Black"/>
              <a:ea typeface="Barlow Black"/>
              <a:cs typeface="Barlow Black"/>
              <a:sym typeface="Barlow Black"/>
            </a:endParaRPr>
          </a:p>
          <a:p>
            <a:pPr marL="0" lvl="0" indent="0" algn="l" rtl="0">
              <a:spcBef>
                <a:spcPts val="1000"/>
              </a:spcBef>
              <a:spcAft>
                <a:spcPts val="0"/>
              </a:spcAft>
              <a:buNone/>
            </a:pPr>
            <a:endParaRPr sz="2300">
              <a:solidFill>
                <a:schemeClr val="lt1"/>
              </a:solidFill>
              <a:latin typeface="Calibri"/>
              <a:ea typeface="Calibri"/>
              <a:cs typeface="Calibri"/>
              <a:sym typeface="Calibri"/>
            </a:endParaRPr>
          </a:p>
          <a:p>
            <a:pPr marL="0" lvl="0" indent="0" algn="l" rtl="0">
              <a:spcBef>
                <a:spcPts val="0"/>
              </a:spcBef>
              <a:spcAft>
                <a:spcPts val="0"/>
              </a:spcAft>
              <a:buNone/>
            </a:pPr>
            <a:endParaRPr sz="2300">
              <a:solidFill>
                <a:schemeClr val="lt1"/>
              </a:solidFill>
              <a:latin typeface="Calibri"/>
              <a:ea typeface="Calibri"/>
              <a:cs typeface="Calibri"/>
              <a:sym typeface="Calibri"/>
            </a:endParaRPr>
          </a:p>
        </p:txBody>
      </p:sp>
      <p:pic>
        <p:nvPicPr>
          <p:cNvPr id="100" name="Google Shape;100;p14"/>
          <p:cNvPicPr preferRelativeResize="0"/>
          <p:nvPr/>
        </p:nvPicPr>
        <p:blipFill>
          <a:blip r:embed="rId4">
            <a:alphaModFix/>
          </a:blip>
          <a:stretch>
            <a:fillRect/>
          </a:stretch>
        </p:blipFill>
        <p:spPr>
          <a:xfrm>
            <a:off x="8238051" y="6354100"/>
            <a:ext cx="700874" cy="372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p:nvPr/>
        </p:nvSpPr>
        <p:spPr>
          <a:xfrm>
            <a:off x="0" y="-1"/>
            <a:ext cx="9144000" cy="8382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200" b="1">
                <a:solidFill>
                  <a:schemeClr val="lt1"/>
                </a:solidFill>
                <a:latin typeface="Lato"/>
                <a:ea typeface="Lato"/>
                <a:cs typeface="Lato"/>
                <a:sym typeface="Lato"/>
              </a:rPr>
              <a:t>  </a:t>
            </a:r>
            <a:r>
              <a:rPr lang="en-US" sz="3200">
                <a:solidFill>
                  <a:schemeClr val="lt1"/>
                </a:solidFill>
                <a:latin typeface="Barlow Black"/>
                <a:ea typeface="Barlow Black"/>
                <a:cs typeface="Barlow Black"/>
                <a:sym typeface="Barlow Black"/>
              </a:rPr>
              <a:t> PRIORITIES FOR TX LATINX VOTERS</a:t>
            </a:r>
            <a:endParaRPr sz="1800">
              <a:solidFill>
                <a:schemeClr val="lt1"/>
              </a:solidFill>
              <a:latin typeface="Barlow Black"/>
              <a:ea typeface="Barlow Black"/>
              <a:cs typeface="Barlow Black"/>
              <a:sym typeface="Barlow Black"/>
            </a:endParaRPr>
          </a:p>
        </p:txBody>
      </p:sp>
      <p:sp>
        <p:nvSpPr>
          <p:cNvPr id="106" name="Google Shape;106;p15"/>
          <p:cNvSpPr/>
          <p:nvPr/>
        </p:nvSpPr>
        <p:spPr>
          <a:xfrm rot="10800000">
            <a:off x="380999" y="838200"/>
            <a:ext cx="609600" cy="457200"/>
          </a:xfrm>
          <a:prstGeom prst="triangle">
            <a:avLst>
              <a:gd name="adj"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7" name="Google Shape;107;p15"/>
          <p:cNvPicPr preferRelativeResize="0"/>
          <p:nvPr/>
        </p:nvPicPr>
        <p:blipFill>
          <a:blip r:embed="rId3">
            <a:alphaModFix amt="37000"/>
          </a:blip>
          <a:stretch>
            <a:fillRect/>
          </a:stretch>
        </p:blipFill>
        <p:spPr>
          <a:xfrm>
            <a:off x="115026" y="1046950"/>
            <a:ext cx="9028976" cy="8753890"/>
          </a:xfrm>
          <a:prstGeom prst="rect">
            <a:avLst/>
          </a:prstGeom>
          <a:noFill/>
          <a:ln>
            <a:noFill/>
          </a:ln>
        </p:spPr>
      </p:pic>
      <p:sp>
        <p:nvSpPr>
          <p:cNvPr id="108" name="Google Shape;108;p15"/>
          <p:cNvSpPr txBox="1"/>
          <p:nvPr/>
        </p:nvSpPr>
        <p:spPr>
          <a:xfrm>
            <a:off x="1063275" y="1873025"/>
            <a:ext cx="3161700" cy="2767500"/>
          </a:xfrm>
          <a:prstGeom prst="rect">
            <a:avLst/>
          </a:prstGeom>
          <a:noFill/>
          <a:ln>
            <a:noFill/>
          </a:ln>
          <a:effectLst>
            <a:outerShdw dist="9525" algn="bl" rotWithShape="0">
              <a:schemeClr val="lt1"/>
            </a:outerShdw>
          </a:effectLst>
        </p:spPr>
        <p:txBody>
          <a:bodyPr spcFirstLastPara="1" wrap="square" lIns="91425" tIns="91425" rIns="91425" bIns="91425" anchor="t" anchorCtr="0">
            <a:noAutofit/>
          </a:bodyPr>
          <a:lstStyle/>
          <a:p>
            <a:pPr marL="457200" lvl="0" indent="-387350" algn="l" rtl="0">
              <a:lnSpc>
                <a:spcPct val="150000"/>
              </a:lnSpc>
              <a:spcBef>
                <a:spcPts val="0"/>
              </a:spcBef>
              <a:spcAft>
                <a:spcPts val="0"/>
              </a:spcAft>
              <a:buClr>
                <a:schemeClr val="lt1"/>
              </a:buClr>
              <a:buSzPts val="2500"/>
              <a:buFont typeface="Barlow Medium"/>
              <a:buChar char="●"/>
            </a:pPr>
            <a:r>
              <a:rPr lang="en-US" sz="2500">
                <a:solidFill>
                  <a:schemeClr val="lt1"/>
                </a:solidFill>
                <a:latin typeface="Barlow Medium"/>
                <a:ea typeface="Barlow Medium"/>
                <a:cs typeface="Barlow Medium"/>
                <a:sym typeface="Barlow Medium"/>
              </a:rPr>
              <a:t>Economy</a:t>
            </a:r>
            <a:endParaRPr sz="2500">
              <a:solidFill>
                <a:schemeClr val="lt1"/>
              </a:solidFill>
              <a:latin typeface="Barlow Medium"/>
              <a:ea typeface="Barlow Medium"/>
              <a:cs typeface="Barlow Medium"/>
              <a:sym typeface="Barlow Medium"/>
            </a:endParaRPr>
          </a:p>
          <a:p>
            <a:pPr marL="457200" lvl="0" indent="-387350" algn="l" rtl="0">
              <a:lnSpc>
                <a:spcPct val="150000"/>
              </a:lnSpc>
              <a:spcBef>
                <a:spcPts val="0"/>
              </a:spcBef>
              <a:spcAft>
                <a:spcPts val="0"/>
              </a:spcAft>
              <a:buClr>
                <a:schemeClr val="lt1"/>
              </a:buClr>
              <a:buSzPts val="2500"/>
              <a:buFont typeface="Barlow Medium"/>
              <a:buChar char="●"/>
            </a:pPr>
            <a:r>
              <a:rPr lang="en-US" sz="2500">
                <a:solidFill>
                  <a:schemeClr val="lt1"/>
                </a:solidFill>
                <a:latin typeface="Barlow Medium"/>
                <a:ea typeface="Barlow Medium"/>
                <a:cs typeface="Barlow Medium"/>
                <a:sym typeface="Barlow Medium"/>
              </a:rPr>
              <a:t>Immigration</a:t>
            </a:r>
            <a:endParaRPr sz="2500">
              <a:solidFill>
                <a:schemeClr val="lt1"/>
              </a:solidFill>
              <a:latin typeface="Barlow Medium"/>
              <a:ea typeface="Barlow Medium"/>
              <a:cs typeface="Barlow Medium"/>
              <a:sym typeface="Barlow Medium"/>
            </a:endParaRPr>
          </a:p>
          <a:p>
            <a:pPr marL="457200" lvl="0" indent="-387350" algn="l" rtl="0">
              <a:lnSpc>
                <a:spcPct val="150000"/>
              </a:lnSpc>
              <a:spcBef>
                <a:spcPts val="0"/>
              </a:spcBef>
              <a:spcAft>
                <a:spcPts val="0"/>
              </a:spcAft>
              <a:buClr>
                <a:schemeClr val="lt1"/>
              </a:buClr>
              <a:buSzPts val="2500"/>
              <a:buFont typeface="Barlow Medium"/>
              <a:buChar char="●"/>
            </a:pPr>
            <a:r>
              <a:rPr lang="en-US" sz="2500">
                <a:solidFill>
                  <a:schemeClr val="lt1"/>
                </a:solidFill>
                <a:latin typeface="Barlow Medium"/>
                <a:ea typeface="Barlow Medium"/>
                <a:cs typeface="Barlow Medium"/>
                <a:sym typeface="Barlow Medium"/>
              </a:rPr>
              <a:t>Covid</a:t>
            </a:r>
            <a:endParaRPr sz="2500">
              <a:solidFill>
                <a:schemeClr val="lt1"/>
              </a:solidFill>
              <a:latin typeface="Barlow Medium"/>
              <a:ea typeface="Barlow Medium"/>
              <a:cs typeface="Barlow Medium"/>
              <a:sym typeface="Barlow Medium"/>
            </a:endParaRPr>
          </a:p>
          <a:p>
            <a:pPr marL="457200" lvl="0" indent="-387350" algn="l" rtl="0">
              <a:lnSpc>
                <a:spcPct val="150000"/>
              </a:lnSpc>
              <a:spcBef>
                <a:spcPts val="0"/>
              </a:spcBef>
              <a:spcAft>
                <a:spcPts val="0"/>
              </a:spcAft>
              <a:buClr>
                <a:schemeClr val="lt1"/>
              </a:buClr>
              <a:buSzPts val="2500"/>
              <a:buFont typeface="Barlow Medium"/>
              <a:buChar char="●"/>
            </a:pPr>
            <a:r>
              <a:rPr lang="en-US" sz="2500">
                <a:solidFill>
                  <a:schemeClr val="lt1"/>
                </a:solidFill>
                <a:latin typeface="Barlow Medium"/>
                <a:ea typeface="Barlow Medium"/>
                <a:cs typeface="Barlow Medium"/>
                <a:sym typeface="Barlow Medium"/>
              </a:rPr>
              <a:t>Healthcare</a:t>
            </a:r>
            <a:endParaRPr sz="2500">
              <a:solidFill>
                <a:schemeClr val="lt1"/>
              </a:solidFill>
              <a:latin typeface="Barlow Medium"/>
              <a:ea typeface="Barlow Medium"/>
              <a:cs typeface="Barlow Medium"/>
              <a:sym typeface="Barlow Medium"/>
            </a:endParaRPr>
          </a:p>
          <a:p>
            <a:pPr marL="457200" lvl="0" indent="-387350" algn="l" rtl="0">
              <a:lnSpc>
                <a:spcPct val="150000"/>
              </a:lnSpc>
              <a:spcBef>
                <a:spcPts val="0"/>
              </a:spcBef>
              <a:spcAft>
                <a:spcPts val="0"/>
              </a:spcAft>
              <a:buClr>
                <a:schemeClr val="lt1"/>
              </a:buClr>
              <a:buSzPts val="2500"/>
              <a:buFont typeface="Barlow Medium"/>
              <a:buChar char="●"/>
            </a:pPr>
            <a:r>
              <a:rPr lang="en-US" sz="2500">
                <a:solidFill>
                  <a:schemeClr val="lt1"/>
                </a:solidFill>
                <a:latin typeface="Barlow Medium"/>
                <a:ea typeface="Barlow Medium"/>
                <a:cs typeface="Barlow Medium"/>
                <a:sym typeface="Barlow Medium"/>
              </a:rPr>
              <a:t>More direct financial support from govt</a:t>
            </a:r>
            <a:endParaRPr sz="2500">
              <a:solidFill>
                <a:schemeClr val="lt1"/>
              </a:solidFill>
              <a:latin typeface="Barlow Medium"/>
              <a:ea typeface="Barlow Medium"/>
              <a:cs typeface="Barlow Medium"/>
              <a:sym typeface="Barlow Medium"/>
            </a:endParaRPr>
          </a:p>
        </p:txBody>
      </p:sp>
      <p:pic>
        <p:nvPicPr>
          <p:cNvPr id="109" name="Google Shape;109;p15"/>
          <p:cNvPicPr preferRelativeResize="0"/>
          <p:nvPr/>
        </p:nvPicPr>
        <p:blipFill>
          <a:blip r:embed="rId4">
            <a:alphaModFix/>
          </a:blip>
          <a:stretch>
            <a:fillRect/>
          </a:stretch>
        </p:blipFill>
        <p:spPr>
          <a:xfrm>
            <a:off x="4548874" y="4655550"/>
            <a:ext cx="3914818" cy="1180000"/>
          </a:xfrm>
          <a:prstGeom prst="rect">
            <a:avLst/>
          </a:prstGeom>
          <a:noFill/>
          <a:ln>
            <a:noFill/>
          </a:ln>
        </p:spPr>
      </p:pic>
      <p:pic>
        <p:nvPicPr>
          <p:cNvPr id="110" name="Google Shape;110;p15"/>
          <p:cNvPicPr preferRelativeResize="0"/>
          <p:nvPr/>
        </p:nvPicPr>
        <p:blipFill>
          <a:blip r:embed="rId5">
            <a:alphaModFix/>
          </a:blip>
          <a:stretch>
            <a:fillRect/>
          </a:stretch>
        </p:blipFill>
        <p:spPr>
          <a:xfrm>
            <a:off x="4548806" y="3196412"/>
            <a:ext cx="3703320" cy="1179979"/>
          </a:xfrm>
          <a:prstGeom prst="rect">
            <a:avLst/>
          </a:prstGeom>
          <a:noFill/>
          <a:ln>
            <a:noFill/>
          </a:ln>
        </p:spPr>
      </p:pic>
      <p:sp>
        <p:nvSpPr>
          <p:cNvPr id="111" name="Google Shape;111;p15"/>
          <p:cNvSpPr txBox="1"/>
          <p:nvPr/>
        </p:nvSpPr>
        <p:spPr>
          <a:xfrm>
            <a:off x="4548863" y="1873013"/>
            <a:ext cx="37032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US" sz="2100" b="1" i="1">
                <a:solidFill>
                  <a:schemeClr val="lt1"/>
                </a:solidFill>
                <a:latin typeface="Barlow"/>
                <a:ea typeface="Barlow"/>
                <a:cs typeface="Barlow"/>
                <a:sym typeface="Barlow"/>
              </a:rPr>
              <a:t>Direct Financial Support was a top priority for Latinx Biden &amp; Trump Supporters</a:t>
            </a:r>
            <a:endParaRPr sz="2100" b="1" i="1">
              <a:solidFill>
                <a:schemeClr val="lt1"/>
              </a:solidFill>
              <a:latin typeface="Barlow"/>
              <a:ea typeface="Barlow"/>
              <a:cs typeface="Barlow"/>
              <a:sym typeface="Barlow"/>
            </a:endParaRPr>
          </a:p>
        </p:txBody>
      </p:sp>
      <p:pic>
        <p:nvPicPr>
          <p:cNvPr id="112" name="Google Shape;112;p15"/>
          <p:cNvPicPr preferRelativeResize="0"/>
          <p:nvPr/>
        </p:nvPicPr>
        <p:blipFill>
          <a:blip r:embed="rId6">
            <a:alphaModFix/>
          </a:blip>
          <a:stretch>
            <a:fillRect/>
          </a:stretch>
        </p:blipFill>
        <p:spPr>
          <a:xfrm>
            <a:off x="8238051" y="6354100"/>
            <a:ext cx="700874" cy="372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p:nvPr/>
        </p:nvSpPr>
        <p:spPr>
          <a:xfrm>
            <a:off x="0" y="-1"/>
            <a:ext cx="9144000" cy="8382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200">
                <a:solidFill>
                  <a:schemeClr val="lt1"/>
                </a:solidFill>
                <a:latin typeface="Barlow Black"/>
                <a:ea typeface="Barlow Black"/>
                <a:cs typeface="Barlow Black"/>
                <a:sym typeface="Barlow Black"/>
              </a:rPr>
              <a:t>   LATINX STATS IN TX</a:t>
            </a:r>
            <a:endParaRPr sz="3200">
              <a:solidFill>
                <a:schemeClr val="lt1"/>
              </a:solidFill>
              <a:latin typeface="Barlow Black"/>
              <a:ea typeface="Barlow Black"/>
              <a:cs typeface="Barlow Black"/>
              <a:sym typeface="Barlow Black"/>
            </a:endParaRPr>
          </a:p>
        </p:txBody>
      </p:sp>
      <p:sp>
        <p:nvSpPr>
          <p:cNvPr id="118" name="Google Shape;118;p16"/>
          <p:cNvSpPr/>
          <p:nvPr/>
        </p:nvSpPr>
        <p:spPr>
          <a:xfrm rot="10800000">
            <a:off x="380999" y="838200"/>
            <a:ext cx="609600" cy="457200"/>
          </a:xfrm>
          <a:prstGeom prst="triangle">
            <a:avLst>
              <a:gd name="adj"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16"/>
          <p:cNvSpPr/>
          <p:nvPr/>
        </p:nvSpPr>
        <p:spPr>
          <a:xfrm>
            <a:off x="8088550" y="5572362"/>
            <a:ext cx="609600" cy="457200"/>
          </a:xfrm>
          <a:prstGeom prst="triangle">
            <a:avLst>
              <a:gd name="adj" fmla="val 50000"/>
            </a:avLst>
          </a:prstGeom>
          <a:solidFill>
            <a:srgbClr val="EB4F4F"/>
          </a:solidFill>
          <a:ln w="25400" cap="flat" cmpd="sng">
            <a:solidFill>
              <a:srgbClr val="EB4F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0" name="Google Shape;120;p16"/>
          <p:cNvPicPr preferRelativeResize="0"/>
          <p:nvPr/>
        </p:nvPicPr>
        <p:blipFill>
          <a:blip r:embed="rId3">
            <a:alphaModFix amt="37000"/>
          </a:blip>
          <a:stretch>
            <a:fillRect/>
          </a:stretch>
        </p:blipFill>
        <p:spPr>
          <a:xfrm>
            <a:off x="115024" y="1046950"/>
            <a:ext cx="5030058" cy="4876798"/>
          </a:xfrm>
          <a:prstGeom prst="rect">
            <a:avLst/>
          </a:prstGeom>
          <a:noFill/>
          <a:ln>
            <a:noFill/>
          </a:ln>
        </p:spPr>
      </p:pic>
      <p:sp>
        <p:nvSpPr>
          <p:cNvPr id="121" name="Google Shape;121;p16"/>
          <p:cNvSpPr/>
          <p:nvPr/>
        </p:nvSpPr>
        <p:spPr>
          <a:xfrm>
            <a:off x="-7750" y="862500"/>
            <a:ext cx="9144000" cy="5995500"/>
          </a:xfrm>
          <a:prstGeom prst="rect">
            <a:avLst/>
          </a:prstGeom>
          <a:solidFill>
            <a:srgbClr val="7A7A7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16"/>
          <p:cNvPicPr preferRelativeResize="0"/>
          <p:nvPr/>
        </p:nvPicPr>
        <p:blipFill>
          <a:blip r:embed="rId4">
            <a:alphaModFix/>
          </a:blip>
          <a:stretch>
            <a:fillRect/>
          </a:stretch>
        </p:blipFill>
        <p:spPr>
          <a:xfrm>
            <a:off x="-37375" y="1148175"/>
            <a:ext cx="7642783" cy="5282126"/>
          </a:xfrm>
          <a:prstGeom prst="rect">
            <a:avLst/>
          </a:prstGeom>
          <a:noFill/>
          <a:ln>
            <a:noFill/>
          </a:ln>
        </p:spPr>
      </p:pic>
      <p:sp>
        <p:nvSpPr>
          <p:cNvPr id="123" name="Google Shape;123;p16"/>
          <p:cNvSpPr txBox="1"/>
          <p:nvPr/>
        </p:nvSpPr>
        <p:spPr>
          <a:xfrm>
            <a:off x="4830175" y="1111325"/>
            <a:ext cx="4083900" cy="6788100"/>
          </a:xfrm>
          <a:prstGeom prst="rect">
            <a:avLst/>
          </a:prstGeom>
          <a:noFill/>
          <a:ln>
            <a:noFill/>
          </a:ln>
          <a:effectLst>
            <a:outerShdw blurRad="14288" dist="76200" dir="9780000" algn="bl" rotWithShape="0">
              <a:srgbClr val="000000"/>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chemeClr val="lt1"/>
                </a:solidFill>
                <a:latin typeface="Barlow Black"/>
                <a:ea typeface="Barlow Black"/>
                <a:cs typeface="Barlow Black"/>
                <a:sym typeface="Barlow Black"/>
              </a:rPr>
              <a:t>Latinx are the  Registered Majority in</a:t>
            </a:r>
            <a:r>
              <a:rPr lang="en-US" sz="3000">
                <a:solidFill>
                  <a:srgbClr val="90DCF1"/>
                </a:solidFill>
                <a:latin typeface="Barlow Black"/>
                <a:ea typeface="Barlow Black"/>
                <a:cs typeface="Barlow Black"/>
                <a:sym typeface="Barlow Black"/>
              </a:rPr>
              <a:t> </a:t>
            </a:r>
            <a:endParaRPr sz="3000">
              <a:solidFill>
                <a:srgbClr val="90DCF1"/>
              </a:solidFill>
              <a:latin typeface="Barlow Black"/>
              <a:ea typeface="Barlow Black"/>
              <a:cs typeface="Barlow Black"/>
              <a:sym typeface="Barlow Black"/>
            </a:endParaRPr>
          </a:p>
          <a:p>
            <a:pPr marL="0" lvl="0" indent="0" algn="l" rtl="0">
              <a:spcBef>
                <a:spcPts val="1000"/>
              </a:spcBef>
              <a:spcAft>
                <a:spcPts val="0"/>
              </a:spcAft>
              <a:buNone/>
            </a:pPr>
            <a:r>
              <a:rPr lang="en-US" sz="6200">
                <a:solidFill>
                  <a:srgbClr val="90DCF1"/>
                </a:solidFill>
                <a:latin typeface="Barlow Black"/>
                <a:ea typeface="Barlow Black"/>
                <a:cs typeface="Barlow Black"/>
                <a:sym typeface="Barlow Black"/>
              </a:rPr>
              <a:t>29 </a:t>
            </a:r>
            <a:endParaRPr sz="6200">
              <a:solidFill>
                <a:srgbClr val="90DCF1"/>
              </a:solidFill>
              <a:latin typeface="Barlow Black"/>
              <a:ea typeface="Barlow Black"/>
              <a:cs typeface="Barlow Black"/>
              <a:sym typeface="Barlow Black"/>
            </a:endParaRPr>
          </a:p>
          <a:p>
            <a:pPr marL="0" lvl="0" indent="0" algn="l" rtl="0">
              <a:spcBef>
                <a:spcPts val="1000"/>
              </a:spcBef>
              <a:spcAft>
                <a:spcPts val="0"/>
              </a:spcAft>
              <a:buNone/>
            </a:pPr>
            <a:r>
              <a:rPr lang="en-US" sz="6200">
                <a:solidFill>
                  <a:srgbClr val="90DCF1"/>
                </a:solidFill>
                <a:latin typeface="Barlow Black"/>
                <a:ea typeface="Barlow Black"/>
                <a:cs typeface="Barlow Black"/>
                <a:sym typeface="Barlow Black"/>
              </a:rPr>
              <a:t>Counties</a:t>
            </a:r>
            <a:endParaRPr sz="6200">
              <a:solidFill>
                <a:srgbClr val="90DCF1"/>
              </a:solidFill>
              <a:latin typeface="Barlow Black"/>
              <a:ea typeface="Barlow Black"/>
              <a:cs typeface="Barlow Black"/>
              <a:sym typeface="Barlow Black"/>
            </a:endParaRPr>
          </a:p>
          <a:p>
            <a:pPr marL="0" lvl="0" indent="0" algn="l" rtl="0">
              <a:spcBef>
                <a:spcPts val="1000"/>
              </a:spcBef>
              <a:spcAft>
                <a:spcPts val="0"/>
              </a:spcAft>
              <a:buNone/>
            </a:pPr>
            <a:r>
              <a:rPr lang="en-US" sz="2400">
                <a:solidFill>
                  <a:srgbClr val="90DCF1"/>
                </a:solidFill>
                <a:latin typeface="Barlow Black"/>
                <a:ea typeface="Barlow Black"/>
                <a:cs typeface="Barlow Black"/>
                <a:sym typeface="Barlow Black"/>
              </a:rPr>
              <a:t>					</a:t>
            </a:r>
            <a:endParaRPr sz="2400">
              <a:solidFill>
                <a:srgbClr val="90DCF1"/>
              </a:solidFill>
              <a:latin typeface="Barlow Black"/>
              <a:ea typeface="Barlow Black"/>
              <a:cs typeface="Barlow Black"/>
              <a:sym typeface="Barlow Black"/>
            </a:endParaRPr>
          </a:p>
          <a:p>
            <a:pPr marL="0" lvl="0" indent="0" algn="l" rtl="0">
              <a:spcBef>
                <a:spcPts val="1000"/>
              </a:spcBef>
              <a:spcAft>
                <a:spcPts val="0"/>
              </a:spcAft>
              <a:buNone/>
            </a:pPr>
            <a:r>
              <a:rPr lang="en-US" sz="6200">
                <a:solidFill>
                  <a:srgbClr val="90DCF1"/>
                </a:solidFill>
                <a:latin typeface="Barlow Black"/>
                <a:ea typeface="Barlow Black"/>
                <a:cs typeface="Barlow Black"/>
                <a:sym typeface="Barlow Black"/>
              </a:rPr>
              <a:t>1.1 million</a:t>
            </a:r>
            <a:r>
              <a:rPr lang="en-US" sz="4000">
                <a:solidFill>
                  <a:srgbClr val="90DCF1"/>
                </a:solidFill>
                <a:latin typeface="Barlow Black"/>
                <a:ea typeface="Barlow Black"/>
                <a:cs typeface="Barlow Black"/>
                <a:sym typeface="Barlow Black"/>
              </a:rPr>
              <a:t> </a:t>
            </a:r>
            <a:r>
              <a:rPr lang="en-US" sz="4000">
                <a:solidFill>
                  <a:schemeClr val="lt1"/>
                </a:solidFill>
                <a:latin typeface="Barlow Black"/>
                <a:ea typeface="Barlow Black"/>
                <a:cs typeface="Barlow Black"/>
                <a:sym typeface="Barlow Black"/>
              </a:rPr>
              <a:t>Latinx Voters </a:t>
            </a:r>
            <a:endParaRPr sz="4000">
              <a:solidFill>
                <a:schemeClr val="lt1"/>
              </a:solidFill>
              <a:latin typeface="Barlow Black"/>
              <a:ea typeface="Barlow Black"/>
              <a:cs typeface="Barlow Black"/>
              <a:sym typeface="Barlow Black"/>
            </a:endParaRPr>
          </a:p>
          <a:p>
            <a:pPr marL="0" lvl="0" indent="0" algn="l" rtl="0">
              <a:spcBef>
                <a:spcPts val="1000"/>
              </a:spcBef>
              <a:spcAft>
                <a:spcPts val="0"/>
              </a:spcAft>
              <a:buNone/>
            </a:pPr>
            <a:endParaRPr sz="2300">
              <a:solidFill>
                <a:srgbClr val="90DCF1"/>
              </a:solidFill>
              <a:latin typeface="Barlow Black"/>
              <a:ea typeface="Barlow Black"/>
              <a:cs typeface="Barlow Black"/>
              <a:sym typeface="Barlow Black"/>
            </a:endParaRPr>
          </a:p>
          <a:p>
            <a:pPr marL="0" lvl="0" indent="0" algn="l" rtl="0">
              <a:spcBef>
                <a:spcPts val="1000"/>
              </a:spcBef>
              <a:spcAft>
                <a:spcPts val="0"/>
              </a:spcAft>
              <a:buNone/>
            </a:pPr>
            <a:endParaRPr sz="2300">
              <a:solidFill>
                <a:schemeClr val="lt1"/>
              </a:solidFill>
              <a:latin typeface="Calibri"/>
              <a:ea typeface="Calibri"/>
              <a:cs typeface="Calibri"/>
              <a:sym typeface="Calibri"/>
            </a:endParaRPr>
          </a:p>
          <a:p>
            <a:pPr marL="0" lvl="0" indent="0" algn="l" rtl="0">
              <a:spcBef>
                <a:spcPts val="0"/>
              </a:spcBef>
              <a:spcAft>
                <a:spcPts val="0"/>
              </a:spcAft>
              <a:buNone/>
            </a:pPr>
            <a:endParaRPr sz="2300">
              <a:solidFill>
                <a:schemeClr val="lt1"/>
              </a:solidFill>
              <a:latin typeface="Calibri"/>
              <a:ea typeface="Calibri"/>
              <a:cs typeface="Calibri"/>
              <a:sym typeface="Calibri"/>
            </a:endParaRPr>
          </a:p>
        </p:txBody>
      </p:sp>
      <p:pic>
        <p:nvPicPr>
          <p:cNvPr id="124" name="Google Shape;124;p16"/>
          <p:cNvPicPr preferRelativeResize="0"/>
          <p:nvPr/>
        </p:nvPicPr>
        <p:blipFill>
          <a:blip r:embed="rId5">
            <a:alphaModFix/>
          </a:blip>
          <a:stretch>
            <a:fillRect/>
          </a:stretch>
        </p:blipFill>
        <p:spPr>
          <a:xfrm>
            <a:off x="8238051" y="6354100"/>
            <a:ext cx="700874" cy="372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p:nvPr/>
        </p:nvSpPr>
        <p:spPr>
          <a:xfrm>
            <a:off x="0" y="-1"/>
            <a:ext cx="9144000" cy="8382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200">
                <a:solidFill>
                  <a:schemeClr val="lt1"/>
                </a:solidFill>
                <a:latin typeface="Barlow Black"/>
                <a:ea typeface="Barlow Black"/>
                <a:cs typeface="Barlow Black"/>
                <a:sym typeface="Barlow Black"/>
              </a:rPr>
              <a:t>  LATINX STATS IN TX</a:t>
            </a:r>
            <a:endParaRPr sz="1800">
              <a:solidFill>
                <a:schemeClr val="lt1"/>
              </a:solidFill>
              <a:latin typeface="Barlow Black"/>
              <a:ea typeface="Barlow Black"/>
              <a:cs typeface="Barlow Black"/>
              <a:sym typeface="Barlow Black"/>
            </a:endParaRPr>
          </a:p>
        </p:txBody>
      </p:sp>
      <p:sp>
        <p:nvSpPr>
          <p:cNvPr id="130" name="Google Shape;130;p17"/>
          <p:cNvSpPr/>
          <p:nvPr/>
        </p:nvSpPr>
        <p:spPr>
          <a:xfrm rot="10800000">
            <a:off x="380999" y="838200"/>
            <a:ext cx="609600" cy="457200"/>
          </a:xfrm>
          <a:prstGeom prst="triangle">
            <a:avLst>
              <a:gd name="adj"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1" name="Google Shape;131;p17"/>
          <p:cNvPicPr preferRelativeResize="0"/>
          <p:nvPr/>
        </p:nvPicPr>
        <p:blipFill>
          <a:blip r:embed="rId3">
            <a:alphaModFix amt="37000"/>
          </a:blip>
          <a:stretch>
            <a:fillRect/>
          </a:stretch>
        </p:blipFill>
        <p:spPr>
          <a:xfrm>
            <a:off x="4564525" y="2446638"/>
            <a:ext cx="4030275" cy="3907475"/>
          </a:xfrm>
          <a:prstGeom prst="rect">
            <a:avLst/>
          </a:prstGeom>
          <a:noFill/>
          <a:ln>
            <a:noFill/>
          </a:ln>
        </p:spPr>
      </p:pic>
      <p:pic>
        <p:nvPicPr>
          <p:cNvPr id="132" name="Google Shape;132;p17"/>
          <p:cNvPicPr preferRelativeResize="0"/>
          <p:nvPr/>
        </p:nvPicPr>
        <p:blipFill>
          <a:blip r:embed="rId4">
            <a:alphaModFix/>
          </a:blip>
          <a:stretch>
            <a:fillRect/>
          </a:stretch>
        </p:blipFill>
        <p:spPr>
          <a:xfrm>
            <a:off x="8238051" y="6354100"/>
            <a:ext cx="700874" cy="372799"/>
          </a:xfrm>
          <a:prstGeom prst="rect">
            <a:avLst/>
          </a:prstGeom>
          <a:noFill/>
          <a:ln>
            <a:noFill/>
          </a:ln>
        </p:spPr>
      </p:pic>
      <p:graphicFrame>
        <p:nvGraphicFramePr>
          <p:cNvPr id="133" name="Google Shape;133;p17"/>
          <p:cNvGraphicFramePr/>
          <p:nvPr/>
        </p:nvGraphicFramePr>
        <p:xfrm>
          <a:off x="1098738" y="2040500"/>
          <a:ext cx="5159525" cy="4349496"/>
        </p:xfrm>
        <a:graphic>
          <a:graphicData uri="http://schemas.openxmlformats.org/drawingml/2006/table">
            <a:tbl>
              <a:tblPr>
                <a:noFill/>
                <a:tableStyleId>{639D5CD4-D6D0-4EC7-A636-6976CD3D8A9B}</a:tableStyleId>
              </a:tblPr>
              <a:tblGrid>
                <a:gridCol w="1702975"/>
                <a:gridCol w="3456550"/>
              </a:tblGrid>
              <a:tr h="344900">
                <a:tc>
                  <a:txBody>
                    <a:bodyPr/>
                    <a:lstStyle/>
                    <a:p>
                      <a:pPr marL="0" lvl="0" indent="0" algn="l" rtl="0">
                        <a:lnSpc>
                          <a:spcPct val="115000"/>
                        </a:lnSpc>
                        <a:spcBef>
                          <a:spcPts val="0"/>
                        </a:spcBef>
                        <a:spcAft>
                          <a:spcPts val="0"/>
                        </a:spcAft>
                        <a:buNone/>
                      </a:pPr>
                      <a:r>
                        <a:rPr lang="en-US" sz="2000" b="1">
                          <a:solidFill>
                            <a:schemeClr val="lt1"/>
                          </a:solidFill>
                          <a:latin typeface="Barlow"/>
                          <a:ea typeface="Barlow"/>
                          <a:cs typeface="Barlow"/>
                          <a:sym typeface="Barlow"/>
                        </a:rPr>
                        <a:t>County</a:t>
                      </a:r>
                      <a:endParaRPr sz="2000" b="1">
                        <a:solidFill>
                          <a:schemeClr val="lt1"/>
                        </a:solidFill>
                        <a:latin typeface="Barlow"/>
                        <a:ea typeface="Barlow"/>
                        <a:cs typeface="Barlow"/>
                        <a:sym typeface="Barlow"/>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b="1">
                          <a:solidFill>
                            <a:schemeClr val="lt1"/>
                          </a:solidFill>
                          <a:latin typeface="Barlow"/>
                          <a:ea typeface="Barlow"/>
                          <a:cs typeface="Barlow"/>
                          <a:sym typeface="Barlow"/>
                        </a:rPr>
                        <a:t>Latinx Registered Voters</a:t>
                      </a:r>
                      <a:endParaRPr sz="2000" b="1">
                        <a:solidFill>
                          <a:schemeClr val="lt1"/>
                        </a:solidFill>
                        <a:latin typeface="Barlow"/>
                        <a:ea typeface="Barlow"/>
                        <a:cs typeface="Barlow"/>
                        <a:sym typeface="Barlow"/>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r>
              <a:tr h="344900">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Harris</a:t>
                      </a:r>
                      <a:endParaRPr sz="1600">
                        <a:solidFill>
                          <a:schemeClr val="lt1"/>
                        </a:solidFill>
                        <a:latin typeface="Barlow Medium"/>
                        <a:ea typeface="Barlow Medium"/>
                        <a:cs typeface="Barlow Medium"/>
                        <a:sym typeface="Barlow Medium"/>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591,876</a:t>
                      </a:r>
                      <a:endParaRPr sz="1600">
                        <a:solidFill>
                          <a:schemeClr val="lt1"/>
                        </a:solidFill>
                        <a:latin typeface="Barlow Medium"/>
                        <a:ea typeface="Barlow Medium"/>
                        <a:cs typeface="Barlow Medium"/>
                        <a:sym typeface="Barlow Medium"/>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r>
              <a:tr h="344900">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Bexar</a:t>
                      </a:r>
                      <a:endParaRPr sz="1600">
                        <a:solidFill>
                          <a:schemeClr val="lt1"/>
                        </a:solidFill>
                        <a:latin typeface="Barlow Medium"/>
                        <a:ea typeface="Barlow Medium"/>
                        <a:cs typeface="Barlow Medium"/>
                        <a:sym typeface="Barlow Medium"/>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532,383</a:t>
                      </a:r>
                      <a:endParaRPr sz="1600">
                        <a:solidFill>
                          <a:schemeClr val="lt1"/>
                        </a:solidFill>
                        <a:latin typeface="Barlow Medium"/>
                        <a:ea typeface="Barlow Medium"/>
                        <a:cs typeface="Barlow Medium"/>
                        <a:sym typeface="Barlow Medium"/>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r>
              <a:tr h="344900">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El Paso</a:t>
                      </a:r>
                      <a:endParaRPr sz="1600">
                        <a:solidFill>
                          <a:schemeClr val="lt1"/>
                        </a:solidFill>
                        <a:latin typeface="Barlow Medium"/>
                        <a:ea typeface="Barlow Medium"/>
                        <a:cs typeface="Barlow Medium"/>
                        <a:sym typeface="Barlow Medium"/>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354,886</a:t>
                      </a:r>
                      <a:endParaRPr sz="1600">
                        <a:solidFill>
                          <a:schemeClr val="lt1"/>
                        </a:solidFill>
                        <a:latin typeface="Barlow Medium"/>
                        <a:ea typeface="Barlow Medium"/>
                        <a:cs typeface="Barlow Medium"/>
                        <a:sym typeface="Barlow Medium"/>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r>
              <a:tr h="344900">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Hidalgo</a:t>
                      </a:r>
                      <a:endParaRPr sz="1600">
                        <a:solidFill>
                          <a:schemeClr val="lt1"/>
                        </a:solidFill>
                        <a:latin typeface="Barlow Medium"/>
                        <a:ea typeface="Barlow Medium"/>
                        <a:cs typeface="Barlow Medium"/>
                        <a:sym typeface="Barlow Medium"/>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329,709</a:t>
                      </a:r>
                      <a:endParaRPr sz="1600">
                        <a:solidFill>
                          <a:schemeClr val="lt1"/>
                        </a:solidFill>
                        <a:latin typeface="Barlow Medium"/>
                        <a:ea typeface="Barlow Medium"/>
                        <a:cs typeface="Barlow Medium"/>
                        <a:sym typeface="Barlow Medium"/>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r>
              <a:tr h="344900">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Dallas</a:t>
                      </a:r>
                      <a:endParaRPr sz="1600">
                        <a:solidFill>
                          <a:schemeClr val="lt1"/>
                        </a:solidFill>
                        <a:latin typeface="Barlow Medium"/>
                        <a:ea typeface="Barlow Medium"/>
                        <a:cs typeface="Barlow Medium"/>
                        <a:sym typeface="Barlow Medium"/>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282,990</a:t>
                      </a:r>
                      <a:endParaRPr sz="1600">
                        <a:solidFill>
                          <a:schemeClr val="lt1"/>
                        </a:solidFill>
                        <a:latin typeface="Barlow Medium"/>
                        <a:ea typeface="Barlow Medium"/>
                        <a:cs typeface="Barlow Medium"/>
                        <a:sym typeface="Barlow Medium"/>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r>
              <a:tr h="344900">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Tarrant</a:t>
                      </a:r>
                      <a:endParaRPr sz="1600">
                        <a:solidFill>
                          <a:schemeClr val="lt1"/>
                        </a:solidFill>
                        <a:latin typeface="Barlow Medium"/>
                        <a:ea typeface="Barlow Medium"/>
                        <a:cs typeface="Barlow Medium"/>
                        <a:sym typeface="Barlow Medium"/>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175,184</a:t>
                      </a:r>
                      <a:endParaRPr sz="1600">
                        <a:solidFill>
                          <a:schemeClr val="lt1"/>
                        </a:solidFill>
                        <a:latin typeface="Barlow Medium"/>
                        <a:ea typeface="Barlow Medium"/>
                        <a:cs typeface="Barlow Medium"/>
                        <a:sym typeface="Barlow Medium"/>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r>
              <a:tr h="344900">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Cameron</a:t>
                      </a:r>
                      <a:endParaRPr sz="1600">
                        <a:solidFill>
                          <a:schemeClr val="lt1"/>
                        </a:solidFill>
                        <a:latin typeface="Barlow Medium"/>
                        <a:ea typeface="Barlow Medium"/>
                        <a:cs typeface="Barlow Medium"/>
                        <a:sym typeface="Barlow Medium"/>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172,294</a:t>
                      </a:r>
                      <a:endParaRPr sz="1600">
                        <a:solidFill>
                          <a:schemeClr val="lt1"/>
                        </a:solidFill>
                        <a:latin typeface="Barlow Medium"/>
                        <a:ea typeface="Barlow Medium"/>
                        <a:cs typeface="Barlow Medium"/>
                        <a:sym typeface="Barlow Medium"/>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r>
              <a:tr h="344900">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Travis</a:t>
                      </a:r>
                      <a:endParaRPr sz="1600">
                        <a:solidFill>
                          <a:schemeClr val="lt1"/>
                        </a:solidFill>
                        <a:latin typeface="Barlow Medium"/>
                        <a:ea typeface="Barlow Medium"/>
                        <a:cs typeface="Barlow Medium"/>
                        <a:sym typeface="Barlow Medium"/>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138,395</a:t>
                      </a:r>
                      <a:endParaRPr sz="1600">
                        <a:solidFill>
                          <a:schemeClr val="lt1"/>
                        </a:solidFill>
                        <a:latin typeface="Barlow Medium"/>
                        <a:ea typeface="Barlow Medium"/>
                        <a:cs typeface="Barlow Medium"/>
                        <a:sym typeface="Barlow Medium"/>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r>
              <a:tr h="344900">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Webb</a:t>
                      </a:r>
                      <a:endParaRPr sz="1600">
                        <a:solidFill>
                          <a:schemeClr val="lt1"/>
                        </a:solidFill>
                        <a:latin typeface="Barlow Medium"/>
                        <a:ea typeface="Barlow Medium"/>
                        <a:cs typeface="Barlow Medium"/>
                        <a:sym typeface="Barlow Medium"/>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122,424</a:t>
                      </a:r>
                      <a:endParaRPr sz="1600">
                        <a:solidFill>
                          <a:schemeClr val="lt1"/>
                        </a:solidFill>
                        <a:latin typeface="Barlow Medium"/>
                        <a:ea typeface="Barlow Medium"/>
                        <a:cs typeface="Barlow Medium"/>
                        <a:sym typeface="Barlow Medium"/>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r>
              <a:tr h="344900">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Nueces</a:t>
                      </a:r>
                      <a:endParaRPr sz="1600">
                        <a:solidFill>
                          <a:schemeClr val="lt1"/>
                        </a:solidFill>
                        <a:latin typeface="Barlow Medium"/>
                        <a:ea typeface="Barlow Medium"/>
                        <a:cs typeface="Barlow Medium"/>
                        <a:sym typeface="Barlow Medium"/>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100,783</a:t>
                      </a:r>
                      <a:endParaRPr sz="1600">
                        <a:solidFill>
                          <a:schemeClr val="lt1"/>
                        </a:solidFill>
                        <a:latin typeface="Barlow Medium"/>
                        <a:ea typeface="Barlow Medium"/>
                        <a:cs typeface="Barlow Medium"/>
                        <a:sym typeface="Barlow Medium"/>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cap="flat" cmpd="sng">
                      <a:solidFill>
                        <a:schemeClr val="lt1">
                          <a:alpha val="0"/>
                        </a:schemeClr>
                      </a:solidFill>
                      <a:prstDash val="solid"/>
                      <a:round/>
                      <a:headEnd type="none" w="sm" len="sm"/>
                      <a:tailEnd type="none" w="sm" len="sm"/>
                    </a:lnB>
                  </a:tcPr>
                </a:tc>
              </a:tr>
              <a:tr h="344900">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Fort Bend</a:t>
                      </a:r>
                      <a:endParaRPr sz="1600">
                        <a:solidFill>
                          <a:schemeClr val="lt1"/>
                        </a:solidFill>
                        <a:latin typeface="Barlow Medium"/>
                        <a:ea typeface="Barlow Medium"/>
                        <a:cs typeface="Barlow Medium"/>
                        <a:sym typeface="Barlow Medium"/>
                      </a:endParaRPr>
                    </a:p>
                  </a:txBody>
                  <a:tcPr marL="12700" marR="12700" marT="12700" marB="63500" anchor="b">
                    <a:lnL w="9525" cap="flat" cmpd="sng">
                      <a:solidFill>
                        <a:schemeClr val="lt1">
                          <a:alpha val="0"/>
                        </a:schemeClr>
                      </a:solidFill>
                      <a:prstDash val="solid"/>
                      <a:round/>
                      <a:headEnd type="none" w="sm" len="sm"/>
                      <a:tailEnd type="none" w="sm" len="sm"/>
                    </a:lnL>
                    <a:lnR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lt1"/>
                          </a:solidFill>
                          <a:latin typeface="Barlow Medium"/>
                          <a:ea typeface="Barlow Medium"/>
                          <a:cs typeface="Barlow Medium"/>
                          <a:sym typeface="Barlow Medium"/>
                        </a:rPr>
                        <a:t>70,369</a:t>
                      </a:r>
                      <a:endParaRPr sz="1600">
                        <a:solidFill>
                          <a:schemeClr val="lt1"/>
                        </a:solidFill>
                        <a:latin typeface="Barlow Medium"/>
                        <a:ea typeface="Barlow Medium"/>
                        <a:cs typeface="Barlow Medium"/>
                        <a:sym typeface="Barlow Medium"/>
                      </a:endParaRPr>
                    </a:p>
                  </a:txBody>
                  <a:tcPr marL="12700" marR="12700" marT="12700" marB="63500" anchor="b">
                    <a:lnL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r>
            </a:tbl>
          </a:graphicData>
        </a:graphic>
      </p:graphicFrame>
      <p:sp>
        <p:nvSpPr>
          <p:cNvPr id="134" name="Google Shape;134;p17"/>
          <p:cNvSpPr txBox="1"/>
          <p:nvPr/>
        </p:nvSpPr>
        <p:spPr>
          <a:xfrm>
            <a:off x="972000" y="1397100"/>
            <a:ext cx="7434900" cy="457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800">
                <a:solidFill>
                  <a:schemeClr val="lt1"/>
                </a:solidFill>
                <a:latin typeface="Barlow ExtraBold"/>
                <a:ea typeface="Barlow ExtraBold"/>
                <a:cs typeface="Barlow ExtraBold"/>
                <a:sym typeface="Barlow ExtraBold"/>
              </a:rPr>
              <a:t>Counties with the  largest Latinx Registration</a:t>
            </a:r>
            <a:r>
              <a:rPr lang="en-US" sz="2300">
                <a:solidFill>
                  <a:schemeClr val="lt1"/>
                </a:solidFill>
                <a:latin typeface="Barlow ExtraBold"/>
                <a:ea typeface="Barlow ExtraBold"/>
                <a:cs typeface="Barlow ExtraBold"/>
                <a:sym typeface="Barlow ExtraBold"/>
              </a:rPr>
              <a:t> </a:t>
            </a:r>
            <a:endParaRPr sz="2300">
              <a:solidFill>
                <a:schemeClr val="lt1"/>
              </a:solidFill>
              <a:latin typeface="Barlow ExtraBold"/>
              <a:ea typeface="Barlow ExtraBold"/>
              <a:cs typeface="Barlow ExtraBold"/>
              <a:sym typeface="Barlow ExtraBold"/>
            </a:endParaRPr>
          </a:p>
          <a:p>
            <a:pPr marL="0" lvl="0" indent="0" algn="r" rtl="0">
              <a:lnSpc>
                <a:spcPct val="115000"/>
              </a:lnSpc>
              <a:spcBef>
                <a:spcPts val="0"/>
              </a:spcBef>
              <a:spcAft>
                <a:spcPts val="0"/>
              </a:spcAft>
              <a:buNone/>
            </a:pPr>
            <a:r>
              <a:rPr lang="en-US" sz="1100"/>
              <a:t>​</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8"/>
          <p:cNvPicPr preferRelativeResize="0"/>
          <p:nvPr/>
        </p:nvPicPr>
        <p:blipFill>
          <a:blip r:embed="rId3">
            <a:alphaModFix amt="37000"/>
          </a:blip>
          <a:stretch>
            <a:fillRect/>
          </a:stretch>
        </p:blipFill>
        <p:spPr>
          <a:xfrm>
            <a:off x="5113725" y="-194903"/>
            <a:ext cx="5095824" cy="4940551"/>
          </a:xfrm>
          <a:prstGeom prst="rect">
            <a:avLst/>
          </a:prstGeom>
          <a:noFill/>
          <a:ln>
            <a:noFill/>
          </a:ln>
        </p:spPr>
      </p:pic>
      <p:sp>
        <p:nvSpPr>
          <p:cNvPr id="140" name="Google Shape;140;p18"/>
          <p:cNvSpPr/>
          <p:nvPr/>
        </p:nvSpPr>
        <p:spPr>
          <a:xfrm>
            <a:off x="0" y="-1"/>
            <a:ext cx="9144000" cy="8382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200">
                <a:solidFill>
                  <a:schemeClr val="lt1"/>
                </a:solidFill>
                <a:latin typeface="Barlow Black"/>
                <a:ea typeface="Barlow Black"/>
                <a:cs typeface="Barlow Black"/>
                <a:sym typeface="Barlow Black"/>
              </a:rPr>
              <a:t>  THE LATINX VOTE GAP</a:t>
            </a:r>
            <a:endParaRPr sz="1800">
              <a:solidFill>
                <a:schemeClr val="lt1"/>
              </a:solidFill>
              <a:latin typeface="Barlow Black"/>
              <a:ea typeface="Barlow Black"/>
              <a:cs typeface="Barlow Black"/>
              <a:sym typeface="Barlow Black"/>
            </a:endParaRPr>
          </a:p>
        </p:txBody>
      </p:sp>
      <p:sp>
        <p:nvSpPr>
          <p:cNvPr id="141" name="Google Shape;141;p18"/>
          <p:cNvSpPr/>
          <p:nvPr/>
        </p:nvSpPr>
        <p:spPr>
          <a:xfrm rot="10800000">
            <a:off x="380999" y="838200"/>
            <a:ext cx="609600" cy="457200"/>
          </a:xfrm>
          <a:prstGeom prst="triangle">
            <a:avLst>
              <a:gd name="adj"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18"/>
          <p:cNvSpPr txBox="1"/>
          <p:nvPr/>
        </p:nvSpPr>
        <p:spPr>
          <a:xfrm>
            <a:off x="732950" y="1551725"/>
            <a:ext cx="7505100" cy="4712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lt1"/>
              </a:buClr>
              <a:buSzPts val="2000"/>
              <a:buFont typeface="Barlow Black"/>
              <a:buChar char="●"/>
            </a:pPr>
            <a:r>
              <a:rPr lang="en-US" sz="4000" dirty="0">
                <a:solidFill>
                  <a:schemeClr val="accent6"/>
                </a:solidFill>
                <a:latin typeface="Barlow Black"/>
                <a:ea typeface="Barlow Black"/>
                <a:cs typeface="Barlow Black"/>
                <a:sym typeface="Barlow Black"/>
              </a:rPr>
              <a:t>2 MILLION</a:t>
            </a:r>
            <a:r>
              <a:rPr lang="en-US" sz="2000" dirty="0">
                <a:solidFill>
                  <a:schemeClr val="lt1"/>
                </a:solidFill>
                <a:latin typeface="Barlow Black"/>
                <a:ea typeface="Barlow Black"/>
                <a:cs typeface="Barlow Black"/>
                <a:sym typeface="Barlow Black"/>
              </a:rPr>
              <a:t> eligible                 </a:t>
            </a:r>
            <a:r>
              <a:rPr lang="en-US" sz="4000" dirty="0">
                <a:solidFill>
                  <a:schemeClr val="accent6"/>
                </a:solidFill>
                <a:latin typeface="Barlow Black"/>
                <a:ea typeface="Barlow Black"/>
                <a:cs typeface="Barlow Black"/>
                <a:sym typeface="Barlow Black"/>
              </a:rPr>
              <a:t>unregistered</a:t>
            </a:r>
            <a:r>
              <a:rPr lang="en-US" sz="2000" dirty="0">
                <a:solidFill>
                  <a:schemeClr val="lt1"/>
                </a:solidFill>
                <a:latin typeface="Barlow Black"/>
                <a:ea typeface="Barlow Black"/>
                <a:cs typeface="Barlow Black"/>
                <a:sym typeface="Barlow Black"/>
              </a:rPr>
              <a:t> voters</a:t>
            </a:r>
            <a:endParaRPr sz="2000" dirty="0">
              <a:solidFill>
                <a:schemeClr val="lt1"/>
              </a:solidFill>
              <a:latin typeface="Barlow Black"/>
              <a:ea typeface="Barlow Black"/>
              <a:cs typeface="Barlow Black"/>
              <a:sym typeface="Barlow Black"/>
            </a:endParaRPr>
          </a:p>
          <a:p>
            <a:pPr marL="457200" lvl="0" indent="0" algn="l" rtl="0">
              <a:lnSpc>
                <a:spcPct val="115000"/>
              </a:lnSpc>
              <a:spcBef>
                <a:spcPts val="1000"/>
              </a:spcBef>
              <a:spcAft>
                <a:spcPts val="0"/>
              </a:spcAft>
              <a:buNone/>
            </a:pPr>
            <a:endParaRPr sz="600" dirty="0">
              <a:solidFill>
                <a:schemeClr val="lt1"/>
              </a:solidFill>
              <a:latin typeface="Barlow Black"/>
              <a:ea typeface="Barlow Black"/>
              <a:cs typeface="Barlow Black"/>
              <a:sym typeface="Barlow Black"/>
            </a:endParaRPr>
          </a:p>
          <a:p>
            <a:pPr marL="457200" lvl="0" indent="-355600" algn="l" rtl="0">
              <a:lnSpc>
                <a:spcPct val="115000"/>
              </a:lnSpc>
              <a:spcBef>
                <a:spcPts val="1000"/>
              </a:spcBef>
              <a:spcAft>
                <a:spcPts val="0"/>
              </a:spcAft>
              <a:buClr>
                <a:schemeClr val="lt1"/>
              </a:buClr>
              <a:buSzPts val="2000"/>
              <a:buChar char="●"/>
            </a:pPr>
            <a:r>
              <a:rPr lang="en-US" sz="4000" dirty="0">
                <a:solidFill>
                  <a:schemeClr val="accent6"/>
                </a:solidFill>
                <a:latin typeface="Barlow Black"/>
                <a:ea typeface="Barlow Black"/>
                <a:cs typeface="Barlow Black"/>
                <a:sym typeface="Barlow Black"/>
              </a:rPr>
              <a:t>56%</a:t>
            </a:r>
            <a:r>
              <a:rPr lang="en-US" sz="2000" dirty="0">
                <a:solidFill>
                  <a:schemeClr val="lt1"/>
                </a:solidFill>
                <a:latin typeface="Barlow Black"/>
                <a:ea typeface="Barlow Black"/>
                <a:cs typeface="Barlow Black"/>
                <a:sym typeface="Barlow Black"/>
              </a:rPr>
              <a:t> Turnout among </a:t>
            </a:r>
            <a:r>
              <a:rPr lang="en-US" sz="2000" dirty="0" err="1">
                <a:solidFill>
                  <a:schemeClr val="lt1"/>
                </a:solidFill>
                <a:latin typeface="Barlow Black"/>
                <a:ea typeface="Barlow Black"/>
                <a:cs typeface="Barlow Black"/>
                <a:sym typeface="Barlow Black"/>
              </a:rPr>
              <a:t>Latinx</a:t>
            </a:r>
            <a:r>
              <a:rPr lang="en-US" sz="2000" dirty="0">
                <a:solidFill>
                  <a:schemeClr val="lt1"/>
                </a:solidFill>
                <a:latin typeface="Barlow Black"/>
                <a:ea typeface="Barlow Black"/>
                <a:cs typeface="Barlow Black"/>
                <a:sym typeface="Barlow Black"/>
              </a:rPr>
              <a:t> makes it the </a:t>
            </a:r>
            <a:r>
              <a:rPr lang="en-US" sz="2000" i="1" dirty="0">
                <a:solidFill>
                  <a:schemeClr val="lt1"/>
                </a:solidFill>
                <a:latin typeface="Barlow"/>
                <a:ea typeface="Barlow"/>
                <a:cs typeface="Barlow"/>
                <a:sym typeface="Barlow"/>
              </a:rPr>
              <a:t>worst performing</a:t>
            </a:r>
            <a:r>
              <a:rPr lang="en-US" sz="2000" dirty="0">
                <a:solidFill>
                  <a:schemeClr val="lt1"/>
                </a:solidFill>
                <a:latin typeface="Barlow Black"/>
                <a:ea typeface="Barlow Black"/>
                <a:cs typeface="Barlow Black"/>
                <a:sym typeface="Barlow Black"/>
              </a:rPr>
              <a:t> demographic</a:t>
            </a:r>
            <a:endParaRPr sz="2000" dirty="0">
              <a:solidFill>
                <a:schemeClr val="lt1"/>
              </a:solidFill>
              <a:latin typeface="Barlow Black"/>
              <a:ea typeface="Barlow Black"/>
              <a:cs typeface="Barlow Black"/>
              <a:sym typeface="Barlow Black"/>
            </a:endParaRPr>
          </a:p>
          <a:p>
            <a:pPr marL="457200" lvl="0" indent="0" algn="l" rtl="0">
              <a:lnSpc>
                <a:spcPct val="115000"/>
              </a:lnSpc>
              <a:spcBef>
                <a:spcPts val="1000"/>
              </a:spcBef>
              <a:spcAft>
                <a:spcPts val="0"/>
              </a:spcAft>
              <a:buNone/>
            </a:pPr>
            <a:endParaRPr sz="600" dirty="0">
              <a:solidFill>
                <a:schemeClr val="lt1"/>
              </a:solidFill>
              <a:latin typeface="Barlow Black"/>
              <a:ea typeface="Barlow Black"/>
              <a:cs typeface="Barlow Black"/>
              <a:sym typeface="Barlow Black"/>
            </a:endParaRPr>
          </a:p>
          <a:p>
            <a:pPr marL="457200" lvl="0" indent="-355600" algn="l" rtl="0">
              <a:lnSpc>
                <a:spcPct val="115000"/>
              </a:lnSpc>
              <a:spcBef>
                <a:spcPts val="1000"/>
              </a:spcBef>
              <a:spcAft>
                <a:spcPts val="0"/>
              </a:spcAft>
              <a:buClr>
                <a:schemeClr val="lt1"/>
              </a:buClr>
              <a:buSzPts val="2000"/>
              <a:buFont typeface="Barlow Black"/>
              <a:buChar char="●"/>
            </a:pPr>
            <a:r>
              <a:rPr lang="en-US" sz="2000" dirty="0">
                <a:solidFill>
                  <a:schemeClr val="lt1"/>
                </a:solidFill>
                <a:latin typeface="Barlow Black"/>
                <a:ea typeface="Barlow Black"/>
                <a:cs typeface="Barlow Black"/>
                <a:sym typeface="Barlow Black"/>
              </a:rPr>
              <a:t>The </a:t>
            </a:r>
            <a:r>
              <a:rPr lang="en-US" sz="4000" dirty="0">
                <a:solidFill>
                  <a:schemeClr val="accent6"/>
                </a:solidFill>
                <a:latin typeface="Barlow Black"/>
                <a:ea typeface="Barlow Black"/>
                <a:cs typeface="Barlow Black"/>
                <a:sym typeface="Barlow Black"/>
              </a:rPr>
              <a:t>majority</a:t>
            </a:r>
            <a:r>
              <a:rPr lang="en-US" sz="2000" dirty="0">
                <a:solidFill>
                  <a:schemeClr val="lt1"/>
                </a:solidFill>
                <a:latin typeface="Barlow Black"/>
                <a:ea typeface="Barlow Black"/>
                <a:cs typeface="Barlow Black"/>
                <a:sym typeface="Barlow Black"/>
              </a:rPr>
              <a:t> of non-voting </a:t>
            </a:r>
            <a:r>
              <a:rPr lang="en-US" sz="2000" dirty="0" err="1">
                <a:solidFill>
                  <a:schemeClr val="lt1"/>
                </a:solidFill>
                <a:latin typeface="Barlow Black"/>
                <a:ea typeface="Barlow Black"/>
                <a:cs typeface="Barlow Black"/>
                <a:sym typeface="Barlow Black"/>
              </a:rPr>
              <a:t>Latinx</a:t>
            </a:r>
            <a:r>
              <a:rPr lang="en-US" sz="2000" dirty="0">
                <a:solidFill>
                  <a:schemeClr val="lt1"/>
                </a:solidFill>
                <a:latin typeface="Barlow Black"/>
                <a:ea typeface="Barlow Black"/>
                <a:cs typeface="Barlow Black"/>
                <a:sym typeface="Barlow Black"/>
              </a:rPr>
              <a:t> live in </a:t>
            </a:r>
            <a:r>
              <a:rPr lang="en-US" sz="4000" dirty="0">
                <a:solidFill>
                  <a:schemeClr val="accent6"/>
                </a:solidFill>
                <a:latin typeface="Barlow Black"/>
                <a:ea typeface="Barlow Black"/>
                <a:cs typeface="Barlow Black"/>
                <a:sym typeface="Barlow Black"/>
              </a:rPr>
              <a:t>Democratic Safe</a:t>
            </a:r>
            <a:r>
              <a:rPr lang="en-US" sz="2000" dirty="0">
                <a:solidFill>
                  <a:schemeClr val="lt1"/>
                </a:solidFill>
                <a:latin typeface="Barlow Black"/>
                <a:ea typeface="Barlow Black"/>
                <a:cs typeface="Barlow Black"/>
                <a:sym typeface="Barlow Black"/>
              </a:rPr>
              <a:t> State Districts</a:t>
            </a:r>
            <a:endParaRPr sz="2000" dirty="0">
              <a:solidFill>
                <a:schemeClr val="lt1"/>
              </a:solidFill>
              <a:latin typeface="Barlow Black"/>
              <a:ea typeface="Barlow Black"/>
              <a:cs typeface="Barlow Black"/>
              <a:sym typeface="Barlow Black"/>
            </a:endParaRPr>
          </a:p>
        </p:txBody>
      </p:sp>
      <p:pic>
        <p:nvPicPr>
          <p:cNvPr id="143" name="Google Shape;143;p18"/>
          <p:cNvPicPr preferRelativeResize="0"/>
          <p:nvPr/>
        </p:nvPicPr>
        <p:blipFill>
          <a:blip r:embed="rId4">
            <a:alphaModFix/>
          </a:blip>
          <a:stretch>
            <a:fillRect/>
          </a:stretch>
        </p:blipFill>
        <p:spPr>
          <a:xfrm>
            <a:off x="8238051" y="6354100"/>
            <a:ext cx="700874" cy="372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19"/>
          <p:cNvSpPr txBox="1">
            <a:spLocks noGrp="1"/>
          </p:cNvSpPr>
          <p:nvPr>
            <p:ph type="body" idx="1"/>
          </p:nvPr>
        </p:nvSpPr>
        <p:spPr>
          <a:xfrm>
            <a:off x="545900" y="1295400"/>
            <a:ext cx="7696200" cy="494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Font typeface="Arial"/>
              <a:buNone/>
            </a:pPr>
            <a:endParaRPr sz="3200" b="0" i="0" u="none" strike="noStrike" cap="none">
              <a:solidFill>
                <a:schemeClr val="lt1"/>
              </a:solidFill>
              <a:latin typeface="Calibri"/>
              <a:ea typeface="Calibri"/>
              <a:cs typeface="Calibri"/>
              <a:sym typeface="Calibri"/>
            </a:endParaRPr>
          </a:p>
        </p:txBody>
      </p:sp>
      <p:sp>
        <p:nvSpPr>
          <p:cNvPr id="149" name="Google Shape;149;p19"/>
          <p:cNvSpPr/>
          <p:nvPr/>
        </p:nvSpPr>
        <p:spPr>
          <a:xfrm>
            <a:off x="0" y="-1"/>
            <a:ext cx="9144000" cy="8382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19"/>
          <p:cNvSpPr/>
          <p:nvPr/>
        </p:nvSpPr>
        <p:spPr>
          <a:xfrm>
            <a:off x="90275" y="80550"/>
            <a:ext cx="3921300" cy="677100"/>
          </a:xfrm>
          <a:prstGeom prst="rect">
            <a:avLst/>
          </a:prstGeom>
          <a:noFill/>
          <a:ln>
            <a:noFill/>
          </a:ln>
        </p:spPr>
        <p:txBody>
          <a:bodyPr spcFirstLastPara="1" wrap="square" lIns="91425" tIns="45700" rIns="91425" bIns="45700" anchor="t" anchorCtr="0">
            <a:noAutofit/>
          </a:bodyPr>
          <a:lstStyle/>
          <a:p>
            <a:pPr marL="457200" marR="0" lvl="1" indent="0" algn="ctr" rtl="0">
              <a:spcBef>
                <a:spcPts val="0"/>
              </a:spcBef>
              <a:spcAft>
                <a:spcPts val="0"/>
              </a:spcAft>
              <a:buNone/>
            </a:pPr>
            <a:endParaRPr sz="3800" b="0" i="0" u="none" strike="noStrike" cap="none">
              <a:solidFill>
                <a:schemeClr val="lt1"/>
              </a:solidFill>
              <a:latin typeface="Arial"/>
              <a:ea typeface="Arial"/>
              <a:cs typeface="Arial"/>
              <a:sym typeface="Arial"/>
            </a:endParaRPr>
          </a:p>
        </p:txBody>
      </p:sp>
      <p:pic>
        <p:nvPicPr>
          <p:cNvPr id="151" name="Google Shape;151;p19"/>
          <p:cNvPicPr preferRelativeResize="0"/>
          <p:nvPr/>
        </p:nvPicPr>
        <p:blipFill>
          <a:blip r:embed="rId3">
            <a:alphaModFix/>
          </a:blip>
          <a:stretch>
            <a:fillRect/>
          </a:stretch>
        </p:blipFill>
        <p:spPr>
          <a:xfrm>
            <a:off x="-7645" y="1295388"/>
            <a:ext cx="9159295" cy="5328825"/>
          </a:xfrm>
          <a:prstGeom prst="rect">
            <a:avLst/>
          </a:prstGeom>
          <a:noFill/>
          <a:ln>
            <a:noFill/>
          </a:ln>
        </p:spPr>
      </p:pic>
      <p:sp>
        <p:nvSpPr>
          <p:cNvPr id="152" name="Google Shape;152;p19"/>
          <p:cNvSpPr txBox="1"/>
          <p:nvPr/>
        </p:nvSpPr>
        <p:spPr>
          <a:xfrm>
            <a:off x="0" y="76200"/>
            <a:ext cx="7185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a:solidFill>
                  <a:schemeClr val="lt1"/>
                </a:solidFill>
                <a:latin typeface="Barlow Black"/>
                <a:ea typeface="Barlow Black"/>
                <a:cs typeface="Barlow Black"/>
                <a:sym typeface="Barlow Black"/>
              </a:rPr>
              <a:t>  TOP ED FUND  LATINO VOTER STUDY</a:t>
            </a:r>
            <a:endParaRPr>
              <a:latin typeface="Barlow Black"/>
              <a:ea typeface="Barlow Black"/>
              <a:cs typeface="Barlow Black"/>
              <a:sym typeface="Barlow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8">
                                            <p:txEl>
                                              <p:pRg st="0" end="0"/>
                                            </p:txEl>
                                          </p:spTgt>
                                        </p:tgtEl>
                                        <p:attrNameLst>
                                          <p:attrName>style.visibility</p:attrName>
                                        </p:attrNameLst>
                                      </p:cBhvr>
                                      <p:to>
                                        <p:strVal val="visible"/>
                                      </p:to>
                                    </p:set>
                                    <p:anim calcmode="lin" valueType="num">
                                      <p:cBhvr additive="base">
                                        <p:cTn id="11" dur="500"/>
                                        <p:tgtEl>
                                          <p:spTgt spid="14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0"/>
          <p:cNvSpPr txBox="1">
            <a:spLocks noGrp="1"/>
          </p:cNvSpPr>
          <p:nvPr>
            <p:ph type="body" idx="1"/>
          </p:nvPr>
        </p:nvSpPr>
        <p:spPr>
          <a:xfrm>
            <a:off x="545900" y="1295400"/>
            <a:ext cx="7696200" cy="494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Font typeface="Arial"/>
              <a:buNone/>
            </a:pPr>
            <a:endParaRPr sz="3200" b="0" i="0" u="none" strike="noStrike" cap="none">
              <a:solidFill>
                <a:schemeClr val="lt1"/>
              </a:solidFill>
              <a:latin typeface="Calibri"/>
              <a:ea typeface="Calibri"/>
              <a:cs typeface="Calibri"/>
              <a:sym typeface="Calibri"/>
            </a:endParaRPr>
          </a:p>
        </p:txBody>
      </p:sp>
      <p:sp>
        <p:nvSpPr>
          <p:cNvPr id="158" name="Google Shape;158;p20"/>
          <p:cNvSpPr/>
          <p:nvPr/>
        </p:nvSpPr>
        <p:spPr>
          <a:xfrm>
            <a:off x="0" y="-1"/>
            <a:ext cx="9144000" cy="8382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20"/>
          <p:cNvSpPr/>
          <p:nvPr/>
        </p:nvSpPr>
        <p:spPr>
          <a:xfrm>
            <a:off x="8088550" y="5572362"/>
            <a:ext cx="609600" cy="457200"/>
          </a:xfrm>
          <a:prstGeom prst="triangle">
            <a:avLst>
              <a:gd name="adj" fmla="val 50000"/>
            </a:avLst>
          </a:prstGeom>
          <a:solidFill>
            <a:srgbClr val="EB4F4F"/>
          </a:solidFill>
          <a:ln w="25400" cap="flat" cmpd="sng">
            <a:solidFill>
              <a:srgbClr val="EB4F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20"/>
          <p:cNvSpPr/>
          <p:nvPr/>
        </p:nvSpPr>
        <p:spPr>
          <a:xfrm>
            <a:off x="90275" y="80550"/>
            <a:ext cx="6725400" cy="67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200">
                <a:solidFill>
                  <a:schemeClr val="lt1"/>
                </a:solidFill>
                <a:latin typeface="Barlow Black"/>
                <a:ea typeface="Barlow Black"/>
                <a:cs typeface="Barlow Black"/>
                <a:sym typeface="Barlow Black"/>
              </a:rPr>
              <a:t>  THE LATINO VOTER STUDY</a:t>
            </a:r>
            <a:endParaRPr sz="3800">
              <a:solidFill>
                <a:schemeClr val="lt1"/>
              </a:solidFill>
              <a:latin typeface="Barlow Black"/>
              <a:ea typeface="Barlow Black"/>
              <a:cs typeface="Barlow Black"/>
              <a:sym typeface="Barlow Black"/>
            </a:endParaRPr>
          </a:p>
        </p:txBody>
      </p:sp>
      <p:pic>
        <p:nvPicPr>
          <p:cNvPr id="161" name="Google Shape;161;p20"/>
          <p:cNvPicPr preferRelativeResize="0"/>
          <p:nvPr/>
        </p:nvPicPr>
        <p:blipFill>
          <a:blip r:embed="rId3">
            <a:alphaModFix/>
          </a:blip>
          <a:stretch>
            <a:fillRect/>
          </a:stretch>
        </p:blipFill>
        <p:spPr>
          <a:xfrm>
            <a:off x="0" y="1123000"/>
            <a:ext cx="9144001" cy="52938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7">
                                            <p:txEl>
                                              <p:pRg st="0" end="0"/>
                                            </p:txEl>
                                          </p:spTgt>
                                        </p:tgtEl>
                                        <p:attrNameLst>
                                          <p:attrName>style.visibility</p:attrName>
                                        </p:attrNameLst>
                                      </p:cBhvr>
                                      <p:to>
                                        <p:strVal val="visible"/>
                                      </p:to>
                                    </p:set>
                                    <p:anim calcmode="lin" valueType="num">
                                      <p:cBhvr additive="base">
                                        <p:cTn id="11" dur="500"/>
                                        <p:tgtEl>
                                          <p:spTgt spid="15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1"/>
          <p:cNvPicPr preferRelativeResize="0"/>
          <p:nvPr/>
        </p:nvPicPr>
        <p:blipFill rotWithShape="1">
          <a:blip r:embed="rId3">
            <a:alphaModFix amt="45000"/>
          </a:blip>
          <a:srcRect l="6741" r="5245" b="8298"/>
          <a:stretch/>
        </p:blipFill>
        <p:spPr>
          <a:xfrm>
            <a:off x="0" y="506850"/>
            <a:ext cx="9144001" cy="6351150"/>
          </a:xfrm>
          <a:prstGeom prst="rect">
            <a:avLst/>
          </a:prstGeom>
          <a:noFill/>
          <a:ln>
            <a:noFill/>
          </a:ln>
        </p:spPr>
      </p:pic>
      <p:sp>
        <p:nvSpPr>
          <p:cNvPr id="167" name="Google Shape;167;p21"/>
          <p:cNvSpPr/>
          <p:nvPr/>
        </p:nvSpPr>
        <p:spPr>
          <a:xfrm>
            <a:off x="0" y="-1"/>
            <a:ext cx="9144000" cy="8382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21"/>
          <p:cNvSpPr/>
          <p:nvPr/>
        </p:nvSpPr>
        <p:spPr>
          <a:xfrm>
            <a:off x="90276" y="80550"/>
            <a:ext cx="9053700" cy="677100"/>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en-US" sz="3800">
                <a:solidFill>
                  <a:schemeClr val="lt1"/>
                </a:solidFill>
                <a:latin typeface="Barlow Black"/>
                <a:ea typeface="Barlow Black"/>
                <a:cs typeface="Barlow Black"/>
                <a:sym typeface="Barlow Black"/>
              </a:rPr>
              <a:t>TWO FISTS STRATEGY</a:t>
            </a:r>
            <a:endParaRPr sz="3800" i="0" u="none" strike="noStrike" cap="none">
              <a:solidFill>
                <a:schemeClr val="lt1"/>
              </a:solidFill>
              <a:latin typeface="Barlow Black"/>
              <a:ea typeface="Barlow Black"/>
              <a:cs typeface="Barlow Black"/>
              <a:sym typeface="Barlow Black"/>
            </a:endParaRPr>
          </a:p>
        </p:txBody>
      </p:sp>
      <p:sp>
        <p:nvSpPr>
          <p:cNvPr id="169" name="Google Shape;169;p21"/>
          <p:cNvSpPr txBox="1">
            <a:spLocks noGrp="1"/>
          </p:cNvSpPr>
          <p:nvPr>
            <p:ph type="body" idx="1"/>
          </p:nvPr>
        </p:nvSpPr>
        <p:spPr>
          <a:xfrm>
            <a:off x="2647450" y="1630350"/>
            <a:ext cx="6072300" cy="3918000"/>
          </a:xfrm>
          <a:prstGeom prst="rect">
            <a:avLst/>
          </a:prstGeom>
          <a:noFill/>
          <a:ln>
            <a:noFill/>
          </a:ln>
          <a:effectLst>
            <a:outerShdw blurRad="42863" dist="28575" dir="5400000" algn="bl" rotWithShape="0">
              <a:srgbClr val="000000"/>
            </a:outerShdw>
          </a:effectLst>
        </p:spPr>
        <p:txBody>
          <a:bodyPr spcFirstLastPara="1" wrap="square" lIns="91425" tIns="45700" rIns="91425" bIns="45700" anchor="t" anchorCtr="0">
            <a:noAutofit/>
          </a:bodyPr>
          <a:lstStyle/>
          <a:p>
            <a:pPr marL="457200" lvl="0" indent="-393700" algn="just" rtl="0">
              <a:lnSpc>
                <a:spcPct val="100000"/>
              </a:lnSpc>
              <a:spcBef>
                <a:spcPts val="518"/>
              </a:spcBef>
              <a:spcAft>
                <a:spcPts val="0"/>
              </a:spcAft>
              <a:buSzPts val="2600"/>
              <a:buFont typeface="Barlow Black"/>
              <a:buChar char="●"/>
            </a:pPr>
            <a:r>
              <a:rPr lang="en-US" sz="2600" dirty="0">
                <a:latin typeface="Barlow Black"/>
                <a:ea typeface="Barlow Black"/>
                <a:cs typeface="Barlow Black"/>
                <a:sym typeface="Barlow Black"/>
              </a:rPr>
              <a:t>Multi issue:</a:t>
            </a:r>
            <a:endParaRPr sz="2600" dirty="0">
              <a:latin typeface="Barlow Black"/>
              <a:ea typeface="Barlow Black"/>
              <a:cs typeface="Barlow Black"/>
              <a:sym typeface="Barlow Black"/>
            </a:endParaRPr>
          </a:p>
          <a:p>
            <a:pPr marL="914400" lvl="1" indent="-368300" algn="just" rtl="0">
              <a:lnSpc>
                <a:spcPct val="100000"/>
              </a:lnSpc>
              <a:spcBef>
                <a:spcPts val="518"/>
              </a:spcBef>
              <a:spcAft>
                <a:spcPts val="0"/>
              </a:spcAft>
              <a:buSzPts val="2200"/>
              <a:buFont typeface="Barlow Black"/>
              <a:buChar char="–"/>
            </a:pPr>
            <a:r>
              <a:rPr lang="en-US" sz="2200" dirty="0">
                <a:latin typeface="Barlow Black"/>
                <a:ea typeface="Barlow Black"/>
                <a:cs typeface="Barlow Black"/>
                <a:sym typeface="Barlow Black"/>
              </a:rPr>
              <a:t>jobs + workers’ rights</a:t>
            </a:r>
            <a:endParaRPr sz="2200" dirty="0">
              <a:latin typeface="Barlow Black"/>
              <a:ea typeface="Barlow Black"/>
              <a:cs typeface="Barlow Black"/>
              <a:sym typeface="Barlow Black"/>
            </a:endParaRPr>
          </a:p>
          <a:p>
            <a:pPr marL="914400" lvl="1" indent="-368300" algn="just" rtl="0">
              <a:lnSpc>
                <a:spcPct val="100000"/>
              </a:lnSpc>
              <a:spcBef>
                <a:spcPts val="518"/>
              </a:spcBef>
              <a:spcAft>
                <a:spcPts val="0"/>
              </a:spcAft>
              <a:buSzPts val="2200"/>
              <a:buFont typeface="Barlow Black"/>
              <a:buChar char="–"/>
            </a:pPr>
            <a:r>
              <a:rPr lang="en-US" sz="2200" dirty="0">
                <a:latin typeface="Barlow Black"/>
                <a:ea typeface="Barlow Black"/>
                <a:cs typeface="Barlow Black"/>
                <a:sym typeface="Barlow Black"/>
              </a:rPr>
              <a:t>housing &amp; neighborhoods</a:t>
            </a:r>
            <a:endParaRPr sz="2200" dirty="0">
              <a:latin typeface="Barlow Black"/>
              <a:ea typeface="Barlow Black"/>
              <a:cs typeface="Barlow Black"/>
              <a:sym typeface="Barlow Black"/>
            </a:endParaRPr>
          </a:p>
          <a:p>
            <a:pPr marL="914400" lvl="1" indent="-368300" algn="just" rtl="0">
              <a:lnSpc>
                <a:spcPct val="100000"/>
              </a:lnSpc>
              <a:spcBef>
                <a:spcPts val="518"/>
              </a:spcBef>
              <a:spcAft>
                <a:spcPts val="0"/>
              </a:spcAft>
              <a:buSzPts val="2200"/>
              <a:buFont typeface="Barlow Black"/>
              <a:buChar char="–"/>
            </a:pPr>
            <a:r>
              <a:rPr lang="en-US" sz="2200" dirty="0">
                <a:latin typeface="Barlow Black"/>
                <a:ea typeface="Barlow Black"/>
                <a:cs typeface="Barlow Black"/>
                <a:sym typeface="Barlow Black"/>
              </a:rPr>
              <a:t>education justice</a:t>
            </a:r>
            <a:endParaRPr sz="2200" dirty="0">
              <a:latin typeface="Barlow Black"/>
              <a:ea typeface="Barlow Black"/>
              <a:cs typeface="Barlow Black"/>
              <a:sym typeface="Barlow Black"/>
            </a:endParaRPr>
          </a:p>
          <a:p>
            <a:pPr marL="914400" lvl="1" indent="-368300" algn="just" rtl="0">
              <a:lnSpc>
                <a:spcPct val="100000"/>
              </a:lnSpc>
              <a:spcBef>
                <a:spcPts val="518"/>
              </a:spcBef>
              <a:spcAft>
                <a:spcPts val="0"/>
              </a:spcAft>
              <a:buSzPts val="2200"/>
              <a:buFont typeface="Barlow Black"/>
              <a:buChar char="–"/>
            </a:pPr>
            <a:r>
              <a:rPr lang="en-US" sz="2200" dirty="0">
                <a:latin typeface="Barlow Black"/>
                <a:ea typeface="Barlow Black"/>
                <a:cs typeface="Barlow Black"/>
                <a:sym typeface="Barlow Black"/>
              </a:rPr>
              <a:t>health care</a:t>
            </a:r>
            <a:endParaRPr sz="2200" dirty="0">
              <a:latin typeface="Barlow Black"/>
              <a:ea typeface="Barlow Black"/>
              <a:cs typeface="Barlow Black"/>
              <a:sym typeface="Barlow Black"/>
            </a:endParaRPr>
          </a:p>
          <a:p>
            <a:pPr marL="914400" lvl="1" indent="-368300" algn="just" rtl="0">
              <a:lnSpc>
                <a:spcPct val="100000"/>
              </a:lnSpc>
              <a:spcBef>
                <a:spcPts val="518"/>
              </a:spcBef>
              <a:spcAft>
                <a:spcPts val="0"/>
              </a:spcAft>
              <a:buSzPts val="2200"/>
              <a:buFont typeface="Barlow Black"/>
              <a:buChar char="–"/>
            </a:pPr>
            <a:r>
              <a:rPr lang="en-US" sz="2200" dirty="0">
                <a:latin typeface="Barlow Black"/>
                <a:ea typeface="Barlow Black"/>
                <a:cs typeface="Barlow Black"/>
                <a:sym typeface="Barlow Black"/>
              </a:rPr>
              <a:t>immigrant rights</a:t>
            </a:r>
            <a:endParaRPr sz="2200" dirty="0">
              <a:latin typeface="Barlow Black"/>
              <a:ea typeface="Barlow Black"/>
              <a:cs typeface="Barlow Black"/>
              <a:sym typeface="Barlow Black"/>
            </a:endParaRPr>
          </a:p>
          <a:p>
            <a:pPr marL="914400" lvl="1" indent="-368300" algn="just" rtl="0">
              <a:lnSpc>
                <a:spcPct val="100000"/>
              </a:lnSpc>
              <a:spcBef>
                <a:spcPts val="518"/>
              </a:spcBef>
              <a:spcAft>
                <a:spcPts val="0"/>
              </a:spcAft>
              <a:buSzPts val="2200"/>
              <a:buFont typeface="Barlow Black"/>
              <a:buChar char="–"/>
            </a:pPr>
            <a:r>
              <a:rPr lang="en-US" sz="2200" dirty="0">
                <a:latin typeface="Barlow Black"/>
                <a:ea typeface="Barlow Black"/>
                <a:cs typeface="Barlow Black"/>
                <a:sym typeface="Barlow Black"/>
              </a:rPr>
              <a:t>e</a:t>
            </a:r>
            <a:r>
              <a:rPr lang="en-US" sz="2200" dirty="0" smtClean="0">
                <a:latin typeface="Barlow Black"/>
                <a:ea typeface="Barlow Black"/>
                <a:cs typeface="Barlow Black"/>
                <a:sym typeface="Barlow Black"/>
              </a:rPr>
              <a:t>nding mass incarceration</a:t>
            </a:r>
            <a:endParaRPr sz="2200" dirty="0">
              <a:latin typeface="Barlow Black"/>
              <a:ea typeface="Barlow Black"/>
              <a:cs typeface="Barlow Black"/>
              <a:sym typeface="Barlow Black"/>
            </a:endParaRPr>
          </a:p>
          <a:p>
            <a:pPr marL="914400" lvl="0" indent="0" algn="just" rtl="0">
              <a:lnSpc>
                <a:spcPct val="100000"/>
              </a:lnSpc>
              <a:spcBef>
                <a:spcPts val="518"/>
              </a:spcBef>
              <a:spcAft>
                <a:spcPts val="0"/>
              </a:spcAft>
              <a:buNone/>
            </a:pPr>
            <a:endParaRPr sz="2200" dirty="0">
              <a:latin typeface="Barlow Black"/>
              <a:ea typeface="Barlow Black"/>
              <a:cs typeface="Barlow Black"/>
              <a:sym typeface="Barlow Black"/>
            </a:endParaRPr>
          </a:p>
          <a:p>
            <a:pPr marL="457200" lvl="0" indent="-393700" algn="just" rtl="0">
              <a:lnSpc>
                <a:spcPct val="100000"/>
              </a:lnSpc>
              <a:spcBef>
                <a:spcPts val="518"/>
              </a:spcBef>
              <a:spcAft>
                <a:spcPts val="0"/>
              </a:spcAft>
              <a:buSzPts val="2600"/>
              <a:buFont typeface="Barlow Black"/>
              <a:buChar char="●"/>
            </a:pPr>
            <a:r>
              <a:rPr lang="en-US" sz="2600" dirty="0">
                <a:latin typeface="Barlow Black"/>
                <a:ea typeface="Barlow Black"/>
                <a:cs typeface="Barlow Black"/>
                <a:sym typeface="Barlow Black"/>
              </a:rPr>
              <a:t>Link issues to voting + policy change</a:t>
            </a:r>
            <a:endParaRPr sz="2600" dirty="0">
              <a:latin typeface="Barlow Black"/>
              <a:ea typeface="Barlow Black"/>
              <a:cs typeface="Barlow Black"/>
              <a:sym typeface="Barlow Black"/>
            </a:endParaRPr>
          </a:p>
        </p:txBody>
      </p:sp>
      <p:pic>
        <p:nvPicPr>
          <p:cNvPr id="170" name="Google Shape;170;p21"/>
          <p:cNvPicPr preferRelativeResize="0"/>
          <p:nvPr/>
        </p:nvPicPr>
        <p:blipFill>
          <a:blip r:embed="rId4">
            <a:alphaModFix/>
          </a:blip>
          <a:stretch>
            <a:fillRect/>
          </a:stretch>
        </p:blipFill>
        <p:spPr>
          <a:xfrm>
            <a:off x="8238051" y="6354100"/>
            <a:ext cx="700874" cy="372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9">
                                            <p:txEl>
                                              <p:pRg st="0" end="0"/>
                                            </p:txEl>
                                          </p:spTgt>
                                        </p:tgtEl>
                                        <p:attrNameLst>
                                          <p:attrName>style.visibility</p:attrName>
                                        </p:attrNameLst>
                                      </p:cBhvr>
                                      <p:to>
                                        <p:strVal val="visible"/>
                                      </p:to>
                                    </p:set>
                                    <p:anim calcmode="lin" valueType="num">
                                      <p:cBhvr additive="base">
                                        <p:cTn id="11" dur="500"/>
                                        <p:tgtEl>
                                          <p:spTgt spid="169">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69">
                                            <p:txEl>
                                              <p:pRg st="1" end="1"/>
                                            </p:txEl>
                                          </p:spTgt>
                                        </p:tgtEl>
                                        <p:attrNameLst>
                                          <p:attrName>style.visibility</p:attrName>
                                        </p:attrNameLst>
                                      </p:cBhvr>
                                      <p:to>
                                        <p:strVal val="visible"/>
                                      </p:to>
                                    </p:set>
                                    <p:anim calcmode="lin" valueType="num">
                                      <p:cBhvr additive="base">
                                        <p:cTn id="15" dur="500"/>
                                        <p:tgtEl>
                                          <p:spTgt spid="16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69">
                                            <p:txEl>
                                              <p:pRg st="2" end="2"/>
                                            </p:txEl>
                                          </p:spTgt>
                                        </p:tgtEl>
                                        <p:attrNameLst>
                                          <p:attrName>style.visibility</p:attrName>
                                        </p:attrNameLst>
                                      </p:cBhvr>
                                      <p:to>
                                        <p:strVal val="visible"/>
                                      </p:to>
                                    </p:set>
                                    <p:anim calcmode="lin" valueType="num">
                                      <p:cBhvr additive="base">
                                        <p:cTn id="19" dur="500"/>
                                        <p:tgtEl>
                                          <p:spTgt spid="16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69">
                                            <p:txEl>
                                              <p:pRg st="3" end="3"/>
                                            </p:txEl>
                                          </p:spTgt>
                                        </p:tgtEl>
                                        <p:attrNameLst>
                                          <p:attrName>style.visibility</p:attrName>
                                        </p:attrNameLst>
                                      </p:cBhvr>
                                      <p:to>
                                        <p:strVal val="visible"/>
                                      </p:to>
                                    </p:set>
                                    <p:anim calcmode="lin" valueType="num">
                                      <p:cBhvr additive="base">
                                        <p:cTn id="23" dur="500"/>
                                        <p:tgtEl>
                                          <p:spTgt spid="169">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169">
                                            <p:txEl>
                                              <p:pRg st="4" end="4"/>
                                            </p:txEl>
                                          </p:spTgt>
                                        </p:tgtEl>
                                        <p:attrNameLst>
                                          <p:attrName>style.visibility</p:attrName>
                                        </p:attrNameLst>
                                      </p:cBhvr>
                                      <p:to>
                                        <p:strVal val="visible"/>
                                      </p:to>
                                    </p:set>
                                    <p:anim calcmode="lin" valueType="num">
                                      <p:cBhvr additive="base">
                                        <p:cTn id="27" dur="500"/>
                                        <p:tgtEl>
                                          <p:spTgt spid="169">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169">
                                            <p:txEl>
                                              <p:pRg st="5" end="5"/>
                                            </p:txEl>
                                          </p:spTgt>
                                        </p:tgtEl>
                                        <p:attrNameLst>
                                          <p:attrName>style.visibility</p:attrName>
                                        </p:attrNameLst>
                                      </p:cBhvr>
                                      <p:to>
                                        <p:strVal val="visible"/>
                                      </p:to>
                                    </p:set>
                                    <p:anim calcmode="lin" valueType="num">
                                      <p:cBhvr additive="base">
                                        <p:cTn id="31" dur="500"/>
                                        <p:tgtEl>
                                          <p:spTgt spid="16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169">
                                            <p:txEl>
                                              <p:pRg st="6" end="6"/>
                                            </p:txEl>
                                          </p:spTgt>
                                        </p:tgtEl>
                                        <p:attrNameLst>
                                          <p:attrName>style.visibility</p:attrName>
                                        </p:attrNameLst>
                                      </p:cBhvr>
                                      <p:to>
                                        <p:strVal val="visible"/>
                                      </p:to>
                                    </p:set>
                                    <p:anim calcmode="lin" valueType="num">
                                      <p:cBhvr additive="base">
                                        <p:cTn id="35" dur="500"/>
                                        <p:tgtEl>
                                          <p:spTgt spid="169">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4" fill="hold" nodeType="afterEffect">
                                  <p:stCondLst>
                                    <p:cond delay="0"/>
                                  </p:stCondLst>
                                  <p:childTnLst>
                                    <p:set>
                                      <p:cBhvr>
                                        <p:cTn id="38" dur="1" fill="hold">
                                          <p:stCondLst>
                                            <p:cond delay="0"/>
                                          </p:stCondLst>
                                        </p:cTn>
                                        <p:tgtEl>
                                          <p:spTgt spid="169">
                                            <p:txEl>
                                              <p:pRg st="8" end="8"/>
                                            </p:txEl>
                                          </p:spTgt>
                                        </p:tgtEl>
                                        <p:attrNameLst>
                                          <p:attrName>style.visibility</p:attrName>
                                        </p:attrNameLst>
                                      </p:cBhvr>
                                      <p:to>
                                        <p:strVal val="visible"/>
                                      </p:to>
                                    </p:set>
                                    <p:anim calcmode="lin" valueType="num">
                                      <p:cBhvr additive="base">
                                        <p:cTn id="39" dur="500"/>
                                        <p:tgtEl>
                                          <p:spTgt spid="16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651</Words>
  <Application>Microsoft Office PowerPoint</Application>
  <PresentationFormat>On-screen Show (4:3)</PresentationFormat>
  <Paragraphs>123</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Lato</vt:lpstr>
      <vt:lpstr>Barlow SemiBold</vt:lpstr>
      <vt:lpstr>Barlow ExtraBold</vt:lpstr>
      <vt:lpstr>Lato Light</vt:lpstr>
      <vt:lpstr>Barlow Black</vt:lpstr>
      <vt:lpstr>Barlow</vt:lpstr>
      <vt:lpstr>Barlow Medium</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IN TOUCH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Tremillo</dc:creator>
  <cp:lastModifiedBy>Michelle Tremillo</cp:lastModifiedBy>
  <cp:revision>1</cp:revision>
  <dcterms:modified xsi:type="dcterms:W3CDTF">2021-12-02T05:52:33Z</dcterms:modified>
</cp:coreProperties>
</file>