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Lst>
  <p:notesMasterIdLst>
    <p:notesMasterId r:id="rId24"/>
  </p:notesMasterIdLst>
  <p:handoutMasterIdLst>
    <p:handoutMasterId r:id="rId25"/>
  </p:handoutMasterIdLst>
  <p:sldIdLst>
    <p:sldId id="256" r:id="rId2"/>
    <p:sldId id="730" r:id="rId3"/>
    <p:sldId id="257" r:id="rId4"/>
    <p:sldId id="1011" r:id="rId5"/>
    <p:sldId id="1015" r:id="rId6"/>
    <p:sldId id="268" r:id="rId7"/>
    <p:sldId id="1048" r:id="rId8"/>
    <p:sldId id="1033" r:id="rId9"/>
    <p:sldId id="301" r:id="rId10"/>
    <p:sldId id="1034" r:id="rId11"/>
    <p:sldId id="1052" r:id="rId12"/>
    <p:sldId id="1036" r:id="rId13"/>
    <p:sldId id="1041" r:id="rId14"/>
    <p:sldId id="1057" r:id="rId15"/>
    <p:sldId id="1058" r:id="rId16"/>
    <p:sldId id="1059" r:id="rId17"/>
    <p:sldId id="797" r:id="rId18"/>
    <p:sldId id="1005" r:id="rId19"/>
    <p:sldId id="1027" r:id="rId20"/>
    <p:sldId id="1064" r:id="rId21"/>
    <p:sldId id="1019" r:id="rId22"/>
    <p:sldId id="50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440"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rcini, Luz Maria" initials="GLM" lastIdx="1" clrIdx="0">
    <p:extLst>
      <p:ext uri="{19B8F6BF-5375-455C-9EA6-DF929625EA0E}">
        <p15:presenceInfo xmlns:p15="http://schemas.microsoft.com/office/powerpoint/2012/main" userId="S::garcini@uthscsa.edu::786cefb6-6cc3-43e3-9290-96cab45f1fc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191" autoAdjust="0"/>
    <p:restoredTop sz="84421" autoAdjust="0"/>
  </p:normalViewPr>
  <p:slideViewPr>
    <p:cSldViewPr snapToGrid="0">
      <p:cViewPr varScale="1">
        <p:scale>
          <a:sx n="96" d="100"/>
          <a:sy n="96" d="100"/>
        </p:scale>
        <p:origin x="354" y="96"/>
      </p:cViewPr>
      <p:guideLst>
        <p:guide pos="7440"/>
        <p:guide orient="horz" pos="2160"/>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p:scale>
          <a:sx n="164" d="100"/>
          <a:sy n="164" d="100"/>
        </p:scale>
        <p:origin x="1552" y="-16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E86450-B228-AA40-81EE-06932203252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6A643D-1A4D-6A42-A89A-746D3454EF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08DAFE-800C-674D-9CAE-53F021924532}" type="datetimeFigureOut">
              <a:rPr lang="en-US" smtClean="0"/>
              <a:t>12/2/2021</a:t>
            </a:fld>
            <a:endParaRPr lang="en-US"/>
          </a:p>
        </p:txBody>
      </p:sp>
      <p:sp>
        <p:nvSpPr>
          <p:cNvPr id="4" name="Footer Placeholder 3">
            <a:extLst>
              <a:ext uri="{FF2B5EF4-FFF2-40B4-BE49-F238E27FC236}">
                <a16:creationId xmlns:a16="http://schemas.microsoft.com/office/drawing/2014/main" id="{8436E5C6-6942-2F4C-A98C-889EF468AE1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F098001-062A-E344-BDAF-C82F7773E0A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EECBE55-5E25-E747-864D-D841D7259085}" type="slidenum">
              <a:rPr lang="en-US" smtClean="0"/>
              <a:t>‹#›</a:t>
            </a:fld>
            <a:endParaRPr lang="en-US"/>
          </a:p>
        </p:txBody>
      </p:sp>
    </p:spTree>
    <p:extLst>
      <p:ext uri="{BB962C8B-B14F-4D97-AF65-F5344CB8AC3E}">
        <p14:creationId xmlns:p14="http://schemas.microsoft.com/office/powerpoint/2010/main" val="2006790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76DA36-BA9B-2B46-89DA-57FF1E015E6E}" type="datetimeFigureOut">
              <a:rPr lang="en-US" smtClean="0"/>
              <a:t>12/2/2021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64B63F-992A-4A44-AA1C-D67190CA0DA1}" type="slidenum">
              <a:rPr lang="en-US" smtClean="0"/>
              <a:t>‹#›</a:t>
            </a:fld>
            <a:endParaRPr lang="en-US"/>
          </a:p>
        </p:txBody>
      </p:sp>
    </p:spTree>
    <p:extLst>
      <p:ext uri="{BB962C8B-B14F-4D97-AF65-F5344CB8AC3E}">
        <p14:creationId xmlns:p14="http://schemas.microsoft.com/office/powerpoint/2010/main" val="2343727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64B63F-992A-4A44-AA1C-D67190CA0DA1}" type="slidenum">
              <a:rPr lang="en-US" smtClean="0"/>
              <a:t>1</a:t>
            </a:fld>
            <a:endParaRPr lang="en-US"/>
          </a:p>
        </p:txBody>
      </p:sp>
    </p:spTree>
    <p:extLst>
      <p:ext uri="{BB962C8B-B14F-4D97-AF65-F5344CB8AC3E}">
        <p14:creationId xmlns:p14="http://schemas.microsoft.com/office/powerpoint/2010/main" val="471281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64B63F-992A-4A44-AA1C-D67190CA0DA1}" type="slidenum">
              <a:rPr lang="en-US" smtClean="0"/>
              <a:t>13</a:t>
            </a:fld>
            <a:endParaRPr lang="en-US"/>
          </a:p>
        </p:txBody>
      </p:sp>
    </p:spTree>
    <p:extLst>
      <p:ext uri="{BB962C8B-B14F-4D97-AF65-F5344CB8AC3E}">
        <p14:creationId xmlns:p14="http://schemas.microsoft.com/office/powerpoint/2010/main" val="3513350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Immigration Evaluation Guidelines</a:t>
            </a:r>
          </a:p>
        </p:txBody>
      </p:sp>
      <p:sp>
        <p:nvSpPr>
          <p:cNvPr id="4" name="Slide Number Placeholder 3"/>
          <p:cNvSpPr>
            <a:spLocks noGrp="1"/>
          </p:cNvSpPr>
          <p:nvPr>
            <p:ph type="sldNum" sz="quarter" idx="5"/>
          </p:nvPr>
        </p:nvSpPr>
        <p:spPr/>
        <p:txBody>
          <a:bodyPr/>
          <a:lstStyle/>
          <a:p>
            <a:fld id="{B764B63F-992A-4A44-AA1C-D67190CA0DA1}" type="slidenum">
              <a:rPr lang="en-US" smtClean="0"/>
              <a:t>15</a:t>
            </a:fld>
            <a:endParaRPr lang="en-US"/>
          </a:p>
        </p:txBody>
      </p:sp>
    </p:spTree>
    <p:extLst>
      <p:ext uri="{BB962C8B-B14F-4D97-AF65-F5344CB8AC3E}">
        <p14:creationId xmlns:p14="http://schemas.microsoft.com/office/powerpoint/2010/main" val="3942376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64B63F-992A-4A44-AA1C-D67190CA0DA1}" type="slidenum">
              <a:rPr lang="en-US" smtClean="0"/>
              <a:t>16</a:t>
            </a:fld>
            <a:endParaRPr lang="en-US"/>
          </a:p>
        </p:txBody>
      </p:sp>
    </p:spTree>
    <p:extLst>
      <p:ext uri="{BB962C8B-B14F-4D97-AF65-F5344CB8AC3E}">
        <p14:creationId xmlns:p14="http://schemas.microsoft.com/office/powerpoint/2010/main" val="1118014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0C6208-D711-EB45-9F77-C2397D597D05}" type="slidenum">
              <a:rPr lang="en-US" smtClean="0"/>
              <a:t>17</a:t>
            </a:fld>
            <a:endParaRPr lang="en-US"/>
          </a:p>
        </p:txBody>
      </p:sp>
    </p:spTree>
    <p:extLst>
      <p:ext uri="{BB962C8B-B14F-4D97-AF65-F5344CB8AC3E}">
        <p14:creationId xmlns:p14="http://schemas.microsoft.com/office/powerpoint/2010/main" val="1515844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70481" y="4400550"/>
            <a:ext cx="6685932" cy="3600450"/>
          </a:xfrm>
        </p:spPr>
        <p:txBody>
          <a:bodyPr/>
          <a:lstStyle/>
          <a:p>
            <a:endParaRPr lang="en-US" sz="2000" baseline="0" dirty="0"/>
          </a:p>
          <a:p>
            <a:endParaRPr lang="en-US" dirty="0"/>
          </a:p>
        </p:txBody>
      </p:sp>
      <p:sp>
        <p:nvSpPr>
          <p:cNvPr id="4" name="Slide Number Placeholder 3"/>
          <p:cNvSpPr>
            <a:spLocks noGrp="1"/>
          </p:cNvSpPr>
          <p:nvPr>
            <p:ph type="sldNum" sz="quarter" idx="10"/>
          </p:nvPr>
        </p:nvSpPr>
        <p:spPr/>
        <p:txBody>
          <a:bodyPr/>
          <a:lstStyle/>
          <a:p>
            <a:fld id="{F40C6208-D711-EB45-9F77-C2397D597D05}" type="slidenum">
              <a:rPr lang="en-US" smtClean="0"/>
              <a:t>18</a:t>
            </a:fld>
            <a:endParaRPr lang="en-US"/>
          </a:p>
        </p:txBody>
      </p:sp>
    </p:spTree>
    <p:extLst>
      <p:ext uri="{BB962C8B-B14F-4D97-AF65-F5344CB8AC3E}">
        <p14:creationId xmlns:p14="http://schemas.microsoft.com/office/powerpoint/2010/main" val="3326411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64B63F-992A-4A44-AA1C-D67190CA0DA1}" type="slidenum">
              <a:rPr lang="en-US" smtClean="0"/>
              <a:t>19</a:t>
            </a:fld>
            <a:endParaRPr lang="en-US"/>
          </a:p>
        </p:txBody>
      </p:sp>
    </p:spTree>
    <p:extLst>
      <p:ext uri="{BB962C8B-B14F-4D97-AF65-F5344CB8AC3E}">
        <p14:creationId xmlns:p14="http://schemas.microsoft.com/office/powerpoint/2010/main" val="3759269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F40C6208-D711-EB45-9F77-C2397D597D05}" type="slidenum">
              <a:rPr lang="en-US" smtClean="0"/>
              <a:t>20</a:t>
            </a:fld>
            <a:endParaRPr lang="en-US"/>
          </a:p>
        </p:txBody>
      </p:sp>
    </p:spTree>
    <p:extLst>
      <p:ext uri="{BB962C8B-B14F-4D97-AF65-F5344CB8AC3E}">
        <p14:creationId xmlns:p14="http://schemas.microsoft.com/office/powerpoint/2010/main" val="6153280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64B63F-992A-4A44-AA1C-D67190CA0DA1}" type="slidenum">
              <a:rPr lang="en-US" smtClean="0"/>
              <a:t>21</a:t>
            </a:fld>
            <a:endParaRPr lang="en-US"/>
          </a:p>
        </p:txBody>
      </p:sp>
    </p:spTree>
    <p:extLst>
      <p:ext uri="{BB962C8B-B14F-4D97-AF65-F5344CB8AC3E}">
        <p14:creationId xmlns:p14="http://schemas.microsoft.com/office/powerpoint/2010/main" val="3781907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0C6208-D711-EB45-9F77-C2397D597D05}" type="slidenum">
              <a:rPr lang="en-US" smtClean="0"/>
              <a:t>22</a:t>
            </a:fld>
            <a:endParaRPr lang="en-US"/>
          </a:p>
        </p:txBody>
      </p:sp>
    </p:spTree>
    <p:extLst>
      <p:ext uri="{BB962C8B-B14F-4D97-AF65-F5344CB8AC3E}">
        <p14:creationId xmlns:p14="http://schemas.microsoft.com/office/powerpoint/2010/main" val="4209761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2800" dirty="0"/>
          </a:p>
        </p:txBody>
      </p:sp>
      <p:sp>
        <p:nvSpPr>
          <p:cNvPr id="4" name="Slide Number Placeholder 3"/>
          <p:cNvSpPr>
            <a:spLocks noGrp="1"/>
          </p:cNvSpPr>
          <p:nvPr>
            <p:ph type="sldNum" sz="quarter" idx="10"/>
          </p:nvPr>
        </p:nvSpPr>
        <p:spPr/>
        <p:txBody>
          <a:bodyPr/>
          <a:lstStyle/>
          <a:p>
            <a:fld id="{F40C6208-D711-EB45-9F77-C2397D597D05}" type="slidenum">
              <a:rPr lang="en-US" smtClean="0"/>
              <a:t>2</a:t>
            </a:fld>
            <a:endParaRPr lang="en-US" dirty="0"/>
          </a:p>
        </p:txBody>
      </p:sp>
    </p:spTree>
    <p:extLst>
      <p:ext uri="{BB962C8B-B14F-4D97-AF65-F5344CB8AC3E}">
        <p14:creationId xmlns:p14="http://schemas.microsoft.com/office/powerpoint/2010/main" val="304734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566b4264e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566b4264e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234150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0C6208-D711-EB45-9F77-C2397D597D05}" type="slidenum">
              <a:rPr lang="en-US" smtClean="0"/>
              <a:t>4</a:t>
            </a:fld>
            <a:endParaRPr lang="en-US"/>
          </a:p>
        </p:txBody>
      </p:sp>
    </p:spTree>
    <p:extLst>
      <p:ext uri="{BB962C8B-B14F-4D97-AF65-F5344CB8AC3E}">
        <p14:creationId xmlns:p14="http://schemas.microsoft.com/office/powerpoint/2010/main" val="3143973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0C6208-D711-EB45-9F77-C2397D597D05}" type="slidenum">
              <a:rPr lang="en-US" smtClean="0"/>
              <a:t>5</a:t>
            </a:fld>
            <a:endParaRPr lang="en-US"/>
          </a:p>
        </p:txBody>
      </p:sp>
    </p:spTree>
    <p:extLst>
      <p:ext uri="{BB962C8B-B14F-4D97-AF65-F5344CB8AC3E}">
        <p14:creationId xmlns:p14="http://schemas.microsoft.com/office/powerpoint/2010/main" val="4154307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THE Furthest we have EVER BEEN found the republican party to be (even in regards of DACA) FROM an immigration reform</a:t>
            </a:r>
          </a:p>
          <a:p>
            <a:endParaRPr lang="en-US" dirty="0"/>
          </a:p>
          <a:p>
            <a:r>
              <a:rPr lang="en-US" dirty="0"/>
              <a:t>Prevents people from correcting their mistakes - If you violate immigration law for more than one year, you are banned to obtained legal status for at least 10 years (separation from family). Punishment is too severe to wait that tenure restriction- This needs to change. – There needs to be a procedure to go back and apply for visas. </a:t>
            </a:r>
          </a:p>
          <a:p>
            <a:r>
              <a:rPr lang="en-US" dirty="0"/>
              <a:t> </a:t>
            </a:r>
          </a:p>
          <a:p>
            <a:r>
              <a:rPr lang="en-US" dirty="0"/>
              <a:t>When a violation has occurred (even if you came decades ago), we need a statue of limitations (10 years) if you have been in country for 10 years you should be able to adjust your legal status. That needs to be revisited.</a:t>
            </a:r>
          </a:p>
          <a:p>
            <a:r>
              <a:rPr lang="en-US" dirty="0"/>
              <a:t> </a:t>
            </a:r>
          </a:p>
          <a:p>
            <a:pPr marL="285750" indent="-285750">
              <a:buFont typeface="Arial" panose="020B0604020202020204" pitchFamily="34" charset="0"/>
              <a:buChar char="•"/>
            </a:pPr>
            <a:r>
              <a:rPr lang="en-US" dirty="0"/>
              <a:t>Immigration system is outdated and administration processes are slow and disorganized</a:t>
            </a:r>
          </a:p>
          <a:p>
            <a:pPr marL="285750" indent="-285750">
              <a:buFont typeface="Arial" panose="020B0604020202020204" pitchFamily="34" charset="0"/>
              <a:buChar char="•"/>
            </a:pPr>
            <a:r>
              <a:rPr lang="en-US" dirty="0"/>
              <a:t>System built in 1990 1986- fundamentals from the 1920s</a:t>
            </a:r>
          </a:p>
          <a:p>
            <a:pPr marL="742950" lvl="1" indent="-285750">
              <a:buFont typeface="Arial" panose="020B0604020202020204" pitchFamily="34" charset="0"/>
              <a:buChar char="•"/>
            </a:pPr>
            <a:r>
              <a:rPr lang="en-US" dirty="0"/>
              <a:t>Massive backlog of cases and immigrants abroad waiting to be processed. - Taking  measures to streamline those applications (about half million people).</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b="1" dirty="0"/>
              <a:t>Overall, worst shape the system has been in the past 50 years! </a:t>
            </a:r>
          </a:p>
        </p:txBody>
      </p:sp>
      <p:sp>
        <p:nvSpPr>
          <p:cNvPr id="4" name="Slide Number Placeholder 3"/>
          <p:cNvSpPr>
            <a:spLocks noGrp="1"/>
          </p:cNvSpPr>
          <p:nvPr>
            <p:ph type="sldNum" sz="quarter" idx="5"/>
          </p:nvPr>
        </p:nvSpPr>
        <p:spPr/>
        <p:txBody>
          <a:bodyPr/>
          <a:lstStyle/>
          <a:p>
            <a:fld id="{B764B63F-992A-4A44-AA1C-D67190CA0DA1}" type="slidenum">
              <a:rPr lang="en-US" smtClean="0"/>
              <a:t>7</a:t>
            </a:fld>
            <a:endParaRPr lang="en-US"/>
          </a:p>
        </p:txBody>
      </p:sp>
    </p:spTree>
    <p:extLst>
      <p:ext uri="{BB962C8B-B14F-4D97-AF65-F5344CB8AC3E}">
        <p14:creationId xmlns:p14="http://schemas.microsoft.com/office/powerpoint/2010/main" val="863078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64B63F-992A-4A44-AA1C-D67190CA0DA1}" type="slidenum">
              <a:rPr lang="en-US" smtClean="0"/>
              <a:t>8</a:t>
            </a:fld>
            <a:endParaRPr lang="en-US"/>
          </a:p>
        </p:txBody>
      </p:sp>
    </p:spTree>
    <p:extLst>
      <p:ext uri="{BB962C8B-B14F-4D97-AF65-F5344CB8AC3E}">
        <p14:creationId xmlns:p14="http://schemas.microsoft.com/office/powerpoint/2010/main" val="3531037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p>
          <a:p>
            <a:pPr marL="800100" lvl="1" indent="-342900">
              <a:buFont typeface="Arial" panose="020B0604020202020204" pitchFamily="34" charset="0"/>
              <a:buChar char="•"/>
            </a:pPr>
            <a:endParaRPr lang="en-US" sz="2400" dirty="0"/>
          </a:p>
          <a:p>
            <a:pPr marL="1257300" lvl="2" indent="-342900">
              <a:buFont typeface="Arial" panose="020B0604020202020204" pitchFamily="34" charset="0"/>
              <a:buChar char="•"/>
            </a:pPr>
            <a:endParaRPr lang="en-US" sz="2400" dirty="0"/>
          </a:p>
          <a:p>
            <a:endParaRPr lang="en-US" dirty="0"/>
          </a:p>
        </p:txBody>
      </p:sp>
      <p:sp>
        <p:nvSpPr>
          <p:cNvPr id="4" name="Slide Number Placeholder 3"/>
          <p:cNvSpPr>
            <a:spLocks noGrp="1"/>
          </p:cNvSpPr>
          <p:nvPr>
            <p:ph type="sldNum" sz="quarter" idx="10"/>
          </p:nvPr>
        </p:nvSpPr>
        <p:spPr/>
        <p:txBody>
          <a:bodyPr/>
          <a:lstStyle/>
          <a:p>
            <a:fld id="{F40C6208-D711-EB45-9F77-C2397D597D05}" type="slidenum">
              <a:rPr lang="en-US" smtClean="0"/>
              <a:t>11</a:t>
            </a:fld>
            <a:endParaRPr lang="en-US"/>
          </a:p>
        </p:txBody>
      </p:sp>
    </p:spTree>
    <p:extLst>
      <p:ext uri="{BB962C8B-B14F-4D97-AF65-F5344CB8AC3E}">
        <p14:creationId xmlns:p14="http://schemas.microsoft.com/office/powerpoint/2010/main" val="301120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64B63F-992A-4A44-AA1C-D67190CA0DA1}" type="slidenum">
              <a:rPr lang="en-US" smtClean="0"/>
              <a:t>12</a:t>
            </a:fld>
            <a:endParaRPr lang="en-US"/>
          </a:p>
        </p:txBody>
      </p:sp>
    </p:spTree>
    <p:extLst>
      <p:ext uri="{BB962C8B-B14F-4D97-AF65-F5344CB8AC3E}">
        <p14:creationId xmlns:p14="http://schemas.microsoft.com/office/powerpoint/2010/main" val="833213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3"/>
            <a:ext cx="10058400" cy="2162378"/>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097280" y="3375503"/>
            <a:ext cx="10058400" cy="88479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0687A651-85D3-4C4D-92D1-6917CE99A844}"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5E31AB-1D57-43D7-B115-8D01DBE943FE}" type="slidenum">
              <a:rPr lang="en-US" smtClean="0"/>
              <a:t>‹#›</a:t>
            </a:fld>
            <a:endParaRPr lang="en-US"/>
          </a:p>
        </p:txBody>
      </p:sp>
      <p:cxnSp>
        <p:nvCxnSpPr>
          <p:cNvPr id="9" name="Straight Connector 8"/>
          <p:cNvCxnSpPr/>
          <p:nvPr/>
        </p:nvCxnSpPr>
        <p:spPr>
          <a:xfrm>
            <a:off x="1197032" y="3191493"/>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Picture Placeholder 10"/>
          <p:cNvSpPr>
            <a:spLocks noGrp="1" noChangeAspect="1"/>
          </p:cNvSpPr>
          <p:nvPr>
            <p:ph type="pic" sz="quarter" idx="13"/>
          </p:nvPr>
        </p:nvSpPr>
        <p:spPr>
          <a:xfrm>
            <a:off x="9100745" y="4472426"/>
            <a:ext cx="2911450" cy="1828800"/>
          </a:xfrm>
        </p:spPr>
        <p:txBody>
          <a:bodyPr/>
          <a:lstStyle/>
          <a:p>
            <a:endParaRPr lang="en-US"/>
          </a:p>
        </p:txBody>
      </p:sp>
    </p:spTree>
    <p:extLst>
      <p:ext uri="{BB962C8B-B14F-4D97-AF65-F5344CB8AC3E}">
        <p14:creationId xmlns:p14="http://schemas.microsoft.com/office/powerpoint/2010/main" val="1364163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87A651-85D3-4C4D-92D1-6917CE99A844}"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5E31AB-1D57-43D7-B115-8D01DBE943FE}" type="slidenum">
              <a:rPr lang="en-US" smtClean="0"/>
              <a:t>‹#›</a:t>
            </a:fld>
            <a:endParaRPr lang="en-US"/>
          </a:p>
        </p:txBody>
      </p:sp>
      <p:sp>
        <p:nvSpPr>
          <p:cNvPr id="8" name="Picture Placeholder 7"/>
          <p:cNvSpPr>
            <a:spLocks noGrp="1"/>
          </p:cNvSpPr>
          <p:nvPr>
            <p:ph type="pic" sz="quarter" idx="13"/>
          </p:nvPr>
        </p:nvSpPr>
        <p:spPr>
          <a:xfrm>
            <a:off x="10765536" y="5411894"/>
            <a:ext cx="1426464" cy="914400"/>
          </a:xfrm>
        </p:spPr>
        <p:txBody>
          <a:bodyPr/>
          <a:lstStyle/>
          <a:p>
            <a:endParaRPr lang="en-US"/>
          </a:p>
        </p:txBody>
      </p:sp>
    </p:spTree>
    <p:extLst>
      <p:ext uri="{BB962C8B-B14F-4D97-AF65-F5344CB8AC3E}">
        <p14:creationId xmlns:p14="http://schemas.microsoft.com/office/powerpoint/2010/main" val="2367184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87A651-85D3-4C4D-92D1-6917CE99A844}"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5E31AB-1D57-43D7-B115-8D01DBE943FE}" type="slidenum">
              <a:rPr lang="en-US" smtClean="0"/>
              <a:t>‹#›</a:t>
            </a:fld>
            <a:endParaRPr lang="en-US"/>
          </a:p>
        </p:txBody>
      </p:sp>
      <p:sp>
        <p:nvSpPr>
          <p:cNvPr id="9" name="Picture Placeholder 8"/>
          <p:cNvSpPr>
            <a:spLocks noGrp="1"/>
          </p:cNvSpPr>
          <p:nvPr>
            <p:ph type="pic" sz="quarter" idx="13"/>
          </p:nvPr>
        </p:nvSpPr>
        <p:spPr>
          <a:xfrm>
            <a:off x="10732087" y="5411894"/>
            <a:ext cx="1426464" cy="914400"/>
          </a:xfrm>
        </p:spPr>
        <p:txBody>
          <a:bodyPr/>
          <a:lstStyle/>
          <a:p>
            <a:endParaRPr lang="en-US"/>
          </a:p>
        </p:txBody>
      </p:sp>
    </p:spTree>
    <p:extLst>
      <p:ext uri="{BB962C8B-B14F-4D97-AF65-F5344CB8AC3E}">
        <p14:creationId xmlns:p14="http://schemas.microsoft.com/office/powerpoint/2010/main" val="1063766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273945"/>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687A651-85D3-4C4D-92D1-6917CE99A844}" type="datetimeFigureOut">
              <a:rPr lang="en-US" smtClean="0"/>
              <a:t>12/2/2021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5E31AB-1D57-43D7-B115-8D01DBE943FE}" type="slidenum">
              <a:rPr lang="en-US" smtClean="0"/>
              <a:t>‹#›</a:t>
            </a:fld>
            <a:endParaRPr lang="en-US"/>
          </a:p>
        </p:txBody>
      </p:sp>
      <p:sp>
        <p:nvSpPr>
          <p:cNvPr id="7" name="Text Placeholder 6"/>
          <p:cNvSpPr>
            <a:spLocks noGrp="1"/>
          </p:cNvSpPr>
          <p:nvPr>
            <p:ph type="body" sz="quarter" idx="13"/>
          </p:nvPr>
        </p:nvSpPr>
        <p:spPr>
          <a:xfrm>
            <a:off x="1096963" y="1891965"/>
            <a:ext cx="10058400" cy="408179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p:cNvSpPr>
            <a:spLocks noGrp="1"/>
          </p:cNvSpPr>
          <p:nvPr>
            <p:ph type="pic" sz="quarter" idx="14"/>
          </p:nvPr>
        </p:nvSpPr>
        <p:spPr>
          <a:xfrm>
            <a:off x="10765536" y="5390779"/>
            <a:ext cx="1426464" cy="914400"/>
          </a:xfrm>
        </p:spPr>
        <p:txBody>
          <a:bodyPr/>
          <a:lstStyle/>
          <a:p>
            <a:endParaRPr lang="en-US"/>
          </a:p>
        </p:txBody>
      </p:sp>
    </p:spTree>
    <p:extLst>
      <p:ext uri="{BB962C8B-B14F-4D97-AF65-F5344CB8AC3E}">
        <p14:creationId xmlns:p14="http://schemas.microsoft.com/office/powerpoint/2010/main" val="333562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Date Placeholder 6"/>
          <p:cNvSpPr>
            <a:spLocks noGrp="1"/>
          </p:cNvSpPr>
          <p:nvPr>
            <p:ph type="dt" sz="half" idx="10"/>
          </p:nvPr>
        </p:nvSpPr>
        <p:spPr/>
        <p:txBody>
          <a:bodyPr/>
          <a:lstStyle/>
          <a:p>
            <a:fld id="{0687A651-85D3-4C4D-92D1-6917CE99A844}" type="datetimeFigureOut">
              <a:rPr lang="en-US" smtClean="0"/>
              <a:t>12/2/2021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5E31AB-1D57-43D7-B115-8D01DBE943FE}" type="slidenum">
              <a:rPr lang="en-US" smtClean="0"/>
              <a:t>‹#›</a:t>
            </a:fld>
            <a:endParaRPr lang="en-US"/>
          </a:p>
        </p:txBody>
      </p:sp>
      <p:sp>
        <p:nvSpPr>
          <p:cNvPr id="11" name="Content Placeholder 10"/>
          <p:cNvSpPr>
            <a:spLocks noGrp="1"/>
          </p:cNvSpPr>
          <p:nvPr>
            <p:ph sz="quarter" idx="13"/>
          </p:nvPr>
        </p:nvSpPr>
        <p:spPr>
          <a:xfrm>
            <a:off x="1096963" y="1863725"/>
            <a:ext cx="10058400" cy="3408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p:cNvSpPr>
            <a:spLocks noGrp="1"/>
          </p:cNvSpPr>
          <p:nvPr>
            <p:ph type="pic" sz="quarter" idx="14"/>
          </p:nvPr>
        </p:nvSpPr>
        <p:spPr>
          <a:xfrm>
            <a:off x="10651692" y="5398453"/>
            <a:ext cx="1426464" cy="914400"/>
          </a:xfrm>
        </p:spPr>
        <p:txBody>
          <a:bodyPr/>
          <a:lstStyle/>
          <a:p>
            <a:endParaRPr lang="en-US"/>
          </a:p>
        </p:txBody>
      </p:sp>
    </p:spTree>
    <p:extLst>
      <p:ext uri="{BB962C8B-B14F-4D97-AF65-F5344CB8AC3E}">
        <p14:creationId xmlns:p14="http://schemas.microsoft.com/office/powerpoint/2010/main" val="2100729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87A651-85D3-4C4D-92D1-6917CE99A844}"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5E31AB-1D57-43D7-B115-8D01DBE943FE}" type="slidenum">
              <a:rPr lang="en-US" smtClean="0"/>
              <a:t>‹#›</a:t>
            </a:fld>
            <a:endParaRPr lang="en-US"/>
          </a:p>
        </p:txBody>
      </p:sp>
      <p:sp>
        <p:nvSpPr>
          <p:cNvPr id="8" name="Picture Placeholder 7"/>
          <p:cNvSpPr>
            <a:spLocks noGrp="1"/>
          </p:cNvSpPr>
          <p:nvPr>
            <p:ph type="pic" sz="quarter" idx="13"/>
          </p:nvPr>
        </p:nvSpPr>
        <p:spPr>
          <a:xfrm>
            <a:off x="10765536" y="5411894"/>
            <a:ext cx="1426464" cy="914400"/>
          </a:xfrm>
        </p:spPr>
        <p:txBody>
          <a:bodyPr/>
          <a:lstStyle/>
          <a:p>
            <a:endParaRPr lang="en-US"/>
          </a:p>
        </p:txBody>
      </p:sp>
    </p:spTree>
    <p:extLst>
      <p:ext uri="{BB962C8B-B14F-4D97-AF65-F5344CB8AC3E}">
        <p14:creationId xmlns:p14="http://schemas.microsoft.com/office/powerpoint/2010/main" val="2552168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87A651-85D3-4C4D-92D1-6917CE99A844}"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5E31AB-1D57-43D7-B115-8D01DBE943FE}" type="slidenum">
              <a:rPr lang="en-US" smtClean="0"/>
              <a:t>‹#›</a:t>
            </a:fld>
            <a:endParaRPr lang="en-US"/>
          </a:p>
        </p:txBody>
      </p:sp>
      <p:sp>
        <p:nvSpPr>
          <p:cNvPr id="9" name="Picture Placeholder 8"/>
          <p:cNvSpPr>
            <a:spLocks noGrp="1"/>
          </p:cNvSpPr>
          <p:nvPr>
            <p:ph type="pic" sz="quarter" idx="13"/>
          </p:nvPr>
        </p:nvSpPr>
        <p:spPr>
          <a:xfrm>
            <a:off x="10732087" y="5411894"/>
            <a:ext cx="1426464" cy="914400"/>
          </a:xfrm>
        </p:spPr>
        <p:txBody>
          <a:bodyPr/>
          <a:lstStyle/>
          <a:p>
            <a:endParaRPr lang="en-US"/>
          </a:p>
        </p:txBody>
      </p:sp>
    </p:spTree>
    <p:extLst>
      <p:ext uri="{BB962C8B-B14F-4D97-AF65-F5344CB8AC3E}">
        <p14:creationId xmlns:p14="http://schemas.microsoft.com/office/powerpoint/2010/main" val="3075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273945"/>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687A651-85D3-4C4D-92D1-6917CE99A844}" type="datetimeFigureOut">
              <a:rPr lang="en-US" smtClean="0"/>
              <a:t>12/2/2021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5E31AB-1D57-43D7-B115-8D01DBE943FE}" type="slidenum">
              <a:rPr lang="en-US" smtClean="0"/>
              <a:t>‹#›</a:t>
            </a:fld>
            <a:endParaRPr lang="en-US"/>
          </a:p>
        </p:txBody>
      </p:sp>
      <p:sp>
        <p:nvSpPr>
          <p:cNvPr id="7" name="Text Placeholder 6"/>
          <p:cNvSpPr>
            <a:spLocks noGrp="1"/>
          </p:cNvSpPr>
          <p:nvPr>
            <p:ph type="body" sz="quarter" idx="13"/>
          </p:nvPr>
        </p:nvSpPr>
        <p:spPr>
          <a:xfrm>
            <a:off x="1096963" y="1891965"/>
            <a:ext cx="10058400" cy="408179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p:cNvSpPr>
            <a:spLocks noGrp="1"/>
          </p:cNvSpPr>
          <p:nvPr>
            <p:ph type="pic" sz="quarter" idx="14"/>
          </p:nvPr>
        </p:nvSpPr>
        <p:spPr>
          <a:xfrm>
            <a:off x="10765536" y="5390779"/>
            <a:ext cx="1426464" cy="914400"/>
          </a:xfrm>
        </p:spPr>
        <p:txBody>
          <a:bodyPr/>
          <a:lstStyle/>
          <a:p>
            <a:endParaRPr lang="en-US"/>
          </a:p>
        </p:txBody>
      </p:sp>
    </p:spTree>
    <p:extLst>
      <p:ext uri="{BB962C8B-B14F-4D97-AF65-F5344CB8AC3E}">
        <p14:creationId xmlns:p14="http://schemas.microsoft.com/office/powerpoint/2010/main" val="4021353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Date Placeholder 6"/>
          <p:cNvSpPr>
            <a:spLocks noGrp="1"/>
          </p:cNvSpPr>
          <p:nvPr>
            <p:ph type="dt" sz="half" idx="10"/>
          </p:nvPr>
        </p:nvSpPr>
        <p:spPr/>
        <p:txBody>
          <a:bodyPr/>
          <a:lstStyle/>
          <a:p>
            <a:fld id="{0687A651-85D3-4C4D-92D1-6917CE99A844}" type="datetimeFigureOut">
              <a:rPr lang="en-US" smtClean="0"/>
              <a:t>12/2/2021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5E31AB-1D57-43D7-B115-8D01DBE943FE}" type="slidenum">
              <a:rPr lang="en-US" smtClean="0"/>
              <a:t>‹#›</a:t>
            </a:fld>
            <a:endParaRPr lang="en-US"/>
          </a:p>
        </p:txBody>
      </p:sp>
      <p:sp>
        <p:nvSpPr>
          <p:cNvPr id="11" name="Content Placeholder 10"/>
          <p:cNvSpPr>
            <a:spLocks noGrp="1"/>
          </p:cNvSpPr>
          <p:nvPr>
            <p:ph sz="quarter" idx="13"/>
          </p:nvPr>
        </p:nvSpPr>
        <p:spPr>
          <a:xfrm>
            <a:off x="1096963" y="1863725"/>
            <a:ext cx="10058400" cy="3408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p:cNvSpPr>
            <a:spLocks noGrp="1"/>
          </p:cNvSpPr>
          <p:nvPr>
            <p:ph type="pic" sz="quarter" idx="14"/>
          </p:nvPr>
        </p:nvSpPr>
        <p:spPr>
          <a:xfrm>
            <a:off x="10651692" y="5398453"/>
            <a:ext cx="1426464" cy="914400"/>
          </a:xfrm>
        </p:spPr>
        <p:txBody>
          <a:bodyPr/>
          <a:lstStyle/>
          <a:p>
            <a:endParaRPr lang="en-US"/>
          </a:p>
        </p:txBody>
      </p:sp>
    </p:spTree>
    <p:extLst>
      <p:ext uri="{BB962C8B-B14F-4D97-AF65-F5344CB8AC3E}">
        <p14:creationId xmlns:p14="http://schemas.microsoft.com/office/powerpoint/2010/main" val="4074264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D19D76-CD1B-45C6-8608-AFD31FF9B4CD}"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28664784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ED19D76-CD1B-45C6-8608-AFD31FF9B4CD}" type="datetimeFigureOut">
              <a:rPr lang="en-US" smtClean="0"/>
              <a:t>12/2/2021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33647888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AD347D-5ACD-4C99-B74B-A9C85AD731AF}" type="datetimeFigureOut">
              <a:rPr lang="en-US" dirty="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845294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3"/>
            <a:ext cx="10058400" cy="2162378"/>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097280" y="3375503"/>
            <a:ext cx="10058400" cy="88479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0687A651-85D3-4C4D-92D1-6917CE99A844}"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5E31AB-1D57-43D7-B115-8D01DBE943FE}" type="slidenum">
              <a:rPr lang="en-US" smtClean="0"/>
              <a:t>‹#›</a:t>
            </a:fld>
            <a:endParaRPr lang="en-US"/>
          </a:p>
        </p:txBody>
      </p:sp>
      <p:cxnSp>
        <p:nvCxnSpPr>
          <p:cNvPr id="9" name="Straight Connector 8"/>
          <p:cNvCxnSpPr/>
          <p:nvPr/>
        </p:nvCxnSpPr>
        <p:spPr>
          <a:xfrm>
            <a:off x="1197032" y="3191493"/>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Picture Placeholder 10"/>
          <p:cNvSpPr>
            <a:spLocks noGrp="1" noChangeAspect="1"/>
          </p:cNvSpPr>
          <p:nvPr>
            <p:ph type="pic" sz="quarter" idx="13"/>
          </p:nvPr>
        </p:nvSpPr>
        <p:spPr>
          <a:xfrm>
            <a:off x="9100745" y="4472426"/>
            <a:ext cx="2911450" cy="1828800"/>
          </a:xfrm>
        </p:spPr>
        <p:txBody>
          <a:bodyPr/>
          <a:lstStyle/>
          <a:p>
            <a:endParaRPr lang="en-US"/>
          </a:p>
        </p:txBody>
      </p:sp>
    </p:spTree>
    <p:extLst>
      <p:ext uri="{BB962C8B-B14F-4D97-AF65-F5344CB8AC3E}">
        <p14:creationId xmlns:p14="http://schemas.microsoft.com/office/powerpoint/2010/main" val="975183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687A651-85D3-4C4D-92D1-6917CE99A844}" type="datetimeFigureOut">
              <a:rPr lang="en-US" smtClean="0"/>
              <a:t>12/2/2021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55E31AB-1D57-43D7-B115-8D01DBE943FE}" type="slidenum">
              <a:rPr lang="en-US" smtClean="0"/>
              <a:t>‹#›</a:t>
            </a:fld>
            <a:endParaRPr lang="en-US"/>
          </a:p>
        </p:txBody>
      </p:sp>
    </p:spTree>
    <p:extLst>
      <p:ext uri="{BB962C8B-B14F-4D97-AF65-F5344CB8AC3E}">
        <p14:creationId xmlns:p14="http://schemas.microsoft.com/office/powerpoint/2010/main" val="179601243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8" r:id="rId6"/>
    <p:sldLayoutId id="2147483679" r:id="rId7"/>
    <p:sldLayoutId id="2147483680" r:id="rId8"/>
    <p:sldLayoutId id="2147483661" r:id="rId9"/>
    <p:sldLayoutId id="2147483662" r:id="rId10"/>
    <p:sldLayoutId id="2147483664" r:id="rId11"/>
    <p:sldLayoutId id="2147483666" r:id="rId12"/>
    <p:sldLayoutId id="2147483667" r:id="rId1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1.tiff"/></Relationships>
</file>

<file path=ppt/slides/_rels/slide1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tiff"/><Relationship Id="rId5" Type="http://schemas.openxmlformats.org/officeDocument/2006/relationships/image" Target="../media/image25.tiff"/><Relationship Id="rId4" Type="http://schemas.openxmlformats.org/officeDocument/2006/relationships/image" Target="../media/image24.tiff"/></Relationships>
</file>

<file path=ppt/slides/_rels/slide19.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9.tiff"/><Relationship Id="rId5" Type="http://schemas.openxmlformats.org/officeDocument/2006/relationships/image" Target="../media/image28.tiff"/><Relationship Id="rId4" Type="http://schemas.openxmlformats.org/officeDocument/2006/relationships/image" Target="../media/image27.tiff"/></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2.tiff"/><Relationship Id="rId4" Type="http://schemas.openxmlformats.org/officeDocument/2006/relationships/image" Target="../media/image31.tiff"/></Relationships>
</file>

<file path=ppt/slides/_rels/slide2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0391" y="698751"/>
            <a:ext cx="11609408" cy="2162378"/>
          </a:xfrm>
        </p:spPr>
        <p:txBody>
          <a:bodyPr>
            <a:normAutofit fontScale="90000"/>
          </a:bodyPr>
          <a:lstStyle/>
          <a:p>
            <a:pPr algn="ctr"/>
            <a:br>
              <a:rPr lang="en-US" sz="4400" dirty="0"/>
            </a:br>
            <a:br>
              <a:rPr lang="en-US" sz="4400" dirty="0"/>
            </a:br>
            <a:br>
              <a:rPr lang="en-US" sz="4400" dirty="0"/>
            </a:br>
            <a:br>
              <a:rPr lang="en-US" sz="4400" dirty="0"/>
            </a:br>
            <a:br>
              <a:rPr lang="en-US" sz="3600" dirty="0"/>
            </a:br>
            <a:br>
              <a:rPr lang="en-US" sz="3600" dirty="0"/>
            </a:br>
            <a:br>
              <a:rPr lang="en-US" sz="3600" dirty="0"/>
            </a:br>
            <a:br>
              <a:rPr lang="en-US" dirty="0"/>
            </a:br>
            <a:br>
              <a:rPr lang="en-US" dirty="0"/>
            </a:br>
            <a:r>
              <a:rPr lang="en-US" dirty="0"/>
              <a:t>“Covid-19: Mental Health Stressors, Coping Strategies, and Policies in Vulnerable Latino Communities” </a:t>
            </a:r>
            <a:br>
              <a:rPr lang="en-US" dirty="0"/>
            </a:br>
            <a:br>
              <a:rPr lang="en-US" dirty="0"/>
            </a:br>
            <a:br>
              <a:rPr lang="en-US" dirty="0"/>
            </a:br>
            <a:r>
              <a:rPr lang="en-US" sz="4400" dirty="0"/>
              <a:t>COVID-19: Mental Health and Policies Relevant to </a:t>
            </a:r>
            <a:br>
              <a:rPr lang="en-US" sz="4400" dirty="0"/>
            </a:br>
            <a:r>
              <a:rPr lang="en-US" sz="4400" dirty="0"/>
              <a:t>Vulnerable Latino Immigrants</a:t>
            </a:r>
            <a:br>
              <a:rPr lang="en-US" sz="4400" dirty="0"/>
            </a:br>
            <a:endParaRPr lang="en-US" sz="44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391" y="4333197"/>
            <a:ext cx="3297037" cy="1907667"/>
          </a:xfrm>
          <a:prstGeom prst="rect">
            <a:avLst/>
          </a:prstGeom>
        </p:spPr>
      </p:pic>
      <p:sp>
        <p:nvSpPr>
          <p:cNvPr id="4" name="TextBox 3">
            <a:extLst>
              <a:ext uri="{FF2B5EF4-FFF2-40B4-BE49-F238E27FC236}">
                <a16:creationId xmlns:a16="http://schemas.microsoft.com/office/drawing/2014/main" id="{F902E915-A851-FF44-B634-B31984DC1804}"/>
              </a:ext>
            </a:extLst>
          </p:cNvPr>
          <p:cNvSpPr txBox="1"/>
          <p:nvPr/>
        </p:nvSpPr>
        <p:spPr>
          <a:xfrm>
            <a:off x="4016048" y="3532978"/>
            <a:ext cx="4997957" cy="800219"/>
          </a:xfrm>
          <a:prstGeom prst="rect">
            <a:avLst/>
          </a:prstGeom>
          <a:noFill/>
        </p:spPr>
        <p:txBody>
          <a:bodyPr wrap="square" rtlCol="0">
            <a:spAutoFit/>
          </a:bodyPr>
          <a:lstStyle/>
          <a:p>
            <a:r>
              <a:rPr lang="en-US" sz="2800" dirty="0">
                <a:latin typeface="+mj-lt"/>
              </a:rPr>
              <a:t>Luz M. Garcini, PhD., MPH</a:t>
            </a:r>
          </a:p>
          <a:p>
            <a:endParaRPr lang="en-US" dirty="0"/>
          </a:p>
        </p:txBody>
      </p:sp>
      <p:pic>
        <p:nvPicPr>
          <p:cNvPr id="3" name="Picture 2">
            <a:extLst>
              <a:ext uri="{FF2B5EF4-FFF2-40B4-BE49-F238E27FC236}">
                <a16:creationId xmlns:a16="http://schemas.microsoft.com/office/drawing/2014/main" id="{B8C855FE-9449-CF46-B685-B97207C204EC}"/>
              </a:ext>
            </a:extLst>
          </p:cNvPr>
          <p:cNvPicPr>
            <a:picLocks noChangeAspect="1"/>
          </p:cNvPicPr>
          <p:nvPr/>
        </p:nvPicPr>
        <p:blipFill>
          <a:blip r:embed="rId4"/>
          <a:stretch>
            <a:fillRect/>
          </a:stretch>
        </p:blipFill>
        <p:spPr>
          <a:xfrm>
            <a:off x="7778187" y="4715679"/>
            <a:ext cx="3979385" cy="941970"/>
          </a:xfrm>
          <a:prstGeom prst="rect">
            <a:avLst/>
          </a:prstGeom>
        </p:spPr>
      </p:pic>
      <p:pic>
        <p:nvPicPr>
          <p:cNvPr id="6" name="Picture 5">
            <a:extLst>
              <a:ext uri="{FF2B5EF4-FFF2-40B4-BE49-F238E27FC236}">
                <a16:creationId xmlns:a16="http://schemas.microsoft.com/office/drawing/2014/main" id="{4F23289E-52C2-A643-A73E-4B712B2C8097}"/>
              </a:ext>
            </a:extLst>
          </p:cNvPr>
          <p:cNvPicPr>
            <a:picLocks noChangeAspect="1"/>
          </p:cNvPicPr>
          <p:nvPr/>
        </p:nvPicPr>
        <p:blipFill>
          <a:blip r:embed="rId5"/>
          <a:stretch>
            <a:fillRect/>
          </a:stretch>
        </p:blipFill>
        <p:spPr>
          <a:xfrm>
            <a:off x="4119714" y="4483513"/>
            <a:ext cx="3206187" cy="1406301"/>
          </a:xfrm>
          <a:prstGeom prst="rect">
            <a:avLst/>
          </a:prstGeom>
        </p:spPr>
      </p:pic>
    </p:spTree>
    <p:extLst>
      <p:ext uri="{BB962C8B-B14F-4D97-AF65-F5344CB8AC3E}">
        <p14:creationId xmlns:p14="http://schemas.microsoft.com/office/powerpoint/2010/main" val="1660948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043E389-9DFD-A344-9C20-D9B4985C149E}"/>
              </a:ext>
            </a:extLst>
          </p:cNvPr>
          <p:cNvPicPr>
            <a:picLocks noChangeAspect="1"/>
          </p:cNvPicPr>
          <p:nvPr/>
        </p:nvPicPr>
        <p:blipFill>
          <a:blip r:embed="rId2"/>
          <a:stretch>
            <a:fillRect/>
          </a:stretch>
        </p:blipFill>
        <p:spPr>
          <a:xfrm>
            <a:off x="3620022" y="0"/>
            <a:ext cx="8571978" cy="6867525"/>
          </a:xfrm>
          <a:prstGeom prst="rect">
            <a:avLst/>
          </a:prstGeom>
        </p:spPr>
      </p:pic>
      <p:sp>
        <p:nvSpPr>
          <p:cNvPr id="13" name="TextBox 12">
            <a:extLst>
              <a:ext uri="{FF2B5EF4-FFF2-40B4-BE49-F238E27FC236}">
                <a16:creationId xmlns:a16="http://schemas.microsoft.com/office/drawing/2014/main" id="{40F810C6-ADD5-2241-BFF4-CAAF162EFA8F}"/>
              </a:ext>
            </a:extLst>
          </p:cNvPr>
          <p:cNvSpPr txBox="1"/>
          <p:nvPr/>
        </p:nvSpPr>
        <p:spPr>
          <a:xfrm>
            <a:off x="475989" y="2705622"/>
            <a:ext cx="2720488" cy="923330"/>
          </a:xfrm>
          <a:prstGeom prst="rect">
            <a:avLst/>
          </a:prstGeom>
          <a:noFill/>
        </p:spPr>
        <p:txBody>
          <a:bodyPr wrap="none" rtlCol="0">
            <a:spAutoFit/>
          </a:bodyPr>
          <a:lstStyle/>
          <a:p>
            <a:r>
              <a:rPr lang="en-US" sz="5400" dirty="0">
                <a:latin typeface="+mj-lt"/>
              </a:rPr>
              <a:t>Stressors</a:t>
            </a:r>
          </a:p>
        </p:txBody>
      </p:sp>
    </p:spTree>
    <p:extLst>
      <p:ext uri="{BB962C8B-B14F-4D97-AF65-F5344CB8AC3E}">
        <p14:creationId xmlns:p14="http://schemas.microsoft.com/office/powerpoint/2010/main" val="1666400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014" y="225136"/>
            <a:ext cx="11637819" cy="1143000"/>
          </a:xfrm>
        </p:spPr>
        <p:txBody>
          <a:bodyPr>
            <a:normAutofit/>
          </a:bodyPr>
          <a:lstStyle/>
          <a:p>
            <a:pPr algn="ctr"/>
            <a:r>
              <a:rPr lang="en-US" dirty="0">
                <a:solidFill>
                  <a:schemeClr val="tx1"/>
                </a:solidFill>
                <a:cs typeface="Times New Roman"/>
              </a:rPr>
              <a:t>Effects on Mental Health </a:t>
            </a:r>
          </a:p>
        </p:txBody>
      </p:sp>
      <p:sp>
        <p:nvSpPr>
          <p:cNvPr id="3" name="Rectangle 2">
            <a:extLst>
              <a:ext uri="{FF2B5EF4-FFF2-40B4-BE49-F238E27FC236}">
                <a16:creationId xmlns:a16="http://schemas.microsoft.com/office/drawing/2014/main" id="{F368B5C3-F253-1F42-9740-7DB33C188AC3}"/>
              </a:ext>
            </a:extLst>
          </p:cNvPr>
          <p:cNvSpPr/>
          <p:nvPr/>
        </p:nvSpPr>
        <p:spPr>
          <a:xfrm>
            <a:off x="762620" y="1734092"/>
            <a:ext cx="6553202" cy="4524315"/>
          </a:xfrm>
          <a:prstGeom prst="rect">
            <a:avLst/>
          </a:prstGeom>
        </p:spPr>
        <p:txBody>
          <a:bodyPr wrap="square">
            <a:spAutoFit/>
          </a:bodyPr>
          <a:lstStyle/>
          <a:p>
            <a:pPr>
              <a:buClr>
                <a:schemeClr val="accent1"/>
              </a:buClr>
              <a:buFont typeface="Arial" panose="020B0604020202020204" pitchFamily="34" charset="0"/>
              <a:buChar char="•"/>
            </a:pPr>
            <a:r>
              <a:rPr lang="en-US" sz="4000" dirty="0">
                <a:latin typeface="+mj-lt"/>
                <a:cs typeface="Times New Roman"/>
              </a:rPr>
              <a:t> </a:t>
            </a:r>
            <a:r>
              <a:rPr lang="en-US" sz="3200" dirty="0">
                <a:latin typeface="+mj-lt"/>
                <a:cs typeface="Times New Roman"/>
              </a:rPr>
              <a:t>Depression, loneliness</a:t>
            </a:r>
          </a:p>
          <a:p>
            <a:pPr>
              <a:buClr>
                <a:schemeClr val="accent1"/>
              </a:buClr>
              <a:buFont typeface="Arial" panose="020B0604020202020204" pitchFamily="34" charset="0"/>
              <a:buChar char="•"/>
            </a:pPr>
            <a:r>
              <a:rPr lang="en-US" sz="3200" dirty="0">
                <a:latin typeface="+mj-lt"/>
                <a:cs typeface="Times New Roman"/>
              </a:rPr>
              <a:t> Anxiety, despair</a:t>
            </a:r>
          </a:p>
          <a:p>
            <a:pPr>
              <a:buClr>
                <a:schemeClr val="accent1"/>
              </a:buClr>
              <a:buFont typeface="Arial" panose="020B0604020202020204" pitchFamily="34" charset="0"/>
              <a:buChar char="•"/>
            </a:pPr>
            <a:r>
              <a:rPr lang="en-US" sz="3200" dirty="0">
                <a:latin typeface="+mj-lt"/>
                <a:cs typeface="Times New Roman"/>
              </a:rPr>
              <a:t> Hostility, irritability</a:t>
            </a:r>
          </a:p>
          <a:p>
            <a:pPr>
              <a:buClr>
                <a:schemeClr val="accent1"/>
              </a:buClr>
              <a:buFont typeface="Arial" panose="020B0604020202020204" pitchFamily="34" charset="0"/>
              <a:buChar char="•"/>
            </a:pPr>
            <a:r>
              <a:rPr lang="en-US" sz="3200" dirty="0">
                <a:latin typeface="+mj-lt"/>
                <a:cs typeface="Times New Roman"/>
              </a:rPr>
              <a:t> Obsessions, compulsions</a:t>
            </a:r>
          </a:p>
          <a:p>
            <a:pPr>
              <a:buClr>
                <a:schemeClr val="accent1"/>
              </a:buClr>
              <a:buFont typeface="Arial" panose="020B0604020202020204" pitchFamily="34" charset="0"/>
              <a:buChar char="•"/>
            </a:pPr>
            <a:r>
              <a:rPr lang="en-US" sz="3200" dirty="0">
                <a:latin typeface="+mj-lt"/>
                <a:cs typeface="Times New Roman"/>
              </a:rPr>
              <a:t> Somatization </a:t>
            </a:r>
          </a:p>
          <a:p>
            <a:pPr>
              <a:buClr>
                <a:schemeClr val="accent1"/>
              </a:buClr>
              <a:buFont typeface="Arial" panose="020B0604020202020204" pitchFamily="34" charset="0"/>
              <a:buChar char="•"/>
            </a:pPr>
            <a:r>
              <a:rPr lang="en-US" sz="3200" dirty="0">
                <a:latin typeface="+mj-lt"/>
                <a:cs typeface="Times New Roman"/>
              </a:rPr>
              <a:t> Agoraphobia</a:t>
            </a:r>
          </a:p>
          <a:p>
            <a:pPr>
              <a:buClr>
                <a:schemeClr val="accent1"/>
              </a:buClr>
              <a:buFont typeface="Arial" panose="020B0604020202020204" pitchFamily="34" charset="0"/>
              <a:buChar char="•"/>
            </a:pPr>
            <a:r>
              <a:rPr lang="en-US" sz="3200" dirty="0">
                <a:latin typeface="+mj-lt"/>
                <a:cs typeface="Times New Roman"/>
              </a:rPr>
              <a:t> Diminished sleep</a:t>
            </a:r>
          </a:p>
          <a:p>
            <a:pPr>
              <a:buClr>
                <a:schemeClr val="accent1"/>
              </a:buClr>
              <a:buFont typeface="Arial" panose="020B0604020202020204" pitchFamily="34" charset="0"/>
              <a:buChar char="•"/>
            </a:pPr>
            <a:r>
              <a:rPr lang="en-US" sz="3200" dirty="0">
                <a:latin typeface="+mj-lt"/>
                <a:cs typeface="Times New Roman"/>
              </a:rPr>
              <a:t> Changes in eating patterns</a:t>
            </a:r>
          </a:p>
          <a:p>
            <a:endParaRPr lang="en-US" sz="2400" dirty="0">
              <a:latin typeface="+mj-lt"/>
              <a:cs typeface="Times New Roman"/>
            </a:endParaRPr>
          </a:p>
        </p:txBody>
      </p:sp>
      <p:sp>
        <p:nvSpPr>
          <p:cNvPr id="4" name="TextBox 3">
            <a:extLst>
              <a:ext uri="{FF2B5EF4-FFF2-40B4-BE49-F238E27FC236}">
                <a16:creationId xmlns:a16="http://schemas.microsoft.com/office/drawing/2014/main" id="{465CD14C-BE6A-BF4B-988E-037CCD803DA8}"/>
              </a:ext>
            </a:extLst>
          </p:cNvPr>
          <p:cNvSpPr txBox="1"/>
          <p:nvPr/>
        </p:nvSpPr>
        <p:spPr>
          <a:xfrm>
            <a:off x="6097654" y="1831282"/>
            <a:ext cx="7685391" cy="5786199"/>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sz="3200" dirty="0">
                <a:latin typeface="+mj-lt"/>
              </a:rPr>
              <a:t>Diminished self-care</a:t>
            </a:r>
          </a:p>
          <a:p>
            <a:pPr>
              <a:buClr>
                <a:schemeClr val="accent1"/>
              </a:buClr>
              <a:buFont typeface="Arial" panose="020B0604020202020204" pitchFamily="34" charset="0"/>
              <a:buChar char="•"/>
            </a:pPr>
            <a:r>
              <a:rPr lang="en-US" sz="3200" dirty="0">
                <a:latin typeface="+mj-lt"/>
                <a:cs typeface="Times New Roman"/>
              </a:rPr>
              <a:t> Diminish sense of self-efficacy</a:t>
            </a:r>
          </a:p>
          <a:p>
            <a:pPr>
              <a:buClr>
                <a:schemeClr val="accent1"/>
              </a:buClr>
              <a:buFont typeface="Arial" panose="020B0604020202020204" pitchFamily="34" charset="0"/>
              <a:buChar char="•"/>
            </a:pPr>
            <a:r>
              <a:rPr lang="en-US" sz="3200" dirty="0">
                <a:latin typeface="+mj-lt"/>
                <a:cs typeface="Times New Roman"/>
              </a:rPr>
              <a:t> Diminish view of self</a:t>
            </a:r>
          </a:p>
          <a:p>
            <a:pPr>
              <a:buClr>
                <a:schemeClr val="accent1"/>
              </a:buClr>
              <a:buFont typeface="Arial" panose="020B0604020202020204" pitchFamily="34" charset="0"/>
              <a:buChar char="•"/>
            </a:pPr>
            <a:r>
              <a:rPr lang="en-US" sz="3200" dirty="0">
                <a:latin typeface="+mj-lt"/>
                <a:cs typeface="Times New Roman"/>
              </a:rPr>
              <a:t> Diminished sense of control</a:t>
            </a:r>
          </a:p>
          <a:p>
            <a:pPr>
              <a:buClr>
                <a:schemeClr val="accent1"/>
              </a:buClr>
              <a:buFont typeface="Arial" panose="020B0604020202020204" pitchFamily="34" charset="0"/>
              <a:buChar char="•"/>
            </a:pPr>
            <a:r>
              <a:rPr lang="en-US" sz="3200" dirty="0">
                <a:latin typeface="+mj-lt"/>
                <a:cs typeface="Times New Roman"/>
              </a:rPr>
              <a:t> Loss of meaning, purpose</a:t>
            </a:r>
          </a:p>
          <a:p>
            <a:pPr>
              <a:buClr>
                <a:schemeClr val="accent1"/>
              </a:buClr>
              <a:buFont typeface="Arial" panose="020B0604020202020204" pitchFamily="34" charset="0"/>
              <a:buChar char="•"/>
            </a:pPr>
            <a:r>
              <a:rPr lang="en-US" sz="3200" dirty="0">
                <a:latin typeface="+mj-lt"/>
                <a:cs typeface="Times New Roman"/>
              </a:rPr>
              <a:t> Guilt and shame </a:t>
            </a:r>
          </a:p>
          <a:p>
            <a:pPr>
              <a:buClr>
                <a:schemeClr val="accent1"/>
              </a:buClr>
              <a:buFont typeface="Arial" panose="020B0604020202020204" pitchFamily="34" charset="0"/>
              <a:buChar char="•"/>
            </a:pPr>
            <a:r>
              <a:rPr lang="en-US" sz="3200" dirty="0">
                <a:latin typeface="+mj-lt"/>
                <a:cs typeface="Times New Roman"/>
              </a:rPr>
              <a:t> Interpersonal violence</a:t>
            </a:r>
          </a:p>
          <a:p>
            <a:pPr>
              <a:buClr>
                <a:schemeClr val="accent1"/>
              </a:buClr>
              <a:buFont typeface="Arial" panose="020B0604020202020204" pitchFamily="34" charset="0"/>
              <a:buChar char="•"/>
            </a:pPr>
            <a:r>
              <a:rPr lang="en-US" sz="3200" dirty="0">
                <a:latin typeface="+mj-lt"/>
                <a:cs typeface="Times New Roman"/>
              </a:rPr>
              <a:t> Substance use</a:t>
            </a:r>
          </a:p>
          <a:p>
            <a:endParaRPr lang="en-US" sz="3200" dirty="0">
              <a:cs typeface="Times New Roman"/>
            </a:endParaRPr>
          </a:p>
          <a:p>
            <a:pPr marL="285750" indent="-285750">
              <a:buFont typeface="Arial" panose="020B0604020202020204" pitchFamily="34" charset="0"/>
              <a:buChar char="•"/>
            </a:pPr>
            <a:endParaRPr lang="en-US" sz="3200" b="1" dirty="0"/>
          </a:p>
          <a:p>
            <a:pPr marL="285750" indent="-285750">
              <a:buFont typeface="Arial" panose="020B0604020202020204" pitchFamily="34" charset="0"/>
              <a:buChar char="•"/>
            </a:pPr>
            <a:endParaRPr lang="en-US" sz="3200" dirty="0"/>
          </a:p>
          <a:p>
            <a:endParaRPr lang="en-US" dirty="0"/>
          </a:p>
        </p:txBody>
      </p:sp>
    </p:spTree>
    <p:extLst>
      <p:ext uri="{BB962C8B-B14F-4D97-AF65-F5344CB8AC3E}">
        <p14:creationId xmlns:p14="http://schemas.microsoft.com/office/powerpoint/2010/main" val="893809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CCA529-CCBD-FC46-AD72-62F510B03A76}"/>
              </a:ext>
            </a:extLst>
          </p:cNvPr>
          <p:cNvSpPr/>
          <p:nvPr/>
        </p:nvSpPr>
        <p:spPr>
          <a:xfrm>
            <a:off x="885390" y="-112795"/>
            <a:ext cx="6096000" cy="1569660"/>
          </a:xfrm>
          <a:prstGeom prst="rect">
            <a:avLst/>
          </a:prstGeom>
        </p:spPr>
        <p:txBody>
          <a:bodyPr>
            <a:spAutoFit/>
          </a:bodyPr>
          <a:lstStyle/>
          <a:p>
            <a:br>
              <a:rPr lang="en-US" sz="4800" dirty="0">
                <a:latin typeface="+mj-lt"/>
                <a:ea typeface="Federo"/>
                <a:cs typeface="Federo"/>
                <a:sym typeface="Federo"/>
              </a:rPr>
            </a:br>
            <a:r>
              <a:rPr lang="en-US" sz="4800" dirty="0">
                <a:latin typeface="+mj-lt"/>
                <a:ea typeface="Federo"/>
                <a:cs typeface="Times New Roman"/>
                <a:sym typeface="Times New Roman"/>
              </a:rPr>
              <a:t>Coping Strategies</a:t>
            </a:r>
            <a:endParaRPr lang="en-US" sz="4800" dirty="0">
              <a:latin typeface="+mj-lt"/>
            </a:endParaRPr>
          </a:p>
        </p:txBody>
      </p:sp>
      <p:sp>
        <p:nvSpPr>
          <p:cNvPr id="5" name="TextBox 4">
            <a:extLst>
              <a:ext uri="{FF2B5EF4-FFF2-40B4-BE49-F238E27FC236}">
                <a16:creationId xmlns:a16="http://schemas.microsoft.com/office/drawing/2014/main" id="{5B22F860-ED73-D841-B16F-5983434B419C}"/>
              </a:ext>
            </a:extLst>
          </p:cNvPr>
          <p:cNvSpPr txBox="1"/>
          <p:nvPr/>
        </p:nvSpPr>
        <p:spPr>
          <a:xfrm>
            <a:off x="249383" y="1920894"/>
            <a:ext cx="5628904" cy="3016210"/>
          </a:xfrm>
          <a:prstGeom prst="rect">
            <a:avLst/>
          </a:prstGeom>
          <a:noFill/>
        </p:spPr>
        <p:txBody>
          <a:bodyPr wrap="square" rtlCol="0">
            <a:spAutoFit/>
          </a:bodyPr>
          <a:lstStyle/>
          <a:p>
            <a:pPr marL="285750" indent="-285750">
              <a:spcBef>
                <a:spcPts val="1200"/>
              </a:spcBef>
              <a:buClr>
                <a:schemeClr val="accent1"/>
              </a:buClr>
              <a:buFont typeface="Arial" panose="020B0604020202020204" pitchFamily="34" charset="0"/>
              <a:buChar char="•"/>
            </a:pPr>
            <a:r>
              <a:rPr lang="en-US" sz="4000" dirty="0">
                <a:latin typeface="+mj-lt"/>
              </a:rPr>
              <a:t>Behavioral strategies</a:t>
            </a:r>
          </a:p>
          <a:p>
            <a:pPr marL="285750" indent="-285750">
              <a:spcBef>
                <a:spcPts val="1200"/>
              </a:spcBef>
              <a:buClr>
                <a:schemeClr val="accent1"/>
              </a:buClr>
              <a:buFont typeface="Arial" panose="020B0604020202020204" pitchFamily="34" charset="0"/>
              <a:buChar char="•"/>
            </a:pPr>
            <a:r>
              <a:rPr lang="en-US" sz="4000" dirty="0">
                <a:latin typeface="+mj-lt"/>
              </a:rPr>
              <a:t>Cognitive strategies</a:t>
            </a:r>
          </a:p>
          <a:p>
            <a:pPr marL="285750" indent="-285750">
              <a:spcBef>
                <a:spcPts val="1200"/>
              </a:spcBef>
              <a:buClr>
                <a:schemeClr val="accent1"/>
              </a:buClr>
              <a:buFont typeface="Arial" panose="020B0604020202020204" pitchFamily="34" charset="0"/>
              <a:buChar char="•"/>
            </a:pPr>
            <a:r>
              <a:rPr lang="en-US" sz="4000" dirty="0">
                <a:latin typeface="+mj-lt"/>
              </a:rPr>
              <a:t>Social support</a:t>
            </a:r>
          </a:p>
          <a:p>
            <a:pPr marL="285750" indent="-285750">
              <a:spcBef>
                <a:spcPts val="1200"/>
              </a:spcBef>
              <a:buClr>
                <a:schemeClr val="accent1"/>
              </a:buClr>
              <a:buFont typeface="Arial" panose="020B0604020202020204" pitchFamily="34" charset="0"/>
              <a:buChar char="•"/>
            </a:pPr>
            <a:r>
              <a:rPr lang="en-US" sz="4000" dirty="0">
                <a:latin typeface="+mj-lt"/>
              </a:rPr>
              <a:t>Spirituality and religiosity </a:t>
            </a:r>
          </a:p>
        </p:txBody>
      </p:sp>
      <p:pic>
        <p:nvPicPr>
          <p:cNvPr id="6" name="Picture 5">
            <a:extLst>
              <a:ext uri="{FF2B5EF4-FFF2-40B4-BE49-F238E27FC236}">
                <a16:creationId xmlns:a16="http://schemas.microsoft.com/office/drawing/2014/main" id="{D0EDDBF5-56A9-E149-9327-495B8F30DA72}"/>
              </a:ext>
            </a:extLst>
          </p:cNvPr>
          <p:cNvPicPr>
            <a:picLocks noChangeAspect="1"/>
          </p:cNvPicPr>
          <p:nvPr/>
        </p:nvPicPr>
        <p:blipFill>
          <a:blip r:embed="rId3"/>
          <a:stretch>
            <a:fillRect/>
          </a:stretch>
        </p:blipFill>
        <p:spPr>
          <a:xfrm>
            <a:off x="6012493" y="-1"/>
            <a:ext cx="6179507" cy="6858001"/>
          </a:xfrm>
          <a:prstGeom prst="rect">
            <a:avLst/>
          </a:prstGeom>
        </p:spPr>
      </p:pic>
    </p:spTree>
    <p:extLst>
      <p:ext uri="{BB962C8B-B14F-4D97-AF65-F5344CB8AC3E}">
        <p14:creationId xmlns:p14="http://schemas.microsoft.com/office/powerpoint/2010/main" val="517574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BF4F2-5A3F-4A06-ABE6-D4F20D430A8F}"/>
              </a:ext>
            </a:extLst>
          </p:cNvPr>
          <p:cNvSpPr>
            <a:spLocks noGrp="1"/>
          </p:cNvSpPr>
          <p:nvPr>
            <p:ph type="title"/>
          </p:nvPr>
        </p:nvSpPr>
        <p:spPr>
          <a:xfrm>
            <a:off x="-985653" y="1737139"/>
            <a:ext cx="8383739" cy="2547939"/>
          </a:xfrm>
        </p:spPr>
        <p:txBody>
          <a:bodyPr>
            <a:normAutofit fontScale="90000"/>
          </a:bodyPr>
          <a:lstStyle/>
          <a:p>
            <a:pPr algn="ctr"/>
            <a:br>
              <a:rPr lang="en-US" dirty="0">
                <a:ea typeface="Federo"/>
                <a:cs typeface="Federo"/>
                <a:sym typeface="Federo"/>
              </a:rPr>
            </a:br>
            <a:br>
              <a:rPr lang="en-US" dirty="0">
                <a:ea typeface="Federo"/>
                <a:cs typeface="Federo"/>
                <a:sym typeface="Federo"/>
              </a:rPr>
            </a:br>
            <a:br>
              <a:rPr lang="en-US" dirty="0">
                <a:ea typeface="Federo"/>
                <a:cs typeface="Federo"/>
                <a:sym typeface="Federo"/>
              </a:rPr>
            </a:br>
            <a:br>
              <a:rPr lang="en-US" dirty="0">
                <a:ea typeface="Federo"/>
                <a:cs typeface="Federo"/>
                <a:sym typeface="Federo"/>
              </a:rPr>
            </a:br>
            <a:br>
              <a:rPr lang="en-US" dirty="0">
                <a:ea typeface="Federo"/>
                <a:cs typeface="Federo"/>
                <a:sym typeface="Federo"/>
              </a:rPr>
            </a:br>
            <a:br>
              <a:rPr lang="en-US" sz="4400" dirty="0">
                <a:ea typeface="Federo"/>
                <a:cs typeface="Federo"/>
                <a:sym typeface="Federo"/>
              </a:rPr>
            </a:br>
            <a:r>
              <a:rPr lang="en-US" sz="4400" dirty="0">
                <a:solidFill>
                  <a:schemeClr val="tx1">
                    <a:lumMod val="95000"/>
                    <a:lumOff val="5000"/>
                  </a:schemeClr>
                </a:solidFill>
                <a:ea typeface="Federo"/>
                <a:cs typeface="Times New Roman"/>
                <a:sym typeface="Times New Roman"/>
              </a:rPr>
              <a:t>Research, Clinical, &amp; Ethical</a:t>
            </a:r>
            <a:br>
              <a:rPr lang="en-US" sz="4400" dirty="0">
                <a:solidFill>
                  <a:schemeClr val="tx1">
                    <a:lumMod val="95000"/>
                    <a:lumOff val="5000"/>
                  </a:schemeClr>
                </a:solidFill>
                <a:ea typeface="Federo"/>
                <a:cs typeface="Times New Roman"/>
                <a:sym typeface="Times New Roman"/>
              </a:rPr>
            </a:br>
            <a:r>
              <a:rPr lang="en-US" sz="4400" dirty="0">
                <a:solidFill>
                  <a:schemeClr val="tx1">
                    <a:lumMod val="95000"/>
                    <a:lumOff val="5000"/>
                  </a:schemeClr>
                </a:solidFill>
                <a:ea typeface="Federo"/>
                <a:cs typeface="Times New Roman"/>
                <a:sym typeface="Times New Roman"/>
              </a:rPr>
              <a:t>Considerations: </a:t>
            </a:r>
            <a:br>
              <a:rPr lang="en-US" sz="4400" dirty="0">
                <a:solidFill>
                  <a:schemeClr val="tx1">
                    <a:lumMod val="95000"/>
                    <a:lumOff val="5000"/>
                  </a:schemeClr>
                </a:solidFill>
                <a:ea typeface="Federo"/>
                <a:cs typeface="Times New Roman"/>
                <a:sym typeface="Times New Roman"/>
              </a:rPr>
            </a:br>
            <a:r>
              <a:rPr lang="en-US" sz="4400" dirty="0">
                <a:solidFill>
                  <a:schemeClr val="tx1">
                    <a:lumMod val="95000"/>
                    <a:lumOff val="5000"/>
                  </a:schemeClr>
                </a:solidFill>
                <a:ea typeface="Times New Roman"/>
                <a:cs typeface="Times New Roman"/>
                <a:sym typeface="Times New Roman"/>
              </a:rPr>
              <a:t>Lessons Learned</a:t>
            </a:r>
            <a:br>
              <a:rPr lang="en-US" sz="5300" dirty="0">
                <a:ea typeface="Times New Roman"/>
                <a:cs typeface="Times New Roman"/>
                <a:sym typeface="Times New Roman"/>
              </a:rPr>
            </a:br>
            <a:br>
              <a:rPr lang="en-US" sz="5300" dirty="0">
                <a:ea typeface="Times New Roman"/>
                <a:cs typeface="Times New Roman"/>
                <a:sym typeface="Times New Roman"/>
              </a:rPr>
            </a:br>
            <a:endParaRPr lang="en-US" sz="5300" dirty="0"/>
          </a:p>
        </p:txBody>
      </p:sp>
      <p:pic>
        <p:nvPicPr>
          <p:cNvPr id="4" name="Picture 3">
            <a:extLst>
              <a:ext uri="{FF2B5EF4-FFF2-40B4-BE49-F238E27FC236}">
                <a16:creationId xmlns:a16="http://schemas.microsoft.com/office/drawing/2014/main" id="{711521A3-4AA3-1F46-9997-C8FD22E13E11}"/>
              </a:ext>
            </a:extLst>
          </p:cNvPr>
          <p:cNvPicPr>
            <a:picLocks noChangeAspect="1"/>
          </p:cNvPicPr>
          <p:nvPr/>
        </p:nvPicPr>
        <p:blipFill>
          <a:blip r:embed="rId3"/>
          <a:stretch>
            <a:fillRect/>
          </a:stretch>
        </p:blipFill>
        <p:spPr>
          <a:xfrm>
            <a:off x="6377048" y="0"/>
            <a:ext cx="5814951" cy="6858000"/>
          </a:xfrm>
          <a:prstGeom prst="rect">
            <a:avLst/>
          </a:prstGeom>
        </p:spPr>
      </p:pic>
      <p:sp>
        <p:nvSpPr>
          <p:cNvPr id="3" name="Rectangle 2">
            <a:extLst>
              <a:ext uri="{FF2B5EF4-FFF2-40B4-BE49-F238E27FC236}">
                <a16:creationId xmlns:a16="http://schemas.microsoft.com/office/drawing/2014/main" id="{F6C3B789-9AB8-B24D-A089-38096F677CF8}"/>
              </a:ext>
            </a:extLst>
          </p:cNvPr>
          <p:cNvSpPr/>
          <p:nvPr/>
        </p:nvSpPr>
        <p:spPr>
          <a:xfrm>
            <a:off x="484129" y="3815811"/>
            <a:ext cx="4915374" cy="2308324"/>
          </a:xfrm>
          <a:prstGeom prst="rect">
            <a:avLst/>
          </a:prstGeom>
        </p:spPr>
        <p:txBody>
          <a:bodyPr wrap="square">
            <a:spAutoFit/>
          </a:bodyPr>
          <a:lstStyle/>
          <a:p>
            <a:pPr algn="ctr"/>
            <a:r>
              <a:rPr lang="en-US" sz="3600" dirty="0">
                <a:latin typeface="+mj-lt"/>
              </a:rPr>
              <a:t>"The future depends on what you do today." </a:t>
            </a:r>
          </a:p>
          <a:p>
            <a:pPr algn="ctr"/>
            <a:endParaRPr lang="en-US" sz="3600" dirty="0">
              <a:latin typeface="+mj-lt"/>
            </a:endParaRPr>
          </a:p>
          <a:p>
            <a:pPr algn="ctr"/>
            <a:r>
              <a:rPr lang="en-US" sz="3600" dirty="0">
                <a:latin typeface="+mj-lt"/>
              </a:rPr>
              <a:t> Mahatma Gandhi</a:t>
            </a:r>
          </a:p>
        </p:txBody>
      </p:sp>
    </p:spTree>
    <p:extLst>
      <p:ext uri="{BB962C8B-B14F-4D97-AF65-F5344CB8AC3E}">
        <p14:creationId xmlns:p14="http://schemas.microsoft.com/office/powerpoint/2010/main" val="6613539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77ED4-DAC9-4941-9411-8CD0B66E6AB3}"/>
              </a:ext>
            </a:extLst>
          </p:cNvPr>
          <p:cNvSpPr>
            <a:spLocks noGrp="1"/>
          </p:cNvSpPr>
          <p:nvPr>
            <p:ph type="title"/>
          </p:nvPr>
        </p:nvSpPr>
        <p:spPr>
          <a:xfrm>
            <a:off x="510640" y="-247836"/>
            <a:ext cx="11403938" cy="1280890"/>
          </a:xfrm>
        </p:spPr>
        <p:txBody>
          <a:bodyPr>
            <a:normAutofit/>
          </a:bodyPr>
          <a:lstStyle/>
          <a:p>
            <a:r>
              <a:rPr lang="en-US" dirty="0"/>
              <a:t>Research Considerations: Building Knowledge</a:t>
            </a:r>
          </a:p>
        </p:txBody>
      </p:sp>
      <p:graphicFrame>
        <p:nvGraphicFramePr>
          <p:cNvPr id="4" name="Table 3">
            <a:extLst>
              <a:ext uri="{FF2B5EF4-FFF2-40B4-BE49-F238E27FC236}">
                <a16:creationId xmlns:a16="http://schemas.microsoft.com/office/drawing/2014/main" id="{13E84B06-CDAF-3B44-8317-B927CD1B51DC}"/>
              </a:ext>
            </a:extLst>
          </p:cNvPr>
          <p:cNvGraphicFramePr>
            <a:graphicFrameLocks noGrp="1"/>
          </p:cNvGraphicFramePr>
          <p:nvPr>
            <p:extLst>
              <p:ext uri="{D42A27DB-BD31-4B8C-83A1-F6EECF244321}">
                <p14:modId xmlns:p14="http://schemas.microsoft.com/office/powerpoint/2010/main" val="262421164"/>
              </p:ext>
            </p:extLst>
          </p:nvPr>
        </p:nvGraphicFramePr>
        <p:xfrm>
          <a:off x="1064312" y="1165890"/>
          <a:ext cx="4809358" cy="4940873"/>
        </p:xfrm>
        <a:graphic>
          <a:graphicData uri="http://schemas.openxmlformats.org/drawingml/2006/table">
            <a:tbl>
              <a:tblPr firstRow="1" bandRow="1">
                <a:tableStyleId>{21E4AEA4-8DFA-4A89-87EB-49C32662AFE0}</a:tableStyleId>
              </a:tblPr>
              <a:tblGrid>
                <a:gridCol w="4809358">
                  <a:extLst>
                    <a:ext uri="{9D8B030D-6E8A-4147-A177-3AD203B41FA5}">
                      <a16:colId xmlns:a16="http://schemas.microsoft.com/office/drawing/2014/main" val="2989173005"/>
                    </a:ext>
                  </a:extLst>
                </a:gridCol>
              </a:tblGrid>
              <a:tr h="4471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1200" dirty="0"/>
                        <a:t>Research</a:t>
                      </a:r>
                      <a:endParaRPr lang="en-US" sz="2400" b="1" kern="1200" dirty="0">
                        <a:solidFill>
                          <a:schemeClr val="tx1"/>
                        </a:solidFill>
                        <a:latin typeface="+mj-lt"/>
                        <a:ea typeface="+mn-ea"/>
                        <a:cs typeface="Times New Roman"/>
                      </a:endParaRPr>
                    </a:p>
                  </a:txBody>
                  <a:tcPr/>
                </a:tc>
                <a:extLst>
                  <a:ext uri="{0D108BD9-81ED-4DB2-BD59-A6C34878D82A}">
                    <a16:rowId xmlns:a16="http://schemas.microsoft.com/office/drawing/2014/main" val="1768366035"/>
                  </a:ext>
                </a:extLst>
              </a:tr>
              <a:tr h="488353">
                <a:tc>
                  <a:txBody>
                    <a:bodyPr/>
                    <a:lstStyle/>
                    <a:p>
                      <a:pPr marL="0" marR="0" lvl="0" indent="0" algn="ctr" defTabSz="404813"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effectLst/>
                          <a:uLnTx/>
                          <a:uFillTx/>
                          <a:latin typeface="+mj-lt"/>
                        </a:rPr>
                        <a:t>Refine methods and measures</a:t>
                      </a:r>
                      <a:endParaRPr kumimoji="0" lang="en-US" sz="1800" b="0" i="0" u="none" strike="noStrike" kern="1200" cap="none" spc="0" normalizeH="0" baseline="0" noProof="0" dirty="0">
                        <a:ln>
                          <a:noFill/>
                        </a:ln>
                        <a:solidFill>
                          <a:srgbClr val="000000"/>
                        </a:solidFill>
                        <a:effectLst/>
                        <a:uLnTx/>
                        <a:uFillTx/>
                        <a:latin typeface="+mj-lt"/>
                        <a:ea typeface="+mn-ea"/>
                        <a:cs typeface="Times New Roman"/>
                      </a:endParaRPr>
                    </a:p>
                  </a:txBody>
                  <a:tcPr/>
                </a:tc>
                <a:extLst>
                  <a:ext uri="{0D108BD9-81ED-4DB2-BD59-A6C34878D82A}">
                    <a16:rowId xmlns:a16="http://schemas.microsoft.com/office/drawing/2014/main" val="3734044455"/>
                  </a:ext>
                </a:extLst>
              </a:tr>
              <a:tr h="11540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latin typeface="+mj-lt"/>
                        </a:rPr>
                        <a:t>Identify mechanisms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latin typeface="+mj-lt"/>
                        </a:rPr>
                        <a:t>Identify protective factors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latin typeface="+mj-lt"/>
                        </a:rPr>
                        <a:t>Effects over time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latin typeface="+mj-lt"/>
                        </a:rPr>
                        <a:t>Effect of policy and context</a:t>
                      </a:r>
                    </a:p>
                  </a:txBody>
                  <a:tcPr/>
                </a:tc>
                <a:extLst>
                  <a:ext uri="{0D108BD9-81ED-4DB2-BD59-A6C34878D82A}">
                    <a16:rowId xmlns:a16="http://schemas.microsoft.com/office/drawing/2014/main" val="1957636991"/>
                  </a:ext>
                </a:extLst>
              </a:tr>
              <a:tr h="8877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latin typeface="+mj-lt"/>
                        </a:rPr>
                        <a:t>Interventions</a:t>
                      </a:r>
                    </a:p>
                    <a:p>
                      <a:pPr marL="285750" marR="0" lvl="0" indent="-285750" algn="ctr"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800" kern="1200" dirty="0">
                          <a:latin typeface="+mj-lt"/>
                        </a:rPr>
                        <a:t>Development, implementation,    dissemination, sustainability </a:t>
                      </a:r>
                    </a:p>
                  </a:txBody>
                  <a:tcPr/>
                </a:tc>
                <a:extLst>
                  <a:ext uri="{0D108BD9-81ED-4DB2-BD59-A6C34878D82A}">
                    <a16:rowId xmlns:a16="http://schemas.microsoft.com/office/drawing/2014/main" val="3949177338"/>
                  </a:ext>
                </a:extLst>
              </a:tr>
              <a:tr h="6260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latin typeface="+mj-lt"/>
                        </a:rPr>
                        <a:t>Expand interdisciplinary collaboration to develop appropriate methodology </a:t>
                      </a:r>
                      <a:endParaRPr lang="en-US" sz="1800" kern="1200" dirty="0">
                        <a:solidFill>
                          <a:schemeClr val="dk1"/>
                        </a:solidFill>
                        <a:latin typeface="+mj-lt"/>
                        <a:ea typeface="+mn-ea"/>
                        <a:cs typeface="+mn-cs"/>
                      </a:endParaRPr>
                    </a:p>
                  </a:txBody>
                  <a:tcPr/>
                </a:tc>
                <a:extLst>
                  <a:ext uri="{0D108BD9-81ED-4DB2-BD59-A6C34878D82A}">
                    <a16:rowId xmlns:a16="http://schemas.microsoft.com/office/drawing/2014/main" val="809611399"/>
                  </a:ext>
                </a:extLst>
              </a:tr>
              <a:tr h="6260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j-lt"/>
                          <a:ea typeface="+mn-ea"/>
                          <a:cs typeface="+mn-cs"/>
                        </a:rPr>
                        <a:t>Build research infrastructure and workforce</a:t>
                      </a:r>
                    </a:p>
                  </a:txBody>
                  <a:tcPr/>
                </a:tc>
                <a:extLst>
                  <a:ext uri="{0D108BD9-81ED-4DB2-BD59-A6C34878D82A}">
                    <a16:rowId xmlns:a16="http://schemas.microsoft.com/office/drawing/2014/main" val="1746128221"/>
                  </a:ext>
                </a:extLst>
              </a:tr>
              <a:tr h="6260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j-lt"/>
                          <a:ea typeface="+mn-ea"/>
                          <a:cs typeface="+mn-cs"/>
                        </a:rPr>
                        <a:t>Funding to build a knowledge base</a:t>
                      </a:r>
                    </a:p>
                  </a:txBody>
                  <a:tcPr/>
                </a:tc>
                <a:extLst>
                  <a:ext uri="{0D108BD9-81ED-4DB2-BD59-A6C34878D82A}">
                    <a16:rowId xmlns:a16="http://schemas.microsoft.com/office/drawing/2014/main" val="1241806416"/>
                  </a:ext>
                </a:extLst>
              </a:tr>
            </a:tbl>
          </a:graphicData>
        </a:graphic>
      </p:graphicFrame>
      <p:pic>
        <p:nvPicPr>
          <p:cNvPr id="6" name="Picture 5">
            <a:extLst>
              <a:ext uri="{FF2B5EF4-FFF2-40B4-BE49-F238E27FC236}">
                <a16:creationId xmlns:a16="http://schemas.microsoft.com/office/drawing/2014/main" id="{1B581D3C-2B78-5344-9DCC-A8E93F4E0B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1217" y="1225340"/>
            <a:ext cx="3597044" cy="4796059"/>
          </a:xfrm>
          <a:prstGeom prst="rect">
            <a:avLst/>
          </a:prstGeom>
        </p:spPr>
      </p:pic>
    </p:spTree>
    <p:extLst>
      <p:ext uri="{BB962C8B-B14F-4D97-AF65-F5344CB8AC3E}">
        <p14:creationId xmlns:p14="http://schemas.microsoft.com/office/powerpoint/2010/main" val="2236793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77ED4-DAC9-4941-9411-8CD0B66E6AB3}"/>
              </a:ext>
            </a:extLst>
          </p:cNvPr>
          <p:cNvSpPr>
            <a:spLocks noGrp="1"/>
          </p:cNvSpPr>
          <p:nvPr>
            <p:ph type="title"/>
          </p:nvPr>
        </p:nvSpPr>
        <p:spPr>
          <a:xfrm>
            <a:off x="1901390" y="-427512"/>
            <a:ext cx="8911687" cy="1280890"/>
          </a:xfrm>
        </p:spPr>
        <p:txBody>
          <a:bodyPr>
            <a:normAutofit fontScale="90000"/>
          </a:bodyPr>
          <a:lstStyle/>
          <a:p>
            <a:r>
              <a:rPr lang="en-US" dirty="0"/>
              <a:t>Clinical Considerations: Addressing Need </a:t>
            </a:r>
          </a:p>
        </p:txBody>
      </p:sp>
      <p:graphicFrame>
        <p:nvGraphicFramePr>
          <p:cNvPr id="3" name="Table 2">
            <a:extLst>
              <a:ext uri="{FF2B5EF4-FFF2-40B4-BE49-F238E27FC236}">
                <a16:creationId xmlns:a16="http://schemas.microsoft.com/office/drawing/2014/main" id="{85536C2D-54F2-0443-BBE8-80C1E5B856D7}"/>
              </a:ext>
            </a:extLst>
          </p:cNvPr>
          <p:cNvGraphicFramePr>
            <a:graphicFrameLocks noGrp="1"/>
          </p:cNvGraphicFramePr>
          <p:nvPr>
            <p:extLst>
              <p:ext uri="{D42A27DB-BD31-4B8C-83A1-F6EECF244321}">
                <p14:modId xmlns:p14="http://schemas.microsoft.com/office/powerpoint/2010/main" val="1342967735"/>
              </p:ext>
            </p:extLst>
          </p:nvPr>
        </p:nvGraphicFramePr>
        <p:xfrm>
          <a:off x="629994" y="992343"/>
          <a:ext cx="4595750" cy="5109770"/>
        </p:xfrm>
        <a:graphic>
          <a:graphicData uri="http://schemas.openxmlformats.org/drawingml/2006/table">
            <a:tbl>
              <a:tblPr firstRow="1" bandRow="1">
                <a:tableStyleId>{21E4AEA4-8DFA-4A89-87EB-49C32662AFE0}</a:tableStyleId>
              </a:tblPr>
              <a:tblGrid>
                <a:gridCol w="4595750">
                  <a:extLst>
                    <a:ext uri="{9D8B030D-6E8A-4147-A177-3AD203B41FA5}">
                      <a16:colId xmlns:a16="http://schemas.microsoft.com/office/drawing/2014/main" val="4289823127"/>
                    </a:ext>
                  </a:extLst>
                </a:gridCol>
              </a:tblGrid>
              <a:tr h="11580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1200" dirty="0">
                          <a:latin typeface="+mj-lt"/>
                        </a:rPr>
                        <a:t>Clinical Needs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1200" dirty="0">
                          <a:latin typeface="+mj-lt"/>
                        </a:rPr>
                        <a:t>Evaluation and Intervention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kern="1200" dirty="0">
                        <a:latin typeface="+mj-lt"/>
                      </a:endParaRPr>
                    </a:p>
                  </a:txBody>
                  <a:tcPr/>
                </a:tc>
                <a:extLst>
                  <a:ext uri="{0D108BD9-81ED-4DB2-BD59-A6C34878D82A}">
                    <a16:rowId xmlns:a16="http://schemas.microsoft.com/office/drawing/2014/main" val="998753541"/>
                  </a:ext>
                </a:extLst>
              </a:tr>
              <a:tr h="4681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latin typeface="+mj-lt"/>
                        </a:rPr>
                        <a:t>Build clinical infrastructure and workforce</a:t>
                      </a:r>
                    </a:p>
                  </a:txBody>
                  <a:tcPr/>
                </a:tc>
                <a:extLst>
                  <a:ext uri="{0D108BD9-81ED-4DB2-BD59-A6C34878D82A}">
                    <a16:rowId xmlns:a16="http://schemas.microsoft.com/office/drawing/2014/main" val="3827107792"/>
                  </a:ext>
                </a:extLst>
              </a:tr>
              <a:tr h="4681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latin typeface="+mj-lt"/>
                        </a:rPr>
                        <a:t>Training and best practices</a:t>
                      </a:r>
                    </a:p>
                  </a:txBody>
                  <a:tcPr/>
                </a:tc>
                <a:extLst>
                  <a:ext uri="{0D108BD9-81ED-4DB2-BD59-A6C34878D82A}">
                    <a16:rowId xmlns:a16="http://schemas.microsoft.com/office/drawing/2014/main" val="125321798"/>
                  </a:ext>
                </a:extLst>
              </a:tr>
              <a:tr h="53278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latin typeface="+mj-lt"/>
                        </a:rPr>
                        <a:t>Emergency response systems</a:t>
                      </a:r>
                    </a:p>
                  </a:txBody>
                  <a:tcPr/>
                </a:tc>
                <a:extLst>
                  <a:ext uri="{0D108BD9-81ED-4DB2-BD59-A6C34878D82A}">
                    <a16:rowId xmlns:a16="http://schemas.microsoft.com/office/drawing/2014/main" val="3221958647"/>
                  </a:ext>
                </a:extLst>
              </a:tr>
              <a:tr h="4900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latin typeface="+mj-lt"/>
                        </a:rPr>
                        <a:t>Trauma informed systems </a:t>
                      </a:r>
                    </a:p>
                  </a:txBody>
                  <a:tcPr/>
                </a:tc>
                <a:extLst>
                  <a:ext uri="{0D108BD9-81ED-4DB2-BD59-A6C34878D82A}">
                    <a16:rowId xmlns:a16="http://schemas.microsoft.com/office/drawing/2014/main" val="3487164084"/>
                  </a:ext>
                </a:extLst>
              </a:tr>
              <a:tr h="7910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latin typeface="+mj-lt"/>
                        </a:rPr>
                        <a:t>Disseminate evidence-based interventions and information using non-traditional sources</a:t>
                      </a:r>
                    </a:p>
                  </a:txBody>
                  <a:tcPr/>
                </a:tc>
                <a:extLst>
                  <a:ext uri="{0D108BD9-81ED-4DB2-BD59-A6C34878D82A}">
                    <a16:rowId xmlns:a16="http://schemas.microsoft.com/office/drawing/2014/main" val="251291311"/>
                  </a:ext>
                </a:extLst>
              </a:tr>
              <a:tr h="517469">
                <a:tc>
                  <a:txBody>
                    <a:bodyPr/>
                    <a:lstStyle/>
                    <a:p>
                      <a:pPr algn="ctr"/>
                      <a:r>
                        <a:rPr lang="en-US" sz="1800" dirty="0">
                          <a:latin typeface="+mj-lt"/>
                        </a:rPr>
                        <a:t>Addressing intersectional identities and trauma</a:t>
                      </a:r>
                    </a:p>
                  </a:txBody>
                  <a:tcPr/>
                </a:tc>
                <a:extLst>
                  <a:ext uri="{0D108BD9-81ED-4DB2-BD59-A6C34878D82A}">
                    <a16:rowId xmlns:a16="http://schemas.microsoft.com/office/drawing/2014/main" val="3532300103"/>
                  </a:ext>
                </a:extLst>
              </a:tr>
              <a:tr h="653375">
                <a:tc>
                  <a:txBody>
                    <a:bodyPr/>
                    <a:lstStyle/>
                    <a:p>
                      <a:pPr algn="ctr"/>
                      <a:r>
                        <a:rPr lang="en-US" sz="1800" dirty="0">
                          <a:latin typeface="+mj-lt"/>
                        </a:rPr>
                        <a:t>Funding to address clinical needs</a:t>
                      </a:r>
                    </a:p>
                  </a:txBody>
                  <a:tcPr/>
                </a:tc>
                <a:extLst>
                  <a:ext uri="{0D108BD9-81ED-4DB2-BD59-A6C34878D82A}">
                    <a16:rowId xmlns:a16="http://schemas.microsoft.com/office/drawing/2014/main" val="2690116521"/>
                  </a:ext>
                </a:extLst>
              </a:tr>
            </a:tbl>
          </a:graphicData>
        </a:graphic>
      </p:graphicFrame>
      <p:pic>
        <p:nvPicPr>
          <p:cNvPr id="5" name="Picture 4">
            <a:extLst>
              <a:ext uri="{FF2B5EF4-FFF2-40B4-BE49-F238E27FC236}">
                <a16:creationId xmlns:a16="http://schemas.microsoft.com/office/drawing/2014/main" id="{829B165C-D022-E540-B8ED-8F6AFB5C1E15}"/>
              </a:ext>
            </a:extLst>
          </p:cNvPr>
          <p:cNvPicPr>
            <a:picLocks noChangeAspect="1"/>
          </p:cNvPicPr>
          <p:nvPr/>
        </p:nvPicPr>
        <p:blipFill>
          <a:blip r:embed="rId3"/>
          <a:stretch>
            <a:fillRect/>
          </a:stretch>
        </p:blipFill>
        <p:spPr>
          <a:xfrm>
            <a:off x="5563424" y="1576055"/>
            <a:ext cx="5920014" cy="3942346"/>
          </a:xfrm>
          <a:prstGeom prst="rect">
            <a:avLst/>
          </a:prstGeom>
        </p:spPr>
      </p:pic>
    </p:spTree>
    <p:extLst>
      <p:ext uri="{BB962C8B-B14F-4D97-AF65-F5344CB8AC3E}">
        <p14:creationId xmlns:p14="http://schemas.microsoft.com/office/powerpoint/2010/main" val="959823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901E4-E972-274F-8B2D-FDD3CAFE5A81}"/>
              </a:ext>
            </a:extLst>
          </p:cNvPr>
          <p:cNvSpPr>
            <a:spLocks noGrp="1"/>
          </p:cNvSpPr>
          <p:nvPr>
            <p:ph type="title"/>
          </p:nvPr>
        </p:nvSpPr>
        <p:spPr>
          <a:xfrm>
            <a:off x="665019" y="131622"/>
            <a:ext cx="11245933" cy="1280890"/>
          </a:xfrm>
        </p:spPr>
        <p:txBody>
          <a:bodyPr>
            <a:normAutofit/>
          </a:bodyPr>
          <a:lstStyle/>
          <a:p>
            <a:pPr algn="ctr"/>
            <a:r>
              <a:rPr lang="en-US" sz="4000" dirty="0"/>
              <a:t>Ethical Considerations: </a:t>
            </a:r>
            <a:br>
              <a:rPr lang="en-US" sz="4000" dirty="0"/>
            </a:br>
            <a:r>
              <a:rPr lang="en-US" sz="4000" dirty="0"/>
              <a:t>Protecting Human Rights and Promoting Social Justice</a:t>
            </a:r>
          </a:p>
        </p:txBody>
      </p:sp>
      <p:graphicFrame>
        <p:nvGraphicFramePr>
          <p:cNvPr id="4" name="Table 3">
            <a:extLst>
              <a:ext uri="{FF2B5EF4-FFF2-40B4-BE49-F238E27FC236}">
                <a16:creationId xmlns:a16="http://schemas.microsoft.com/office/drawing/2014/main" id="{978A0EBD-2DE6-9942-BCC7-E7385C7242B2}"/>
              </a:ext>
            </a:extLst>
          </p:cNvPr>
          <p:cNvGraphicFramePr>
            <a:graphicFrameLocks noGrp="1"/>
          </p:cNvGraphicFramePr>
          <p:nvPr>
            <p:extLst>
              <p:ext uri="{D42A27DB-BD31-4B8C-83A1-F6EECF244321}">
                <p14:modId xmlns:p14="http://schemas.microsoft.com/office/powerpoint/2010/main" val="4212314113"/>
              </p:ext>
            </p:extLst>
          </p:nvPr>
        </p:nvGraphicFramePr>
        <p:xfrm>
          <a:off x="1102546" y="1584504"/>
          <a:ext cx="4904658" cy="4351931"/>
        </p:xfrm>
        <a:graphic>
          <a:graphicData uri="http://schemas.openxmlformats.org/drawingml/2006/table">
            <a:tbl>
              <a:tblPr firstRow="1" bandRow="1">
                <a:tableStyleId>{21E4AEA4-8DFA-4A89-87EB-49C32662AFE0}</a:tableStyleId>
              </a:tblPr>
              <a:tblGrid>
                <a:gridCol w="4904658">
                  <a:extLst>
                    <a:ext uri="{9D8B030D-6E8A-4147-A177-3AD203B41FA5}">
                      <a16:colId xmlns:a16="http://schemas.microsoft.com/office/drawing/2014/main" val="3015134947"/>
                    </a:ext>
                  </a:extLst>
                </a:gridCol>
              </a:tblGrid>
              <a:tr h="6362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1200" dirty="0">
                          <a:latin typeface="+mj-lt"/>
                        </a:rPr>
                        <a:t>Advocacy and Policy </a:t>
                      </a:r>
                    </a:p>
                  </a:txBody>
                  <a:tcPr/>
                </a:tc>
                <a:extLst>
                  <a:ext uri="{0D108BD9-81ED-4DB2-BD59-A6C34878D82A}">
                    <a16:rowId xmlns:a16="http://schemas.microsoft.com/office/drawing/2014/main" val="471443667"/>
                  </a:ext>
                </a:extLst>
              </a:tr>
              <a:tr h="6061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j-lt"/>
                          <a:ea typeface="+mn-ea"/>
                          <a:cs typeface="+mn-cs"/>
                        </a:rPr>
                        <a:t>Eradicate systems of oppression: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j-lt"/>
                          <a:ea typeface="+mn-ea"/>
                          <a:cs typeface="+mn-cs"/>
                        </a:rPr>
                        <a:t>Brutality of law enforcement and border patrol</a:t>
                      </a:r>
                      <a:endParaRPr lang="en-US" sz="1800" kern="1200" dirty="0">
                        <a:solidFill>
                          <a:schemeClr val="dk1"/>
                        </a:solidFill>
                        <a:latin typeface="+mj-lt"/>
                        <a:ea typeface="+mn-ea"/>
                        <a:cs typeface="Times New Roman" panose="02020603050405020304" pitchFamily="18" charset="0"/>
                      </a:endParaRPr>
                    </a:p>
                  </a:txBody>
                  <a:tcPr/>
                </a:tc>
                <a:extLst>
                  <a:ext uri="{0D108BD9-81ED-4DB2-BD59-A6C34878D82A}">
                    <a16:rowId xmlns:a16="http://schemas.microsoft.com/office/drawing/2014/main" val="1180892877"/>
                  </a:ext>
                </a:extLst>
              </a:tr>
              <a:tr h="6061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j-lt"/>
                          <a:ea typeface="+mn-ea"/>
                          <a:cs typeface="Times New Roman" panose="02020603050405020304" pitchFamily="18" charset="0"/>
                        </a:rPr>
                        <a:t>Funding to build knowledge base and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j-lt"/>
                          <a:ea typeface="+mn-ea"/>
                          <a:cs typeface="Times New Roman" panose="02020603050405020304" pitchFamily="18" charset="0"/>
                        </a:rPr>
                        <a:t>to address clinical needs</a:t>
                      </a:r>
                    </a:p>
                  </a:txBody>
                  <a:tcPr/>
                </a:tc>
                <a:extLst>
                  <a:ext uri="{0D108BD9-81ED-4DB2-BD59-A6C34878D82A}">
                    <a16:rowId xmlns:a16="http://schemas.microsoft.com/office/drawing/2014/main" val="1267207650"/>
                  </a:ext>
                </a:extLst>
              </a:tr>
              <a:tr h="5022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j-lt"/>
                          <a:ea typeface="+mn-ea"/>
                          <a:cs typeface="Times New Roman" panose="02020603050405020304" pitchFamily="18" charset="0"/>
                        </a:rPr>
                        <a:t>Prompt resolution and dialogue</a:t>
                      </a:r>
                    </a:p>
                  </a:txBody>
                  <a:tcPr/>
                </a:tc>
                <a:extLst>
                  <a:ext uri="{0D108BD9-81ED-4DB2-BD59-A6C34878D82A}">
                    <a16:rowId xmlns:a16="http://schemas.microsoft.com/office/drawing/2014/main" val="2802922910"/>
                  </a:ext>
                </a:extLst>
              </a:tr>
              <a:tr h="4773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latin typeface="+mj-lt"/>
                        </a:rPr>
                        <a:t>De-stigmatization</a:t>
                      </a:r>
                    </a:p>
                  </a:txBody>
                  <a:tcPr/>
                </a:tc>
                <a:extLst>
                  <a:ext uri="{0D108BD9-81ED-4DB2-BD59-A6C34878D82A}">
                    <a16:rowId xmlns:a16="http://schemas.microsoft.com/office/drawing/2014/main" val="3716026294"/>
                  </a:ext>
                </a:extLst>
              </a:tr>
              <a:tr h="6061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j-lt"/>
                          <a:ea typeface="+mn-ea"/>
                          <a:cs typeface="Times New Roman"/>
                        </a:rPr>
                        <a:t>Create safe environments: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j-lt"/>
                          <a:ea typeface="+mn-ea"/>
                          <a:cs typeface="Times New Roman"/>
                        </a:rPr>
                        <a:t>Ensuring safety, protections, and fair treatment </a:t>
                      </a:r>
                    </a:p>
                  </a:txBody>
                  <a:tcPr/>
                </a:tc>
                <a:extLst>
                  <a:ext uri="{0D108BD9-81ED-4DB2-BD59-A6C34878D82A}">
                    <a16:rowId xmlns:a16="http://schemas.microsoft.com/office/drawing/2014/main" val="861102182"/>
                  </a:ext>
                </a:extLst>
              </a:tr>
              <a:tr h="8158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latin typeface="+mj-lt"/>
                        </a:rPr>
                        <a:t>Facilitating access to services and resources: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latin typeface="+mj-lt"/>
                        </a:rPr>
                        <a:t>Accessibility &amp; Quality</a:t>
                      </a:r>
                    </a:p>
                  </a:txBody>
                  <a:tcPr/>
                </a:tc>
                <a:extLst>
                  <a:ext uri="{0D108BD9-81ED-4DB2-BD59-A6C34878D82A}">
                    <a16:rowId xmlns:a16="http://schemas.microsoft.com/office/drawing/2014/main" val="1059380321"/>
                  </a:ext>
                </a:extLst>
              </a:tr>
            </a:tbl>
          </a:graphicData>
        </a:graphic>
      </p:graphicFrame>
      <p:pic>
        <p:nvPicPr>
          <p:cNvPr id="5" name="Picture 4">
            <a:extLst>
              <a:ext uri="{FF2B5EF4-FFF2-40B4-BE49-F238E27FC236}">
                <a16:creationId xmlns:a16="http://schemas.microsoft.com/office/drawing/2014/main" id="{F990E7B4-2FFA-2249-8123-51BA1FFB7D0E}"/>
              </a:ext>
            </a:extLst>
          </p:cNvPr>
          <p:cNvPicPr>
            <a:picLocks noChangeAspect="1"/>
          </p:cNvPicPr>
          <p:nvPr/>
        </p:nvPicPr>
        <p:blipFill>
          <a:blip r:embed="rId3"/>
          <a:stretch>
            <a:fillRect/>
          </a:stretch>
        </p:blipFill>
        <p:spPr>
          <a:xfrm>
            <a:off x="6863119" y="3760470"/>
            <a:ext cx="4149382" cy="2425052"/>
          </a:xfrm>
          <a:prstGeom prst="rect">
            <a:avLst/>
          </a:prstGeom>
        </p:spPr>
      </p:pic>
      <p:pic>
        <p:nvPicPr>
          <p:cNvPr id="6" name="Picture 5">
            <a:extLst>
              <a:ext uri="{FF2B5EF4-FFF2-40B4-BE49-F238E27FC236}">
                <a16:creationId xmlns:a16="http://schemas.microsoft.com/office/drawing/2014/main" id="{2F947E5A-AAF4-2F43-A67F-4C350CD84F98}"/>
              </a:ext>
            </a:extLst>
          </p:cNvPr>
          <p:cNvPicPr>
            <a:picLocks noChangeAspect="1"/>
          </p:cNvPicPr>
          <p:nvPr/>
        </p:nvPicPr>
        <p:blipFill>
          <a:blip r:embed="rId4"/>
          <a:stretch>
            <a:fillRect/>
          </a:stretch>
        </p:blipFill>
        <p:spPr>
          <a:xfrm>
            <a:off x="6905655" y="1412513"/>
            <a:ext cx="4106846" cy="2183716"/>
          </a:xfrm>
          <a:prstGeom prst="rect">
            <a:avLst/>
          </a:prstGeom>
        </p:spPr>
      </p:pic>
    </p:spTree>
    <p:extLst>
      <p:ext uri="{BB962C8B-B14F-4D97-AF65-F5344CB8AC3E}">
        <p14:creationId xmlns:p14="http://schemas.microsoft.com/office/powerpoint/2010/main" val="3826752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63EE7A-DBE0-CD42-BB3E-0D2B42548EA6}"/>
              </a:ext>
            </a:extLst>
          </p:cNvPr>
          <p:cNvSpPr>
            <a:spLocks noGrp="1"/>
          </p:cNvSpPr>
          <p:nvPr>
            <p:ph type="title"/>
          </p:nvPr>
        </p:nvSpPr>
        <p:spPr>
          <a:xfrm>
            <a:off x="905302" y="932151"/>
            <a:ext cx="4731223" cy="968374"/>
          </a:xfrm>
        </p:spPr>
        <p:txBody>
          <a:bodyPr>
            <a:normAutofit fontScale="90000"/>
          </a:bodyPr>
          <a:lstStyle/>
          <a:p>
            <a:pPr algn="ctr"/>
            <a:r>
              <a:rPr lang="en-US" dirty="0"/>
              <a:t> </a:t>
            </a:r>
            <a:br>
              <a:rPr lang="en-US" dirty="0"/>
            </a:br>
            <a:r>
              <a:rPr lang="en-US" sz="5300" dirty="0"/>
              <a:t>A Call to Action </a:t>
            </a:r>
          </a:p>
        </p:txBody>
      </p:sp>
      <p:sp>
        <p:nvSpPr>
          <p:cNvPr id="2" name="Rectangle 1">
            <a:extLst>
              <a:ext uri="{FF2B5EF4-FFF2-40B4-BE49-F238E27FC236}">
                <a16:creationId xmlns:a16="http://schemas.microsoft.com/office/drawing/2014/main" id="{7406E0B7-5E4D-1841-8EA9-8D4223AA2A6E}"/>
              </a:ext>
            </a:extLst>
          </p:cNvPr>
          <p:cNvSpPr/>
          <p:nvPr/>
        </p:nvSpPr>
        <p:spPr>
          <a:xfrm>
            <a:off x="727881" y="2868207"/>
            <a:ext cx="5086066" cy="3046988"/>
          </a:xfrm>
          <a:prstGeom prst="rect">
            <a:avLst/>
          </a:prstGeom>
        </p:spPr>
        <p:txBody>
          <a:bodyPr wrap="square">
            <a:spAutoFit/>
          </a:bodyPr>
          <a:lstStyle/>
          <a:p>
            <a:pPr algn="ctr"/>
            <a:r>
              <a:rPr lang="en-US" sz="2400" dirty="0">
                <a:latin typeface="+mj-lt"/>
                <a:cs typeface="Times New Roman"/>
              </a:rPr>
              <a:t>“</a:t>
            </a:r>
            <a:r>
              <a:rPr lang="en-US" sz="2400" dirty="0">
                <a:latin typeface="+mj-lt"/>
                <a:cs typeface="Times New Roman" panose="02020603050405020304" pitchFamily="18" charset="0"/>
              </a:rPr>
              <a:t>Throughout history it has been the inaction of those who could have acted, the indifference of those who should have known better, the silence of the voice of justice when it mattered most, that have made it possible for [harm] to triumph.” </a:t>
            </a:r>
          </a:p>
          <a:p>
            <a:pPr algn="ctr"/>
            <a:r>
              <a:rPr lang="en-US" sz="2400" dirty="0">
                <a:latin typeface="+mj-lt"/>
                <a:cs typeface="Times New Roman" panose="02020603050405020304" pitchFamily="18" charset="0"/>
              </a:rPr>
              <a:t>Haile Selassie</a:t>
            </a:r>
          </a:p>
        </p:txBody>
      </p:sp>
      <p:pic>
        <p:nvPicPr>
          <p:cNvPr id="6" name="Picture 5">
            <a:extLst>
              <a:ext uri="{FF2B5EF4-FFF2-40B4-BE49-F238E27FC236}">
                <a16:creationId xmlns:a16="http://schemas.microsoft.com/office/drawing/2014/main" id="{40D6207C-0F7E-0441-B70C-B6985A3C044C}"/>
              </a:ext>
            </a:extLst>
          </p:cNvPr>
          <p:cNvPicPr>
            <a:picLocks noChangeAspect="1"/>
          </p:cNvPicPr>
          <p:nvPr/>
        </p:nvPicPr>
        <p:blipFill>
          <a:blip r:embed="rId3"/>
          <a:stretch>
            <a:fillRect/>
          </a:stretch>
        </p:blipFill>
        <p:spPr>
          <a:xfrm>
            <a:off x="6523631" y="0"/>
            <a:ext cx="5668370" cy="6858000"/>
          </a:xfrm>
          <a:prstGeom prst="rect">
            <a:avLst/>
          </a:prstGeom>
        </p:spPr>
      </p:pic>
    </p:spTree>
    <p:extLst>
      <p:ext uri="{BB962C8B-B14F-4D97-AF65-F5344CB8AC3E}">
        <p14:creationId xmlns:p14="http://schemas.microsoft.com/office/powerpoint/2010/main" val="2833581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460" y="103881"/>
            <a:ext cx="10656857" cy="1121715"/>
          </a:xfrm>
        </p:spPr>
        <p:txBody>
          <a:bodyPr>
            <a:noAutofit/>
          </a:bodyPr>
          <a:lstStyle/>
          <a:p>
            <a:pPr algn="ctr"/>
            <a:r>
              <a:rPr lang="en-US" sz="4000" dirty="0">
                <a:solidFill>
                  <a:schemeClr val="tx1"/>
                </a:solidFill>
                <a:cs typeface="Times New Roman"/>
              </a:rPr>
              <a:t>Interdisciplinary Collaboration and Binational Efforts</a:t>
            </a:r>
          </a:p>
        </p:txBody>
      </p:sp>
      <p:pic>
        <p:nvPicPr>
          <p:cNvPr id="5" name="Picture 4">
            <a:extLst>
              <a:ext uri="{FF2B5EF4-FFF2-40B4-BE49-F238E27FC236}">
                <a16:creationId xmlns:a16="http://schemas.microsoft.com/office/drawing/2014/main" id="{0B6745D2-0413-DA4F-AD66-619E1007E0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2117" y="2120349"/>
            <a:ext cx="3775557" cy="3313828"/>
          </a:xfrm>
          <a:prstGeom prst="rect">
            <a:avLst/>
          </a:prstGeom>
        </p:spPr>
      </p:pic>
      <p:pic>
        <p:nvPicPr>
          <p:cNvPr id="7" name="Picture 6">
            <a:extLst>
              <a:ext uri="{FF2B5EF4-FFF2-40B4-BE49-F238E27FC236}">
                <a16:creationId xmlns:a16="http://schemas.microsoft.com/office/drawing/2014/main" id="{1A58CE2C-D5AF-B848-8DD8-71E857DD92F7}"/>
              </a:ext>
            </a:extLst>
          </p:cNvPr>
          <p:cNvPicPr>
            <a:picLocks noChangeAspect="1"/>
          </p:cNvPicPr>
          <p:nvPr/>
        </p:nvPicPr>
        <p:blipFill>
          <a:blip r:embed="rId4"/>
          <a:stretch>
            <a:fillRect/>
          </a:stretch>
        </p:blipFill>
        <p:spPr>
          <a:xfrm>
            <a:off x="359301" y="2120350"/>
            <a:ext cx="3484749" cy="3435638"/>
          </a:xfrm>
          <a:prstGeom prst="rect">
            <a:avLst/>
          </a:prstGeom>
        </p:spPr>
      </p:pic>
      <p:pic>
        <p:nvPicPr>
          <p:cNvPr id="8" name="Picture 7">
            <a:extLst>
              <a:ext uri="{FF2B5EF4-FFF2-40B4-BE49-F238E27FC236}">
                <a16:creationId xmlns:a16="http://schemas.microsoft.com/office/drawing/2014/main" id="{4526DA83-E38F-8F4D-B1DE-A5B70FE4DD53}"/>
              </a:ext>
            </a:extLst>
          </p:cNvPr>
          <p:cNvPicPr>
            <a:picLocks noChangeAspect="1"/>
          </p:cNvPicPr>
          <p:nvPr/>
        </p:nvPicPr>
        <p:blipFill>
          <a:blip r:embed="rId5"/>
          <a:stretch>
            <a:fillRect/>
          </a:stretch>
        </p:blipFill>
        <p:spPr>
          <a:xfrm>
            <a:off x="4457298" y="3765388"/>
            <a:ext cx="2752729" cy="2445407"/>
          </a:xfrm>
          <a:prstGeom prst="rect">
            <a:avLst/>
          </a:prstGeom>
        </p:spPr>
      </p:pic>
      <p:pic>
        <p:nvPicPr>
          <p:cNvPr id="9" name="Picture 8">
            <a:extLst>
              <a:ext uri="{FF2B5EF4-FFF2-40B4-BE49-F238E27FC236}">
                <a16:creationId xmlns:a16="http://schemas.microsoft.com/office/drawing/2014/main" id="{94D2F656-B58A-1148-BEF8-7350EE20CB2D}"/>
              </a:ext>
            </a:extLst>
          </p:cNvPr>
          <p:cNvPicPr>
            <a:picLocks noChangeAspect="1"/>
          </p:cNvPicPr>
          <p:nvPr/>
        </p:nvPicPr>
        <p:blipFill>
          <a:blip r:embed="rId6"/>
          <a:stretch>
            <a:fillRect/>
          </a:stretch>
        </p:blipFill>
        <p:spPr>
          <a:xfrm>
            <a:off x="4304990" y="2120349"/>
            <a:ext cx="3206187" cy="1406301"/>
          </a:xfrm>
          <a:prstGeom prst="rect">
            <a:avLst/>
          </a:prstGeom>
        </p:spPr>
      </p:pic>
    </p:spTree>
    <p:extLst>
      <p:ext uri="{BB962C8B-B14F-4D97-AF65-F5344CB8AC3E}">
        <p14:creationId xmlns:p14="http://schemas.microsoft.com/office/powerpoint/2010/main" val="862429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BC1557-D284-6C4E-A09D-F698BC39283D}"/>
              </a:ext>
            </a:extLst>
          </p:cNvPr>
          <p:cNvSpPr/>
          <p:nvPr/>
        </p:nvSpPr>
        <p:spPr>
          <a:xfrm>
            <a:off x="497711" y="5783903"/>
            <a:ext cx="4044594" cy="4046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18B8CCE-F4C8-0941-B8EF-FBF301FCF004}"/>
              </a:ext>
            </a:extLst>
          </p:cNvPr>
          <p:cNvSpPr txBox="1"/>
          <p:nvPr/>
        </p:nvSpPr>
        <p:spPr>
          <a:xfrm>
            <a:off x="4033019" y="384323"/>
            <a:ext cx="53053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Light" panose="020F0302020204030204"/>
                <a:ea typeface="+mn-ea"/>
                <a:cs typeface="+mn-cs"/>
              </a:rPr>
              <a:t>Policy Statements</a:t>
            </a:r>
          </a:p>
        </p:txBody>
      </p:sp>
      <p:pic>
        <p:nvPicPr>
          <p:cNvPr id="6" name="Picture 5">
            <a:extLst>
              <a:ext uri="{FF2B5EF4-FFF2-40B4-BE49-F238E27FC236}">
                <a16:creationId xmlns:a16="http://schemas.microsoft.com/office/drawing/2014/main" id="{4DEB1DE0-2B15-A949-AE1D-C29C45F07835}"/>
              </a:ext>
            </a:extLst>
          </p:cNvPr>
          <p:cNvPicPr>
            <a:picLocks noChangeAspect="1"/>
          </p:cNvPicPr>
          <p:nvPr/>
        </p:nvPicPr>
        <p:blipFill>
          <a:blip r:embed="rId3"/>
          <a:stretch>
            <a:fillRect/>
          </a:stretch>
        </p:blipFill>
        <p:spPr>
          <a:xfrm>
            <a:off x="599662" y="1524793"/>
            <a:ext cx="7109077" cy="1757548"/>
          </a:xfrm>
          <a:prstGeom prst="rect">
            <a:avLst/>
          </a:prstGeom>
        </p:spPr>
      </p:pic>
      <p:pic>
        <p:nvPicPr>
          <p:cNvPr id="7" name="Picture 6">
            <a:extLst>
              <a:ext uri="{FF2B5EF4-FFF2-40B4-BE49-F238E27FC236}">
                <a16:creationId xmlns:a16="http://schemas.microsoft.com/office/drawing/2014/main" id="{E022E273-D32A-1944-AB0E-BC95ACF3790C}"/>
              </a:ext>
            </a:extLst>
          </p:cNvPr>
          <p:cNvPicPr>
            <a:picLocks noChangeAspect="1"/>
          </p:cNvPicPr>
          <p:nvPr/>
        </p:nvPicPr>
        <p:blipFill>
          <a:blip r:embed="rId4"/>
          <a:stretch>
            <a:fillRect/>
          </a:stretch>
        </p:blipFill>
        <p:spPr>
          <a:xfrm>
            <a:off x="4380258" y="3954483"/>
            <a:ext cx="7649695" cy="1973878"/>
          </a:xfrm>
          <a:prstGeom prst="rect">
            <a:avLst/>
          </a:prstGeom>
        </p:spPr>
      </p:pic>
      <p:pic>
        <p:nvPicPr>
          <p:cNvPr id="9" name="Picture 8">
            <a:extLst>
              <a:ext uri="{FF2B5EF4-FFF2-40B4-BE49-F238E27FC236}">
                <a16:creationId xmlns:a16="http://schemas.microsoft.com/office/drawing/2014/main" id="{BA17AC8D-72DB-FE49-B41A-255E80B395F0}"/>
              </a:ext>
            </a:extLst>
          </p:cNvPr>
          <p:cNvPicPr>
            <a:picLocks noChangeAspect="1"/>
          </p:cNvPicPr>
          <p:nvPr/>
        </p:nvPicPr>
        <p:blipFill>
          <a:blip r:embed="rId5"/>
          <a:stretch>
            <a:fillRect/>
          </a:stretch>
        </p:blipFill>
        <p:spPr>
          <a:xfrm>
            <a:off x="7935653" y="1443305"/>
            <a:ext cx="3187618" cy="2054023"/>
          </a:xfrm>
          <a:prstGeom prst="rect">
            <a:avLst/>
          </a:prstGeom>
        </p:spPr>
      </p:pic>
      <p:pic>
        <p:nvPicPr>
          <p:cNvPr id="10" name="Picture 9">
            <a:extLst>
              <a:ext uri="{FF2B5EF4-FFF2-40B4-BE49-F238E27FC236}">
                <a16:creationId xmlns:a16="http://schemas.microsoft.com/office/drawing/2014/main" id="{6C41B1F3-92F3-1C4E-9D3A-DFE8BC6A15A4}"/>
              </a:ext>
            </a:extLst>
          </p:cNvPr>
          <p:cNvPicPr>
            <a:picLocks noChangeAspect="1"/>
          </p:cNvPicPr>
          <p:nvPr/>
        </p:nvPicPr>
        <p:blipFill>
          <a:blip r:embed="rId6"/>
          <a:stretch>
            <a:fillRect/>
          </a:stretch>
        </p:blipFill>
        <p:spPr>
          <a:xfrm>
            <a:off x="599662" y="3652230"/>
            <a:ext cx="3433357" cy="2426583"/>
          </a:xfrm>
          <a:prstGeom prst="rect">
            <a:avLst/>
          </a:prstGeom>
        </p:spPr>
      </p:pic>
    </p:spTree>
    <p:extLst>
      <p:ext uri="{BB962C8B-B14F-4D97-AF65-F5344CB8AC3E}">
        <p14:creationId xmlns:p14="http://schemas.microsoft.com/office/powerpoint/2010/main" val="465079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7432" y="-42416"/>
            <a:ext cx="7609416" cy="1050324"/>
          </a:xfrm>
        </p:spPr>
        <p:txBody>
          <a:bodyPr>
            <a:normAutofit/>
          </a:bodyPr>
          <a:lstStyle/>
          <a:p>
            <a:pPr algn="ctr"/>
            <a:r>
              <a:rPr lang="en-US" dirty="0">
                <a:solidFill>
                  <a:schemeClr val="tx1"/>
                </a:solidFill>
                <a:cs typeface="Times New Roman"/>
              </a:rPr>
              <a:t>Disclosures</a:t>
            </a:r>
            <a:endParaRPr lang="en-US" dirty="0">
              <a:cs typeface="Times New Roman"/>
            </a:endParaRPr>
          </a:p>
        </p:txBody>
      </p:sp>
      <p:sp>
        <p:nvSpPr>
          <p:cNvPr id="6" name="Rectangle 5">
            <a:extLst>
              <a:ext uri="{FF2B5EF4-FFF2-40B4-BE49-F238E27FC236}">
                <a16:creationId xmlns:a16="http://schemas.microsoft.com/office/drawing/2014/main" id="{8B9CE027-8616-EC4A-B685-8F05FAE74FF2}"/>
              </a:ext>
            </a:extLst>
          </p:cNvPr>
          <p:cNvSpPr/>
          <p:nvPr/>
        </p:nvSpPr>
        <p:spPr>
          <a:xfrm>
            <a:off x="5668458" y="1314686"/>
            <a:ext cx="6678064" cy="4493538"/>
          </a:xfrm>
          <a:prstGeom prst="rect">
            <a:avLst/>
          </a:prstGeom>
        </p:spPr>
        <p:txBody>
          <a:bodyPr wrap="square">
            <a:spAutoFit/>
          </a:bodyPr>
          <a:lstStyle/>
          <a:p>
            <a:pPr marL="285750" indent="-285750">
              <a:buClr>
                <a:schemeClr val="accent1"/>
              </a:buClr>
              <a:buFont typeface="Arial" panose="020B0604020202020204" pitchFamily="34" charset="0"/>
              <a:buChar char="•"/>
            </a:pPr>
            <a:r>
              <a:rPr lang="en-US" sz="2200" dirty="0">
                <a:latin typeface="+mj-lt"/>
              </a:rPr>
              <a:t>Current Funding</a:t>
            </a:r>
          </a:p>
          <a:p>
            <a:pPr marL="742950" lvl="1" indent="-285750">
              <a:buClr>
                <a:schemeClr val="accent1"/>
              </a:buClr>
              <a:buFont typeface="Arial" panose="020B0604020202020204" pitchFamily="34" charset="0"/>
              <a:buChar char="•"/>
            </a:pPr>
            <a:r>
              <a:rPr lang="en-US" sz="2200" dirty="0">
                <a:latin typeface="+mj-lt"/>
              </a:rPr>
              <a:t>NIH NHLBI (K01HL150247) </a:t>
            </a:r>
          </a:p>
          <a:p>
            <a:pPr marL="742950" lvl="1" indent="-285750">
              <a:buClr>
                <a:schemeClr val="accent1"/>
              </a:buClr>
              <a:buFont typeface="Arial" panose="020B0604020202020204" pitchFamily="34" charset="0"/>
              <a:buChar char="•"/>
            </a:pPr>
            <a:r>
              <a:rPr lang="en-US" sz="2200" dirty="0">
                <a:latin typeface="+mj-lt"/>
              </a:rPr>
              <a:t>American Psychological Foundation </a:t>
            </a:r>
          </a:p>
          <a:p>
            <a:pPr marL="742950" lvl="1" indent="-285750">
              <a:buClr>
                <a:schemeClr val="accent1"/>
              </a:buClr>
              <a:buFont typeface="Arial" panose="020B0604020202020204" pitchFamily="34" charset="0"/>
              <a:buChar char="•"/>
            </a:pPr>
            <a:r>
              <a:rPr lang="en-US" sz="2200" dirty="0">
                <a:latin typeface="+mj-lt"/>
              </a:rPr>
              <a:t>UTHSCSA Seed Grant Program </a:t>
            </a:r>
          </a:p>
          <a:p>
            <a:pPr marL="742950" lvl="1" indent="-285750">
              <a:buClr>
                <a:schemeClr val="accent1"/>
              </a:buClr>
              <a:buFont typeface="Arial" panose="020B0604020202020204" pitchFamily="34" charset="0"/>
              <a:buChar char="•"/>
            </a:pPr>
            <a:endParaRPr lang="en-US" sz="2200" dirty="0">
              <a:latin typeface="+mj-lt"/>
            </a:endParaRPr>
          </a:p>
          <a:p>
            <a:pPr marL="285750" indent="-285750">
              <a:buClr>
                <a:schemeClr val="accent1"/>
              </a:buClr>
              <a:buFont typeface="Arial" panose="020B0604020202020204" pitchFamily="34" charset="0"/>
              <a:buChar char="•"/>
            </a:pPr>
            <a:r>
              <a:rPr lang="en-US" sz="2200" dirty="0">
                <a:latin typeface="+mj-lt"/>
              </a:rPr>
              <a:t>Editorial Boards</a:t>
            </a:r>
          </a:p>
          <a:p>
            <a:pPr lvl="1"/>
            <a:r>
              <a:rPr lang="en-US" sz="2200" dirty="0">
                <a:latin typeface="+mj-lt"/>
              </a:rPr>
              <a:t>Cultural Diversity and Ethnic Minority Psychology </a:t>
            </a:r>
          </a:p>
          <a:p>
            <a:pPr lvl="1"/>
            <a:endParaRPr lang="en-US" sz="2200" dirty="0">
              <a:latin typeface="+mj-lt"/>
            </a:endParaRPr>
          </a:p>
          <a:p>
            <a:pPr marL="285750" indent="-285750">
              <a:buClr>
                <a:schemeClr val="accent1"/>
              </a:buClr>
              <a:buFont typeface="Arial" panose="020B0604020202020204" pitchFamily="34" charset="0"/>
              <a:buChar char="•"/>
            </a:pPr>
            <a:r>
              <a:rPr lang="en-US" sz="2200" dirty="0">
                <a:latin typeface="+mj-lt"/>
              </a:rPr>
              <a:t>Other Board Membership</a:t>
            </a:r>
          </a:p>
          <a:p>
            <a:pPr lvl="1"/>
            <a:r>
              <a:rPr lang="en-US" sz="2200" dirty="0">
                <a:latin typeface="+mj-lt"/>
              </a:rPr>
              <a:t>American Psychological Association </a:t>
            </a:r>
          </a:p>
          <a:p>
            <a:pPr lvl="1"/>
            <a:r>
              <a:rPr lang="en-US" sz="2200" dirty="0">
                <a:latin typeface="+mj-lt"/>
              </a:rPr>
              <a:t>National Latinx Psychological Association</a:t>
            </a:r>
          </a:p>
          <a:p>
            <a:pPr lvl="1"/>
            <a:endParaRPr lang="en-US" sz="2200" dirty="0">
              <a:latin typeface="+mj-lt"/>
            </a:endParaRPr>
          </a:p>
          <a:p>
            <a:pPr lvl="1"/>
            <a:r>
              <a:rPr lang="en-US" sz="2200" dirty="0">
                <a:solidFill>
                  <a:schemeClr val="accent1"/>
                </a:solidFill>
                <a:latin typeface="+mj-lt"/>
              </a:rPr>
              <a:t>* </a:t>
            </a:r>
            <a:r>
              <a:rPr lang="en-US" sz="2200" dirty="0">
                <a:latin typeface="+mj-lt"/>
              </a:rPr>
              <a:t>Art  work by Roberto </a:t>
            </a:r>
            <a:r>
              <a:rPr lang="en-US" sz="2200" dirty="0" err="1">
                <a:latin typeface="+mj-lt"/>
              </a:rPr>
              <a:t>Mamani</a:t>
            </a:r>
            <a:r>
              <a:rPr lang="en-US" sz="2200" dirty="0">
                <a:latin typeface="+mj-lt"/>
              </a:rPr>
              <a:t> </a:t>
            </a:r>
            <a:r>
              <a:rPr lang="en-US" sz="2200" dirty="0" err="1">
                <a:latin typeface="+mj-lt"/>
              </a:rPr>
              <a:t>Mamani</a:t>
            </a:r>
            <a:endParaRPr lang="en-US" sz="2200" dirty="0">
              <a:latin typeface="+mj-lt"/>
            </a:endParaRPr>
          </a:p>
        </p:txBody>
      </p:sp>
      <p:pic>
        <p:nvPicPr>
          <p:cNvPr id="4" name="Picture 3">
            <a:extLst>
              <a:ext uri="{FF2B5EF4-FFF2-40B4-BE49-F238E27FC236}">
                <a16:creationId xmlns:a16="http://schemas.microsoft.com/office/drawing/2014/main" id="{65532353-0CF3-9C4E-99B3-00DF2B36D9E8}"/>
              </a:ext>
            </a:extLst>
          </p:cNvPr>
          <p:cNvPicPr>
            <a:picLocks noChangeAspect="1"/>
          </p:cNvPicPr>
          <p:nvPr/>
        </p:nvPicPr>
        <p:blipFill>
          <a:blip r:embed="rId3"/>
          <a:stretch>
            <a:fillRect/>
          </a:stretch>
        </p:blipFill>
        <p:spPr>
          <a:xfrm>
            <a:off x="0" y="0"/>
            <a:ext cx="5548132" cy="6858000"/>
          </a:xfrm>
          <a:prstGeom prst="rect">
            <a:avLst/>
          </a:prstGeom>
        </p:spPr>
      </p:pic>
    </p:spTree>
    <p:extLst>
      <p:ext uri="{BB962C8B-B14F-4D97-AF65-F5344CB8AC3E}">
        <p14:creationId xmlns:p14="http://schemas.microsoft.com/office/powerpoint/2010/main" val="2049810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8771" y="229342"/>
            <a:ext cx="9447063" cy="1121715"/>
          </a:xfrm>
        </p:spPr>
        <p:txBody>
          <a:bodyPr>
            <a:noAutofit/>
          </a:bodyPr>
          <a:lstStyle/>
          <a:p>
            <a:pPr algn="ctr"/>
            <a:r>
              <a:rPr lang="en-US" dirty="0">
                <a:solidFill>
                  <a:schemeClr val="tx1"/>
                </a:solidFill>
                <a:cs typeface="Times New Roman"/>
              </a:rPr>
              <a:t>The Media as Gate</a:t>
            </a:r>
          </a:p>
        </p:txBody>
      </p:sp>
      <p:pic>
        <p:nvPicPr>
          <p:cNvPr id="5" name="Picture 4">
            <a:extLst>
              <a:ext uri="{FF2B5EF4-FFF2-40B4-BE49-F238E27FC236}">
                <a16:creationId xmlns:a16="http://schemas.microsoft.com/office/drawing/2014/main" id="{DBD51FA8-54E2-0C41-8EAF-AC9272B1D02C}"/>
              </a:ext>
            </a:extLst>
          </p:cNvPr>
          <p:cNvPicPr>
            <a:picLocks noChangeAspect="1"/>
          </p:cNvPicPr>
          <p:nvPr/>
        </p:nvPicPr>
        <p:blipFill>
          <a:blip r:embed="rId3"/>
          <a:stretch>
            <a:fillRect/>
          </a:stretch>
        </p:blipFill>
        <p:spPr>
          <a:xfrm>
            <a:off x="-5613" y="1878905"/>
            <a:ext cx="3906683" cy="4109964"/>
          </a:xfrm>
          <a:prstGeom prst="rect">
            <a:avLst/>
          </a:prstGeom>
        </p:spPr>
      </p:pic>
      <p:pic>
        <p:nvPicPr>
          <p:cNvPr id="4" name="Picture 3">
            <a:extLst>
              <a:ext uri="{FF2B5EF4-FFF2-40B4-BE49-F238E27FC236}">
                <a16:creationId xmlns:a16="http://schemas.microsoft.com/office/drawing/2014/main" id="{D28176AE-C9BD-F949-B501-4FC682451601}"/>
              </a:ext>
            </a:extLst>
          </p:cNvPr>
          <p:cNvPicPr>
            <a:picLocks noChangeAspect="1"/>
          </p:cNvPicPr>
          <p:nvPr/>
        </p:nvPicPr>
        <p:blipFill>
          <a:blip r:embed="rId4"/>
          <a:stretch>
            <a:fillRect/>
          </a:stretch>
        </p:blipFill>
        <p:spPr>
          <a:xfrm>
            <a:off x="3906683" y="1791222"/>
            <a:ext cx="4373022" cy="4197646"/>
          </a:xfrm>
          <a:prstGeom prst="rect">
            <a:avLst/>
          </a:prstGeom>
        </p:spPr>
      </p:pic>
      <p:pic>
        <p:nvPicPr>
          <p:cNvPr id="3" name="Picture 2">
            <a:extLst>
              <a:ext uri="{FF2B5EF4-FFF2-40B4-BE49-F238E27FC236}">
                <a16:creationId xmlns:a16="http://schemas.microsoft.com/office/drawing/2014/main" id="{5199874F-147D-7247-AF33-2E91B2C3441F}"/>
              </a:ext>
            </a:extLst>
          </p:cNvPr>
          <p:cNvPicPr>
            <a:picLocks noChangeAspect="1"/>
          </p:cNvPicPr>
          <p:nvPr/>
        </p:nvPicPr>
        <p:blipFill>
          <a:blip r:embed="rId5"/>
          <a:stretch>
            <a:fillRect/>
          </a:stretch>
        </p:blipFill>
        <p:spPr>
          <a:xfrm>
            <a:off x="8279705" y="1878906"/>
            <a:ext cx="3912295" cy="4083484"/>
          </a:xfrm>
          <a:prstGeom prst="rect">
            <a:avLst/>
          </a:prstGeom>
        </p:spPr>
      </p:pic>
    </p:spTree>
    <p:extLst>
      <p:ext uri="{BB962C8B-B14F-4D97-AF65-F5344CB8AC3E}">
        <p14:creationId xmlns:p14="http://schemas.microsoft.com/office/powerpoint/2010/main" val="2671627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08C31-EC7D-5A44-B5A2-DCB132299471}"/>
              </a:ext>
            </a:extLst>
          </p:cNvPr>
          <p:cNvSpPr>
            <a:spLocks noGrp="1"/>
          </p:cNvSpPr>
          <p:nvPr>
            <p:ph type="title"/>
          </p:nvPr>
        </p:nvSpPr>
        <p:spPr>
          <a:xfrm>
            <a:off x="872306" y="0"/>
            <a:ext cx="4585091" cy="990086"/>
          </a:xfrm>
        </p:spPr>
        <p:txBody>
          <a:bodyPr/>
          <a:lstStyle/>
          <a:p>
            <a:pPr algn="ctr" defTabSz="114300"/>
            <a:r>
              <a:rPr lang="en-US" dirty="0"/>
              <a:t>Closing Remarks </a:t>
            </a:r>
          </a:p>
        </p:txBody>
      </p:sp>
      <p:sp>
        <p:nvSpPr>
          <p:cNvPr id="4" name="Rectangle 3">
            <a:extLst>
              <a:ext uri="{FF2B5EF4-FFF2-40B4-BE49-F238E27FC236}">
                <a16:creationId xmlns:a16="http://schemas.microsoft.com/office/drawing/2014/main" id="{26F737AC-E1DA-F74A-A16F-A8117445A296}"/>
              </a:ext>
            </a:extLst>
          </p:cNvPr>
          <p:cNvSpPr/>
          <p:nvPr/>
        </p:nvSpPr>
        <p:spPr>
          <a:xfrm>
            <a:off x="172301" y="1203842"/>
            <a:ext cx="5516189" cy="5539978"/>
          </a:xfrm>
          <a:prstGeom prst="rect">
            <a:avLst/>
          </a:prstGeom>
        </p:spPr>
        <p:txBody>
          <a:bodyPr wrap="square">
            <a:spAutoFit/>
          </a:bodyPr>
          <a:lstStyle/>
          <a:p>
            <a:pPr marL="342900" indent="-342900">
              <a:buClr>
                <a:schemeClr val="accent1"/>
              </a:buClr>
              <a:buFont typeface="Arial" panose="020B0604020202020204" pitchFamily="34" charset="0"/>
              <a:buChar char="•"/>
            </a:pPr>
            <a:r>
              <a:rPr lang="en-US" sz="2800" dirty="0">
                <a:solidFill>
                  <a:srgbClr val="000000"/>
                </a:solidFill>
                <a:latin typeface="+mj-lt"/>
              </a:rPr>
              <a:t>Current context is putting Latino immigrants at risk</a:t>
            </a:r>
          </a:p>
          <a:p>
            <a:pPr marL="342900" indent="-342900">
              <a:buClr>
                <a:schemeClr val="accent1"/>
              </a:buClr>
              <a:buFont typeface="Arial" panose="020B0604020202020204" pitchFamily="34" charset="0"/>
              <a:buChar char="•"/>
            </a:pPr>
            <a:endParaRPr lang="en-US" sz="2800" dirty="0">
              <a:solidFill>
                <a:srgbClr val="000000"/>
              </a:solidFill>
              <a:latin typeface="+mj-lt"/>
            </a:endParaRPr>
          </a:p>
          <a:p>
            <a:pPr marL="342900" indent="-342900">
              <a:buClr>
                <a:schemeClr val="accent1"/>
              </a:buClr>
              <a:buFont typeface="Arial" panose="020B0604020202020204" pitchFamily="34" charset="0"/>
              <a:buChar char="•"/>
            </a:pPr>
            <a:r>
              <a:rPr lang="en-US" sz="2800" dirty="0">
                <a:latin typeface="+mj-lt"/>
              </a:rPr>
              <a:t>Research, clinical and advocacy efforts are needed </a:t>
            </a:r>
          </a:p>
          <a:p>
            <a:pPr marL="342900" indent="-342900">
              <a:buClr>
                <a:schemeClr val="accent1"/>
              </a:buClr>
              <a:buFont typeface="Arial" panose="020B0604020202020204" pitchFamily="34" charset="0"/>
              <a:buChar char="•"/>
            </a:pPr>
            <a:endParaRPr lang="en-US" sz="2800" dirty="0">
              <a:latin typeface="+mj-lt"/>
            </a:endParaRPr>
          </a:p>
          <a:p>
            <a:pPr marL="342900" indent="-342900">
              <a:buClr>
                <a:schemeClr val="accent1"/>
              </a:buClr>
              <a:buFont typeface="Arial" panose="020B0604020202020204" pitchFamily="34" charset="0"/>
              <a:buChar char="•"/>
            </a:pPr>
            <a:r>
              <a:rPr lang="en-US" sz="2800" dirty="0">
                <a:latin typeface="+mj-lt"/>
              </a:rPr>
              <a:t>Our Latino immigrant communities need us and we need them!</a:t>
            </a:r>
          </a:p>
          <a:p>
            <a:pPr lvl="1">
              <a:buClr>
                <a:schemeClr val="tx1"/>
              </a:buClr>
            </a:pPr>
            <a:endParaRPr lang="en-US" sz="2000" dirty="0">
              <a:latin typeface="+mj-lt"/>
            </a:endParaRPr>
          </a:p>
          <a:p>
            <a:pPr algn="ctr">
              <a:buClr>
                <a:schemeClr val="accent1"/>
              </a:buClr>
            </a:pPr>
            <a:r>
              <a:rPr lang="en-US" sz="2400" i="1" dirty="0">
                <a:latin typeface="+mj-lt"/>
              </a:rPr>
              <a:t>“Make a difference today for someone who is fighting for their tomorrow”</a:t>
            </a:r>
          </a:p>
          <a:p>
            <a:pPr algn="ctr">
              <a:buClr>
                <a:schemeClr val="accent1"/>
              </a:buClr>
            </a:pPr>
            <a:r>
              <a:rPr lang="en-US" sz="2400" i="1" dirty="0">
                <a:latin typeface="+mj-lt"/>
              </a:rPr>
              <a:t>Jim Kelly</a:t>
            </a:r>
          </a:p>
          <a:p>
            <a:pPr marL="800100" lvl="1" indent="-342900">
              <a:buClr>
                <a:schemeClr val="tx1"/>
              </a:buClr>
              <a:buFont typeface="Courier New" panose="02070309020205020404" pitchFamily="49" charset="0"/>
              <a:buChar char="o"/>
            </a:pPr>
            <a:endParaRPr lang="en-US" sz="2000" dirty="0">
              <a:latin typeface="+mj-lt"/>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C561FC3-D1A7-604A-970E-A08C730CB26F}"/>
              </a:ext>
            </a:extLst>
          </p:cNvPr>
          <p:cNvPicPr>
            <a:picLocks noChangeAspect="1"/>
          </p:cNvPicPr>
          <p:nvPr/>
        </p:nvPicPr>
        <p:blipFill>
          <a:blip r:embed="rId3"/>
          <a:stretch>
            <a:fillRect/>
          </a:stretch>
        </p:blipFill>
        <p:spPr>
          <a:xfrm>
            <a:off x="5895833" y="-1"/>
            <a:ext cx="6296167" cy="6858001"/>
          </a:xfrm>
          <a:prstGeom prst="rect">
            <a:avLst/>
          </a:prstGeom>
        </p:spPr>
      </p:pic>
    </p:spTree>
    <p:extLst>
      <p:ext uri="{BB962C8B-B14F-4D97-AF65-F5344CB8AC3E}">
        <p14:creationId xmlns:p14="http://schemas.microsoft.com/office/powerpoint/2010/main" val="160710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51274" y="1310929"/>
            <a:ext cx="3528550" cy="1280890"/>
          </a:xfrm>
        </p:spPr>
        <p:txBody>
          <a:bodyPr>
            <a:normAutofit fontScale="90000"/>
          </a:bodyPr>
          <a:lstStyle/>
          <a:p>
            <a:pPr algn="ctr"/>
            <a:r>
              <a:rPr lang="en-US" sz="5400" dirty="0">
                <a:solidFill>
                  <a:schemeClr val="tx1"/>
                </a:solidFill>
                <a:cs typeface="Times New Roman"/>
              </a:rPr>
              <a:t>Questions or Comments</a:t>
            </a:r>
          </a:p>
        </p:txBody>
      </p:sp>
      <p:sp>
        <p:nvSpPr>
          <p:cNvPr id="3" name="Rectangle 2">
            <a:extLst>
              <a:ext uri="{FF2B5EF4-FFF2-40B4-BE49-F238E27FC236}">
                <a16:creationId xmlns:a16="http://schemas.microsoft.com/office/drawing/2014/main" id="{04DDA975-E92F-4C45-BAAE-C8552B791341}"/>
              </a:ext>
            </a:extLst>
          </p:cNvPr>
          <p:cNvSpPr/>
          <p:nvPr/>
        </p:nvSpPr>
        <p:spPr>
          <a:xfrm>
            <a:off x="781971" y="3821788"/>
            <a:ext cx="4667156" cy="1569660"/>
          </a:xfrm>
          <a:prstGeom prst="rect">
            <a:avLst/>
          </a:prstGeom>
        </p:spPr>
        <p:txBody>
          <a:bodyPr wrap="square">
            <a:spAutoFit/>
          </a:bodyPr>
          <a:lstStyle/>
          <a:p>
            <a:pPr algn="ctr"/>
            <a:r>
              <a:rPr lang="en-US" sz="3200" dirty="0">
                <a:latin typeface="+mj-lt"/>
              </a:rPr>
              <a:t>Luz M. Garcini, PhD., MPH</a:t>
            </a:r>
          </a:p>
          <a:p>
            <a:pPr algn="ctr"/>
            <a:endParaRPr lang="en-US" sz="3200" dirty="0">
              <a:latin typeface="+mj-lt"/>
            </a:endParaRPr>
          </a:p>
          <a:p>
            <a:pPr algn="ctr"/>
            <a:r>
              <a:rPr lang="en-US" sz="3200" dirty="0" err="1">
                <a:latin typeface="+mj-lt"/>
              </a:rPr>
              <a:t>Garcini@uthscsa.edu</a:t>
            </a:r>
            <a:endParaRPr lang="en-US" sz="3200" dirty="0">
              <a:latin typeface="+mj-lt"/>
            </a:endParaRPr>
          </a:p>
        </p:txBody>
      </p:sp>
      <p:pic>
        <p:nvPicPr>
          <p:cNvPr id="5" name="Picture 4">
            <a:extLst>
              <a:ext uri="{FF2B5EF4-FFF2-40B4-BE49-F238E27FC236}">
                <a16:creationId xmlns:a16="http://schemas.microsoft.com/office/drawing/2014/main" id="{29E1BE06-F230-EB40-A605-8949CE89D79B}"/>
              </a:ext>
            </a:extLst>
          </p:cNvPr>
          <p:cNvPicPr>
            <a:picLocks noChangeAspect="1"/>
          </p:cNvPicPr>
          <p:nvPr/>
        </p:nvPicPr>
        <p:blipFill>
          <a:blip r:embed="rId3"/>
          <a:stretch>
            <a:fillRect/>
          </a:stretch>
        </p:blipFill>
        <p:spPr>
          <a:xfrm>
            <a:off x="6362700" y="1"/>
            <a:ext cx="5829300" cy="6857999"/>
          </a:xfrm>
          <a:prstGeom prst="rect">
            <a:avLst/>
          </a:prstGeom>
        </p:spPr>
      </p:pic>
    </p:spTree>
    <p:extLst>
      <p:ext uri="{BB962C8B-B14F-4D97-AF65-F5344CB8AC3E}">
        <p14:creationId xmlns:p14="http://schemas.microsoft.com/office/powerpoint/2010/main" val="36183648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1726592" y="437464"/>
            <a:ext cx="8911687" cy="1164803"/>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dirty="0"/>
              <a:t>Goals and Objectives  </a:t>
            </a:r>
            <a:endParaRPr dirty="0"/>
          </a:p>
        </p:txBody>
      </p:sp>
      <p:sp>
        <p:nvSpPr>
          <p:cNvPr id="78" name="Google Shape;78;p15"/>
          <p:cNvSpPr txBox="1">
            <a:spLocks noGrp="1"/>
          </p:cNvSpPr>
          <p:nvPr>
            <p:ph type="body" idx="4294967295"/>
          </p:nvPr>
        </p:nvSpPr>
        <p:spPr>
          <a:xfrm>
            <a:off x="356259" y="1510983"/>
            <a:ext cx="6507678" cy="4530725"/>
          </a:xfrm>
          <a:prstGeom prst="rect">
            <a:avLst/>
          </a:prstGeom>
        </p:spPr>
        <p:txBody>
          <a:bodyPr spcFirstLastPara="1" wrap="square" lIns="121900" tIns="121900" rIns="121900" bIns="121900" anchor="t" anchorCtr="0">
            <a:noAutofit/>
          </a:bodyPr>
          <a:lstStyle/>
          <a:p>
            <a:pPr lvl="0"/>
            <a:r>
              <a:rPr lang="en-US" sz="2800" dirty="0">
                <a:latin typeface="+mj-lt"/>
              </a:rPr>
              <a:t>1. Background and significance</a:t>
            </a:r>
          </a:p>
          <a:p>
            <a:pPr lvl="0"/>
            <a:endParaRPr lang="en-US" sz="2800" dirty="0">
              <a:latin typeface="+mj-lt"/>
            </a:endParaRPr>
          </a:p>
          <a:p>
            <a:pPr lvl="0"/>
            <a:r>
              <a:rPr lang="en-US" sz="2800" dirty="0">
                <a:latin typeface="+mj-lt"/>
              </a:rPr>
              <a:t>2. Research findings: COVID-19 </a:t>
            </a:r>
          </a:p>
          <a:p>
            <a:pPr lvl="0"/>
            <a:endParaRPr lang="en-US" sz="2800" dirty="0">
              <a:latin typeface="+mj-lt"/>
            </a:endParaRPr>
          </a:p>
          <a:p>
            <a:pPr lvl="0"/>
            <a:r>
              <a:rPr lang="en-US" sz="2800" dirty="0">
                <a:latin typeface="+mj-lt"/>
              </a:rPr>
              <a:t>3. A call to action: Policy implications</a:t>
            </a:r>
          </a:p>
          <a:p>
            <a:pPr lvl="0"/>
            <a:endParaRPr lang="en-US" sz="2800" dirty="0">
              <a:latin typeface="+mj-lt"/>
            </a:endParaRPr>
          </a:p>
          <a:p>
            <a:pPr lvl="0"/>
            <a:r>
              <a:rPr lang="en-US" sz="2800" dirty="0">
                <a:latin typeface="+mj-lt"/>
              </a:rPr>
              <a:t>5. Questions and remarks</a:t>
            </a:r>
            <a:endParaRPr sz="2800" dirty="0">
              <a:latin typeface="+mj-lt"/>
              <a:ea typeface="Times New Roman"/>
              <a:cs typeface="Times New Roman"/>
              <a:sym typeface="Times New Roman"/>
            </a:endParaRPr>
          </a:p>
        </p:txBody>
      </p:sp>
      <p:pic>
        <p:nvPicPr>
          <p:cNvPr id="4" name="Picture 3">
            <a:extLst>
              <a:ext uri="{FF2B5EF4-FFF2-40B4-BE49-F238E27FC236}">
                <a16:creationId xmlns:a16="http://schemas.microsoft.com/office/drawing/2014/main" id="{EE5423E3-E1FC-8849-ADCE-1A2EA73A6825}"/>
              </a:ext>
            </a:extLst>
          </p:cNvPr>
          <p:cNvPicPr>
            <a:picLocks noChangeAspect="1"/>
          </p:cNvPicPr>
          <p:nvPr/>
        </p:nvPicPr>
        <p:blipFill>
          <a:blip r:embed="rId3"/>
          <a:stretch>
            <a:fillRect/>
          </a:stretch>
        </p:blipFill>
        <p:spPr>
          <a:xfrm>
            <a:off x="6332560" y="1602267"/>
            <a:ext cx="5240459" cy="4348157"/>
          </a:xfrm>
          <a:prstGeom prst="rect">
            <a:avLst/>
          </a:prstGeom>
        </p:spPr>
      </p:pic>
    </p:spTree>
    <p:extLst>
      <p:ext uri="{BB962C8B-B14F-4D97-AF65-F5344CB8AC3E}">
        <p14:creationId xmlns:p14="http://schemas.microsoft.com/office/powerpoint/2010/main" val="865988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7446" y="2156254"/>
            <a:ext cx="3707498" cy="1272746"/>
          </a:xfrm>
        </p:spPr>
        <p:txBody>
          <a:bodyPr>
            <a:normAutofit fontScale="90000"/>
          </a:bodyPr>
          <a:lstStyle/>
          <a:p>
            <a:pPr algn="ctr"/>
            <a:r>
              <a:rPr lang="en-US" sz="5300" dirty="0">
                <a:solidFill>
                  <a:schemeClr val="tx1"/>
                </a:solidFill>
                <a:cs typeface="Times New Roman"/>
              </a:rPr>
              <a:t>Background and Significance</a:t>
            </a:r>
            <a:br>
              <a:rPr lang="en-US" dirty="0">
                <a:solidFill>
                  <a:schemeClr val="tx1"/>
                </a:solidFill>
                <a:cs typeface="Times New Roman"/>
              </a:rPr>
            </a:br>
            <a:endParaRPr lang="en-US" dirty="0">
              <a:solidFill>
                <a:schemeClr val="tx1"/>
              </a:solidFill>
              <a:cs typeface="Times New Roman"/>
            </a:endParaRPr>
          </a:p>
        </p:txBody>
      </p:sp>
      <p:pic>
        <p:nvPicPr>
          <p:cNvPr id="4" name="Picture 3"/>
          <p:cNvPicPr>
            <a:picLocks noChangeAspect="1"/>
          </p:cNvPicPr>
          <p:nvPr/>
        </p:nvPicPr>
        <p:blipFill>
          <a:blip r:embed="rId3"/>
          <a:stretch>
            <a:fillRect/>
          </a:stretch>
        </p:blipFill>
        <p:spPr>
          <a:xfrm>
            <a:off x="5215755" y="0"/>
            <a:ext cx="6976245" cy="6858000"/>
          </a:xfrm>
          <a:prstGeom prst="rect">
            <a:avLst/>
          </a:prstGeom>
        </p:spPr>
      </p:pic>
      <p:sp>
        <p:nvSpPr>
          <p:cNvPr id="3" name="TextBox 2">
            <a:extLst>
              <a:ext uri="{FF2B5EF4-FFF2-40B4-BE49-F238E27FC236}">
                <a16:creationId xmlns:a16="http://schemas.microsoft.com/office/drawing/2014/main" id="{CA56C6CE-5197-6846-8563-B5FF10B72C51}"/>
              </a:ext>
            </a:extLst>
          </p:cNvPr>
          <p:cNvSpPr txBox="1"/>
          <p:nvPr/>
        </p:nvSpPr>
        <p:spPr>
          <a:xfrm>
            <a:off x="492153" y="3738624"/>
            <a:ext cx="4118083" cy="1908215"/>
          </a:xfrm>
          <a:prstGeom prst="rect">
            <a:avLst/>
          </a:prstGeom>
          <a:noFill/>
        </p:spPr>
        <p:txBody>
          <a:bodyPr wrap="square" rtlCol="0">
            <a:spAutoFit/>
          </a:bodyPr>
          <a:lstStyle/>
          <a:p>
            <a:pPr algn="ctr"/>
            <a:r>
              <a:rPr lang="en-US" sz="2000" i="1" dirty="0">
                <a:solidFill>
                  <a:srgbClr val="181818"/>
                </a:solidFill>
              </a:rPr>
              <a:t>“Learn to light a candle in the darkest moments of someone’s life. Be the light that helps others see; it is what gives life its deepest significance.” </a:t>
            </a:r>
            <a:br>
              <a:rPr lang="en-US" sz="2000" i="1" dirty="0"/>
            </a:br>
            <a:r>
              <a:rPr lang="en-US" sz="2000" i="1" dirty="0">
                <a:solidFill>
                  <a:srgbClr val="333333"/>
                </a:solidFill>
              </a:rPr>
              <a:t>Roy T. Bennett</a:t>
            </a:r>
            <a:endParaRPr lang="en-US" sz="2000" i="1" dirty="0"/>
          </a:p>
          <a:p>
            <a:endParaRPr lang="en-US" dirty="0"/>
          </a:p>
        </p:txBody>
      </p:sp>
    </p:spTree>
    <p:extLst>
      <p:ext uri="{BB962C8B-B14F-4D97-AF65-F5344CB8AC3E}">
        <p14:creationId xmlns:p14="http://schemas.microsoft.com/office/powerpoint/2010/main" val="1121016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013" y="1093612"/>
            <a:ext cx="10836426" cy="1101383"/>
          </a:xfrm>
        </p:spPr>
        <p:txBody>
          <a:bodyPr>
            <a:normAutofit fontScale="90000"/>
          </a:bodyPr>
          <a:lstStyle/>
          <a:p>
            <a:pPr algn="ctr"/>
            <a:r>
              <a:rPr lang="en-US" dirty="0">
                <a:solidFill>
                  <a:schemeClr val="tx1"/>
                </a:solidFill>
                <a:cs typeface="Times New Roman"/>
              </a:rPr>
              <a:t>Undocumented Latino Immigrant Communities: </a:t>
            </a:r>
            <a:br>
              <a:rPr lang="en-US" dirty="0">
                <a:solidFill>
                  <a:schemeClr val="tx1"/>
                </a:solidFill>
                <a:cs typeface="Times New Roman"/>
              </a:rPr>
            </a:br>
            <a:r>
              <a:rPr lang="en-US" dirty="0">
                <a:solidFill>
                  <a:schemeClr val="tx1"/>
                </a:solidFill>
                <a:cs typeface="Times New Roman"/>
              </a:rPr>
              <a:t>A Vulnerable, Yet Resilient Population</a:t>
            </a:r>
            <a:br>
              <a:rPr lang="en-US" dirty="0">
                <a:solidFill>
                  <a:schemeClr val="tx1"/>
                </a:solidFill>
                <a:cs typeface="Times New Roman"/>
              </a:rPr>
            </a:br>
            <a:endParaRPr lang="en-US" dirty="0">
              <a:solidFill>
                <a:srgbClr val="000000"/>
              </a:solidFill>
              <a:cs typeface="Times New Roman"/>
            </a:endParaRPr>
          </a:p>
        </p:txBody>
      </p:sp>
      <p:sp>
        <p:nvSpPr>
          <p:cNvPr id="3" name="TextBox 2"/>
          <p:cNvSpPr txBox="1"/>
          <p:nvPr/>
        </p:nvSpPr>
        <p:spPr>
          <a:xfrm>
            <a:off x="243527" y="2255594"/>
            <a:ext cx="7597766" cy="3940759"/>
          </a:xfrm>
          <a:prstGeom prst="rect">
            <a:avLst/>
          </a:prstGeom>
          <a:noFill/>
        </p:spPr>
        <p:txBody>
          <a:bodyPr wrap="square" rtlCol="0">
            <a:spAutoFit/>
          </a:bodyPr>
          <a:lstStyle/>
          <a:p>
            <a:pPr marL="342900" indent="-342900">
              <a:lnSpc>
                <a:spcPct val="80000"/>
              </a:lnSpc>
              <a:buClr>
                <a:schemeClr val="accent1"/>
              </a:buClr>
              <a:buSzPts val="1942"/>
              <a:buFont typeface="Arial" panose="020B0604020202020204" pitchFamily="34" charset="0"/>
              <a:buChar char="•"/>
            </a:pPr>
            <a:r>
              <a:rPr lang="en-US" sz="2400" dirty="0">
                <a:latin typeface="+mj-lt"/>
                <a:ea typeface="Times New Roman"/>
                <a:cs typeface="Times New Roman"/>
                <a:sym typeface="Times New Roman"/>
              </a:rPr>
              <a:t>Vulnerabilities</a:t>
            </a:r>
          </a:p>
          <a:p>
            <a:pPr marL="800100" lvl="1" indent="-342900">
              <a:lnSpc>
                <a:spcPct val="80000"/>
              </a:lnSpc>
              <a:buClr>
                <a:schemeClr val="accent1"/>
              </a:buClr>
              <a:buSzPts val="1942"/>
              <a:buFont typeface="Arial" panose="020B0604020202020204" pitchFamily="34" charset="0"/>
              <a:buChar char="•"/>
            </a:pPr>
            <a:r>
              <a:rPr lang="en-US" sz="2400" dirty="0">
                <a:latin typeface="+mj-lt"/>
                <a:ea typeface="Times New Roman"/>
                <a:cs typeface="Times New Roman"/>
                <a:sym typeface="Times New Roman"/>
              </a:rPr>
              <a:t>Population at the forefront of political controversy </a:t>
            </a:r>
            <a:endParaRPr lang="en-US" sz="2400" dirty="0">
              <a:latin typeface="+mj-lt"/>
              <a:sym typeface="Times New Roman"/>
            </a:endParaRPr>
          </a:p>
          <a:p>
            <a:pPr marL="800100" lvl="1" indent="-342900">
              <a:lnSpc>
                <a:spcPct val="80000"/>
              </a:lnSpc>
              <a:buClr>
                <a:schemeClr val="accent1"/>
              </a:buClr>
              <a:buSzPts val="1942"/>
              <a:buFont typeface="Arial" panose="020B0604020202020204" pitchFamily="34" charset="0"/>
              <a:buChar char="•"/>
            </a:pPr>
            <a:r>
              <a:rPr lang="en-US" sz="2400" dirty="0">
                <a:latin typeface="+mj-lt"/>
                <a:ea typeface="Times New Roman"/>
                <a:cs typeface="Times New Roman"/>
                <a:sym typeface="Times New Roman"/>
              </a:rPr>
              <a:t>High stigmatization </a:t>
            </a:r>
          </a:p>
          <a:p>
            <a:pPr marL="800100" lvl="1" indent="-342900">
              <a:lnSpc>
                <a:spcPct val="80000"/>
              </a:lnSpc>
              <a:buClr>
                <a:schemeClr val="accent1"/>
              </a:buClr>
              <a:buSzPts val="1942"/>
              <a:buFont typeface="Arial" panose="020B0604020202020204" pitchFamily="34" charset="0"/>
              <a:buChar char="•"/>
            </a:pPr>
            <a:r>
              <a:rPr lang="en-US" sz="2400" dirty="0">
                <a:latin typeface="+mj-lt"/>
                <a:ea typeface="Times New Roman"/>
                <a:cs typeface="Times New Roman"/>
                <a:sym typeface="Times New Roman"/>
              </a:rPr>
              <a:t>Socio-economic vulnerabilities</a:t>
            </a:r>
            <a:endParaRPr lang="en-US" sz="2400" dirty="0">
              <a:latin typeface="+mj-lt"/>
              <a:sym typeface="Times New Roman"/>
            </a:endParaRPr>
          </a:p>
          <a:p>
            <a:pPr marL="800100" lvl="1" indent="-342900">
              <a:lnSpc>
                <a:spcPct val="80000"/>
              </a:lnSpc>
              <a:buClr>
                <a:schemeClr val="accent1"/>
              </a:buClr>
              <a:buSzPts val="1942"/>
              <a:buFont typeface="Arial" panose="020B0604020202020204" pitchFamily="34" charset="0"/>
              <a:buChar char="•"/>
            </a:pPr>
            <a:r>
              <a:rPr lang="en-US" sz="2400" dirty="0">
                <a:latin typeface="+mj-lt"/>
                <a:ea typeface="Times New Roman"/>
                <a:cs typeface="Times New Roman"/>
                <a:sym typeface="Times New Roman"/>
              </a:rPr>
              <a:t>Longer time in U.S. associated with poor health</a:t>
            </a:r>
            <a:endParaRPr lang="en-US" sz="2400" dirty="0">
              <a:latin typeface="+mj-lt"/>
              <a:sym typeface="Times New Roman"/>
            </a:endParaRPr>
          </a:p>
          <a:p>
            <a:pPr marL="800100" lvl="1" indent="-342900">
              <a:lnSpc>
                <a:spcPct val="80000"/>
              </a:lnSpc>
              <a:buClr>
                <a:schemeClr val="accent1"/>
              </a:buClr>
              <a:buSzPts val="1942"/>
              <a:buFont typeface="Arial" panose="020B0604020202020204" pitchFamily="34" charset="0"/>
              <a:buChar char="•"/>
            </a:pPr>
            <a:r>
              <a:rPr lang="en-US" sz="2400" dirty="0">
                <a:latin typeface="+mj-lt"/>
                <a:ea typeface="Times New Roman" charset="0"/>
                <a:cs typeface="Times New Roman" charset="0"/>
              </a:rPr>
              <a:t>Limited access to services and resources</a:t>
            </a:r>
          </a:p>
          <a:p>
            <a:pPr marL="800100" lvl="1" indent="-342900">
              <a:lnSpc>
                <a:spcPct val="80000"/>
              </a:lnSpc>
              <a:buClr>
                <a:schemeClr val="accent1"/>
              </a:buClr>
              <a:buSzPts val="1942"/>
              <a:buFont typeface="Arial" panose="020B0604020202020204" pitchFamily="34" charset="0"/>
              <a:buChar char="•"/>
            </a:pPr>
            <a:r>
              <a:rPr lang="en-US" sz="2400" dirty="0">
                <a:latin typeface="+mj-lt"/>
                <a:ea typeface="Times New Roman" charset="0"/>
                <a:cs typeface="Times New Roman" charset="0"/>
              </a:rPr>
              <a:t>High amount of trauma </a:t>
            </a:r>
          </a:p>
          <a:p>
            <a:pPr marL="800100" lvl="1" indent="-342900">
              <a:lnSpc>
                <a:spcPct val="80000"/>
              </a:lnSpc>
              <a:buClr>
                <a:schemeClr val="accent1"/>
              </a:buClr>
              <a:buSzPts val="1942"/>
              <a:buFont typeface="Arial" panose="020B0604020202020204" pitchFamily="34" charset="0"/>
              <a:buChar char="•"/>
            </a:pPr>
            <a:r>
              <a:rPr lang="en-US" sz="2400" dirty="0">
                <a:latin typeface="+mj-lt"/>
                <a:ea typeface="Times New Roman" charset="0"/>
                <a:cs typeface="Times New Roman" charset="0"/>
              </a:rPr>
              <a:t>Highly heterogeneous</a:t>
            </a:r>
          </a:p>
          <a:p>
            <a:pPr marL="800100" lvl="1" indent="-342900">
              <a:lnSpc>
                <a:spcPct val="80000"/>
              </a:lnSpc>
              <a:buClr>
                <a:schemeClr val="accent1"/>
              </a:buClr>
              <a:buSzPts val="1942"/>
              <a:buFont typeface="Arial" panose="020B0604020202020204" pitchFamily="34" charset="0"/>
              <a:buChar char="•"/>
            </a:pPr>
            <a:r>
              <a:rPr lang="en-US" sz="2400" dirty="0">
                <a:latin typeface="+mj-lt"/>
                <a:ea typeface="Times New Roman" charset="0"/>
                <a:cs typeface="Times New Roman" charset="0"/>
              </a:rPr>
              <a:t>Limited information </a:t>
            </a:r>
          </a:p>
          <a:p>
            <a:pPr marL="800100" lvl="1" indent="-342900">
              <a:lnSpc>
                <a:spcPct val="80000"/>
              </a:lnSpc>
              <a:buClr>
                <a:schemeClr val="accent1"/>
              </a:buClr>
              <a:buSzPts val="1942"/>
              <a:buFont typeface="Arial" panose="020B0604020202020204" pitchFamily="34" charset="0"/>
              <a:buChar char="•"/>
            </a:pPr>
            <a:r>
              <a:rPr lang="en-US" sz="2400" dirty="0">
                <a:latin typeface="+mj-lt"/>
                <a:ea typeface="Times New Roman" charset="0"/>
                <a:cs typeface="Times New Roman" charset="0"/>
              </a:rPr>
              <a:t>Significantly affected by COVID-19</a:t>
            </a:r>
          </a:p>
          <a:p>
            <a:pPr marL="342900" indent="-342900">
              <a:lnSpc>
                <a:spcPct val="80000"/>
              </a:lnSpc>
              <a:buClr>
                <a:schemeClr val="accent1"/>
              </a:buClr>
              <a:buSzPts val="1942"/>
              <a:buFont typeface="Arial" panose="020B0604020202020204" pitchFamily="34" charset="0"/>
              <a:buChar char="•"/>
            </a:pPr>
            <a:endParaRPr lang="en-US" sz="2400" dirty="0">
              <a:latin typeface="+mj-lt"/>
              <a:ea typeface="Times New Roman" charset="0"/>
              <a:cs typeface="Times New Roman" charset="0"/>
            </a:endParaRPr>
          </a:p>
          <a:p>
            <a:pPr marL="342900" indent="-342900">
              <a:lnSpc>
                <a:spcPct val="80000"/>
              </a:lnSpc>
              <a:buClr>
                <a:schemeClr val="accent1"/>
              </a:buClr>
              <a:buSzPts val="1942"/>
              <a:buFont typeface="Arial" panose="020B0604020202020204" pitchFamily="34" charset="0"/>
              <a:buChar char="•"/>
            </a:pPr>
            <a:r>
              <a:rPr lang="en-US" sz="2400" dirty="0">
                <a:latin typeface="+mj-lt"/>
                <a:ea typeface="Times New Roman" charset="0"/>
                <a:cs typeface="Times New Roman" charset="0"/>
              </a:rPr>
              <a:t>Resilience</a:t>
            </a:r>
          </a:p>
          <a:p>
            <a:pPr marL="800100" lvl="1" indent="-342900">
              <a:lnSpc>
                <a:spcPct val="80000"/>
              </a:lnSpc>
              <a:buClr>
                <a:schemeClr val="accent1"/>
              </a:buClr>
              <a:buSzPts val="1942"/>
              <a:buFont typeface="Arial" panose="020B0604020202020204" pitchFamily="34" charset="0"/>
              <a:buChar char="•"/>
            </a:pPr>
            <a:r>
              <a:rPr lang="en-US" sz="2400" dirty="0">
                <a:latin typeface="+mj-lt"/>
                <a:ea typeface="Times New Roman" charset="0"/>
                <a:cs typeface="Times New Roman" charset="0"/>
              </a:rPr>
              <a:t>Immigrant paradox</a:t>
            </a:r>
          </a:p>
        </p:txBody>
      </p:sp>
      <p:pic>
        <p:nvPicPr>
          <p:cNvPr id="10" name="Google Shape;144;p21">
            <a:extLst>
              <a:ext uri="{FF2B5EF4-FFF2-40B4-BE49-F238E27FC236}">
                <a16:creationId xmlns:a16="http://schemas.microsoft.com/office/drawing/2014/main" id="{91716D70-7AA3-7C46-9267-CDB307D48F7B}"/>
              </a:ext>
            </a:extLst>
          </p:cNvPr>
          <p:cNvPicPr preferRelativeResize="0">
            <a:picLocks/>
          </p:cNvPicPr>
          <p:nvPr/>
        </p:nvPicPr>
        <p:blipFill rotWithShape="1">
          <a:blip r:embed="rId3">
            <a:alphaModFix/>
          </a:blip>
          <a:srcRect/>
          <a:stretch/>
        </p:blipFill>
        <p:spPr>
          <a:xfrm>
            <a:off x="7463480" y="1872949"/>
            <a:ext cx="3546390" cy="2057559"/>
          </a:xfrm>
          <a:prstGeom prst="rect">
            <a:avLst/>
          </a:prstGeom>
          <a:noFill/>
          <a:ln>
            <a:noFill/>
          </a:ln>
        </p:spPr>
      </p:pic>
      <p:pic>
        <p:nvPicPr>
          <p:cNvPr id="11" name="Google Shape;145;p21">
            <a:extLst>
              <a:ext uri="{FF2B5EF4-FFF2-40B4-BE49-F238E27FC236}">
                <a16:creationId xmlns:a16="http://schemas.microsoft.com/office/drawing/2014/main" id="{D36272DF-68C5-5447-BCD0-250B40B946A6}"/>
              </a:ext>
            </a:extLst>
          </p:cNvPr>
          <p:cNvPicPr preferRelativeResize="0"/>
          <p:nvPr/>
        </p:nvPicPr>
        <p:blipFill rotWithShape="1">
          <a:blip r:embed="rId4">
            <a:alphaModFix/>
          </a:blip>
          <a:srcRect/>
          <a:stretch/>
        </p:blipFill>
        <p:spPr>
          <a:xfrm>
            <a:off x="7463480" y="4159153"/>
            <a:ext cx="3546390" cy="2037366"/>
          </a:xfrm>
          <a:prstGeom prst="rect">
            <a:avLst/>
          </a:prstGeom>
          <a:noFill/>
          <a:ln>
            <a:noFill/>
          </a:ln>
        </p:spPr>
      </p:pic>
    </p:spTree>
    <p:extLst>
      <p:ext uri="{BB962C8B-B14F-4D97-AF65-F5344CB8AC3E}">
        <p14:creationId xmlns:p14="http://schemas.microsoft.com/office/powerpoint/2010/main" val="306605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9D48C-FA24-4945-9860-51CE587BD066}"/>
              </a:ext>
            </a:extLst>
          </p:cNvPr>
          <p:cNvSpPr>
            <a:spLocks noGrp="1"/>
          </p:cNvSpPr>
          <p:nvPr>
            <p:ph type="title"/>
          </p:nvPr>
        </p:nvSpPr>
        <p:spPr>
          <a:xfrm>
            <a:off x="475013" y="-131548"/>
            <a:ext cx="11857719" cy="1400530"/>
          </a:xfrm>
        </p:spPr>
        <p:txBody>
          <a:bodyPr anchor="ctr">
            <a:normAutofit/>
          </a:bodyPr>
          <a:lstStyle/>
          <a:p>
            <a:r>
              <a:rPr lang="en-US" sz="3400" dirty="0">
                <a:solidFill>
                  <a:schemeClr val="tx1"/>
                </a:solidFill>
                <a:cs typeface="Calibri Light"/>
              </a:rPr>
              <a:t>COVID-19 and Mental Health of Undocumented Latino Immigrants</a:t>
            </a:r>
            <a:endParaRPr lang="en-US" sz="3400" dirty="0">
              <a:solidFill>
                <a:schemeClr val="tx1"/>
              </a:solidFill>
            </a:endParaRPr>
          </a:p>
        </p:txBody>
      </p:sp>
      <p:sp>
        <p:nvSpPr>
          <p:cNvPr id="3" name="Content Placeholder 2">
            <a:extLst>
              <a:ext uri="{FF2B5EF4-FFF2-40B4-BE49-F238E27FC236}">
                <a16:creationId xmlns:a16="http://schemas.microsoft.com/office/drawing/2014/main" id="{03D740EA-A598-4A1F-B8DA-EE1981CD5B3C}"/>
              </a:ext>
            </a:extLst>
          </p:cNvPr>
          <p:cNvSpPr>
            <a:spLocks noGrp="1"/>
          </p:cNvSpPr>
          <p:nvPr>
            <p:ph idx="1"/>
          </p:nvPr>
        </p:nvSpPr>
        <p:spPr>
          <a:xfrm>
            <a:off x="724395" y="1391811"/>
            <a:ext cx="7569729" cy="4495260"/>
          </a:xfrm>
        </p:spPr>
        <p:txBody>
          <a:bodyPr vert="horz" lIns="91440" tIns="45720" rIns="91440" bIns="45720" rtlCol="0" anchor="t">
            <a:normAutofit fontScale="77500" lnSpcReduction="20000"/>
          </a:bodyPr>
          <a:lstStyle/>
          <a:p>
            <a:pPr>
              <a:spcBef>
                <a:spcPts val="600"/>
              </a:spcBef>
              <a:buFont typeface="Arial" panose="020B0604020202020204" pitchFamily="34" charset="0"/>
              <a:buChar char="•"/>
            </a:pPr>
            <a:r>
              <a:rPr lang="en-US" sz="2800" dirty="0">
                <a:latin typeface="+mj-lt"/>
                <a:cs typeface="Calibri"/>
              </a:rPr>
              <a:t> Mental health crisis prior to COVID-19 </a:t>
            </a:r>
          </a:p>
          <a:p>
            <a:pPr>
              <a:spcBef>
                <a:spcPts val="600"/>
              </a:spcBef>
              <a:buFont typeface="Arial" panose="020B0604020202020204" pitchFamily="34" charset="0"/>
              <a:buChar char="•"/>
            </a:pPr>
            <a:endParaRPr lang="en-US" sz="2800" dirty="0">
              <a:latin typeface="+mj-lt"/>
              <a:cs typeface="Calibri"/>
            </a:endParaRPr>
          </a:p>
          <a:p>
            <a:pPr>
              <a:spcBef>
                <a:spcPts val="600"/>
              </a:spcBef>
              <a:buFont typeface="Arial" panose="020B0604020202020204" pitchFamily="34" charset="0"/>
              <a:buChar char="•"/>
            </a:pPr>
            <a:r>
              <a:rPr lang="en-US" sz="2800" dirty="0">
                <a:latin typeface="+mj-lt"/>
                <a:cs typeface="Calibri"/>
              </a:rPr>
              <a:t> Compounded stressors during COVID-19</a:t>
            </a:r>
          </a:p>
          <a:p>
            <a:pPr lvl="1">
              <a:spcBef>
                <a:spcPts val="600"/>
              </a:spcBef>
              <a:buFont typeface="Arial" panose="020B0604020202020204" pitchFamily="34" charset="0"/>
              <a:buChar char="•"/>
            </a:pPr>
            <a:r>
              <a:rPr lang="en-US" sz="2800" dirty="0">
                <a:latin typeface="+mj-lt"/>
                <a:cs typeface="Calibri"/>
              </a:rPr>
              <a:t>Increased exposure due to front line jobs</a:t>
            </a:r>
          </a:p>
          <a:p>
            <a:pPr lvl="1">
              <a:spcBef>
                <a:spcPts val="600"/>
              </a:spcBef>
              <a:buFont typeface="Arial" panose="020B0604020202020204" pitchFamily="34" charset="0"/>
              <a:buChar char="•"/>
            </a:pPr>
            <a:r>
              <a:rPr lang="en-US" sz="2800" dirty="0">
                <a:latin typeface="+mj-lt"/>
                <a:cs typeface="Calibri"/>
              </a:rPr>
              <a:t>Social distancing as a privilege </a:t>
            </a:r>
          </a:p>
          <a:p>
            <a:pPr lvl="1">
              <a:spcBef>
                <a:spcPts val="600"/>
              </a:spcBef>
              <a:buFont typeface="Arial" panose="020B0604020202020204" pitchFamily="34" charset="0"/>
              <a:buChar char="•"/>
            </a:pPr>
            <a:r>
              <a:rPr lang="en-US" sz="2800" dirty="0">
                <a:latin typeface="+mj-lt"/>
                <a:cs typeface="Calibri"/>
              </a:rPr>
              <a:t>Limited access to services and information </a:t>
            </a:r>
          </a:p>
          <a:p>
            <a:pPr lvl="1">
              <a:spcBef>
                <a:spcPts val="600"/>
              </a:spcBef>
              <a:buFont typeface="Arial" panose="020B0604020202020204" pitchFamily="34" charset="0"/>
              <a:buChar char="•"/>
            </a:pPr>
            <a:r>
              <a:rPr lang="en-US" sz="2800" dirty="0">
                <a:latin typeface="+mj-lt"/>
                <a:cs typeface="Calibri"/>
              </a:rPr>
              <a:t>Fear and mistrust</a:t>
            </a:r>
          </a:p>
          <a:p>
            <a:pPr lvl="1">
              <a:spcBef>
                <a:spcPts val="600"/>
              </a:spcBef>
              <a:buFont typeface="Arial" panose="020B0604020202020204" pitchFamily="34" charset="0"/>
              <a:buChar char="•"/>
            </a:pPr>
            <a:r>
              <a:rPr lang="en-US" sz="2800" dirty="0">
                <a:latin typeface="+mj-lt"/>
                <a:cs typeface="Calibri"/>
              </a:rPr>
              <a:t>High amount of trauma (pre and during COVID)</a:t>
            </a:r>
          </a:p>
          <a:p>
            <a:pPr lvl="1">
              <a:spcBef>
                <a:spcPts val="600"/>
              </a:spcBef>
              <a:buFont typeface="Arial" panose="020B0604020202020204" pitchFamily="34" charset="0"/>
              <a:buChar char="•"/>
            </a:pPr>
            <a:r>
              <a:rPr lang="en-US" sz="2800" dirty="0">
                <a:latin typeface="+mj-lt"/>
                <a:cs typeface="Calibri"/>
              </a:rPr>
              <a:t>High mental health stigma</a:t>
            </a:r>
          </a:p>
          <a:p>
            <a:pPr lvl="1">
              <a:spcBef>
                <a:spcPts val="600"/>
              </a:spcBef>
              <a:buFont typeface="Arial" panose="020B0604020202020204" pitchFamily="34" charset="0"/>
              <a:buChar char="•"/>
            </a:pPr>
            <a:r>
              <a:rPr lang="en-US" sz="2800" dirty="0">
                <a:latin typeface="+mj-lt"/>
                <a:cs typeface="Calibri"/>
              </a:rPr>
              <a:t>Civil unrest, marginalization and stigmatization</a:t>
            </a:r>
          </a:p>
          <a:p>
            <a:pPr lvl="1">
              <a:spcBef>
                <a:spcPts val="600"/>
              </a:spcBef>
              <a:buFont typeface="Arial" panose="020B0604020202020204" pitchFamily="34" charset="0"/>
              <a:buChar char="•"/>
            </a:pPr>
            <a:r>
              <a:rPr lang="en-US" sz="2800" dirty="0">
                <a:latin typeface="+mj-lt"/>
                <a:cs typeface="Calibri"/>
              </a:rPr>
              <a:t>Sociopolitical and anti-immigrant climate</a:t>
            </a:r>
          </a:p>
          <a:p>
            <a:pPr lvl="1">
              <a:spcBef>
                <a:spcPts val="600"/>
              </a:spcBef>
              <a:buFont typeface="Arial" panose="020B0604020202020204" pitchFamily="34" charset="0"/>
              <a:buChar char="•"/>
            </a:pPr>
            <a:r>
              <a:rPr lang="en-US" sz="2800" dirty="0">
                <a:latin typeface="+mj-lt"/>
                <a:cs typeface="Calibri"/>
              </a:rPr>
              <a:t>Broken immigration system </a:t>
            </a:r>
          </a:p>
          <a:p>
            <a:pPr lvl="1">
              <a:buFont typeface="Arial" panose="020B0604020202020204" pitchFamily="34" charset="0"/>
              <a:buChar char="•"/>
            </a:pPr>
            <a:endParaRPr lang="en-US" sz="2800" dirty="0">
              <a:cs typeface="Calibri"/>
            </a:endParaRPr>
          </a:p>
          <a:p>
            <a:pPr lvl="1">
              <a:buFont typeface="Arial" panose="020B0604020202020204" pitchFamily="34" charset="0"/>
              <a:buChar char="•"/>
            </a:pPr>
            <a:endParaRPr lang="en-US" sz="2800" dirty="0">
              <a:latin typeface="+mj-lt"/>
              <a:cs typeface="Calibri"/>
            </a:endParaRPr>
          </a:p>
          <a:p>
            <a:pPr lvl="1">
              <a:buFont typeface="Arial" panose="020B0604020202020204" pitchFamily="34" charset="0"/>
              <a:buChar char="•"/>
            </a:pPr>
            <a:endParaRPr lang="en-US" sz="2800" dirty="0">
              <a:latin typeface="+mj-lt"/>
              <a:cs typeface="Calibri"/>
            </a:endParaRPr>
          </a:p>
          <a:p>
            <a:pPr lvl="1"/>
            <a:endParaRPr lang="en-US" sz="2800" dirty="0"/>
          </a:p>
          <a:p>
            <a:endParaRPr lang="en-US" dirty="0"/>
          </a:p>
          <a:p>
            <a:pPr lvl="1"/>
            <a:endParaRPr lang="en-US" dirty="0"/>
          </a:p>
        </p:txBody>
      </p:sp>
      <p:pic>
        <p:nvPicPr>
          <p:cNvPr id="9" name="Picture 8">
            <a:extLst>
              <a:ext uri="{FF2B5EF4-FFF2-40B4-BE49-F238E27FC236}">
                <a16:creationId xmlns:a16="http://schemas.microsoft.com/office/drawing/2014/main" id="{96ABFDE8-1E0B-6249-B402-D79F53DF4F0B}"/>
              </a:ext>
            </a:extLst>
          </p:cNvPr>
          <p:cNvPicPr>
            <a:picLocks noChangeAspect="1"/>
          </p:cNvPicPr>
          <p:nvPr/>
        </p:nvPicPr>
        <p:blipFill>
          <a:blip r:embed="rId2"/>
          <a:stretch>
            <a:fillRect/>
          </a:stretch>
        </p:blipFill>
        <p:spPr>
          <a:xfrm>
            <a:off x="8140473" y="984432"/>
            <a:ext cx="3296349" cy="2519949"/>
          </a:xfrm>
          <a:prstGeom prst="rect">
            <a:avLst/>
          </a:prstGeom>
        </p:spPr>
      </p:pic>
      <p:pic>
        <p:nvPicPr>
          <p:cNvPr id="11" name="Picture 10">
            <a:extLst>
              <a:ext uri="{FF2B5EF4-FFF2-40B4-BE49-F238E27FC236}">
                <a16:creationId xmlns:a16="http://schemas.microsoft.com/office/drawing/2014/main" id="{C8B40A30-F23A-BC41-8DA6-0E4EFD6D7760}"/>
              </a:ext>
            </a:extLst>
          </p:cNvPr>
          <p:cNvPicPr>
            <a:picLocks noChangeAspect="1"/>
          </p:cNvPicPr>
          <p:nvPr/>
        </p:nvPicPr>
        <p:blipFill>
          <a:blip r:embed="rId3"/>
          <a:stretch>
            <a:fillRect/>
          </a:stretch>
        </p:blipFill>
        <p:spPr>
          <a:xfrm>
            <a:off x="8140473" y="3627210"/>
            <a:ext cx="3296349" cy="2515446"/>
          </a:xfrm>
          <a:prstGeom prst="rect">
            <a:avLst/>
          </a:prstGeom>
        </p:spPr>
      </p:pic>
    </p:spTree>
    <p:extLst>
      <p:ext uri="{BB962C8B-B14F-4D97-AF65-F5344CB8AC3E}">
        <p14:creationId xmlns:p14="http://schemas.microsoft.com/office/powerpoint/2010/main" val="3367594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AB2B3-466C-9B4F-8138-0F915E4AF7F4}"/>
              </a:ext>
            </a:extLst>
          </p:cNvPr>
          <p:cNvSpPr>
            <a:spLocks noGrp="1"/>
          </p:cNvSpPr>
          <p:nvPr>
            <p:ph type="title"/>
          </p:nvPr>
        </p:nvSpPr>
        <p:spPr>
          <a:xfrm>
            <a:off x="1033153" y="-193313"/>
            <a:ext cx="10350099" cy="1280890"/>
          </a:xfrm>
        </p:spPr>
        <p:txBody>
          <a:bodyPr>
            <a:normAutofit fontScale="90000"/>
          </a:bodyPr>
          <a:lstStyle/>
          <a:p>
            <a:r>
              <a:rPr lang="en-US" dirty="0"/>
              <a:t>The U.S. Immigration System: Current Context</a:t>
            </a:r>
          </a:p>
        </p:txBody>
      </p:sp>
      <p:sp>
        <p:nvSpPr>
          <p:cNvPr id="7" name="TextBox 6">
            <a:extLst>
              <a:ext uri="{FF2B5EF4-FFF2-40B4-BE49-F238E27FC236}">
                <a16:creationId xmlns:a16="http://schemas.microsoft.com/office/drawing/2014/main" id="{89EDA7B6-308A-EC4D-A7EA-1698A7099EAF}"/>
              </a:ext>
            </a:extLst>
          </p:cNvPr>
          <p:cNvSpPr txBox="1"/>
          <p:nvPr/>
        </p:nvSpPr>
        <p:spPr>
          <a:xfrm>
            <a:off x="292507" y="1408211"/>
            <a:ext cx="7890493" cy="6924973"/>
          </a:xfrm>
          <a:prstGeom prst="rect">
            <a:avLst/>
          </a:prstGeom>
          <a:noFill/>
        </p:spPr>
        <p:txBody>
          <a:bodyPr wrap="square" rtlCol="0">
            <a:spAutoFit/>
          </a:bodyPr>
          <a:lstStyle/>
          <a:p>
            <a:pPr marL="285750" indent="-285750">
              <a:spcBef>
                <a:spcPts val="600"/>
              </a:spcBef>
              <a:buClr>
                <a:schemeClr val="accent1"/>
              </a:buClr>
              <a:buFont typeface="Arial" panose="020B0604020202020204" pitchFamily="34" charset="0"/>
              <a:buChar char="•"/>
            </a:pPr>
            <a:r>
              <a:rPr lang="en-US" sz="2000" dirty="0">
                <a:latin typeface="+mj-lt"/>
              </a:rPr>
              <a:t>Humanitarian and refugee crises; human rights violations</a:t>
            </a:r>
          </a:p>
          <a:p>
            <a:pPr marL="285750" indent="-285750">
              <a:spcBef>
                <a:spcPts val="600"/>
              </a:spcBef>
              <a:buClr>
                <a:schemeClr val="accent1"/>
              </a:buClr>
              <a:buFont typeface="Arial" panose="020B0604020202020204" pitchFamily="34" charset="0"/>
              <a:buChar char="•"/>
            </a:pPr>
            <a:r>
              <a:rPr lang="en-US" sz="2000" dirty="0">
                <a:latin typeface="+mj-lt"/>
              </a:rPr>
              <a:t>Legal immigration system is constrained</a:t>
            </a:r>
          </a:p>
          <a:p>
            <a:pPr marL="742950" lvl="1" indent="-285750">
              <a:spcBef>
                <a:spcPts val="600"/>
              </a:spcBef>
              <a:buClr>
                <a:schemeClr val="accent1"/>
              </a:buClr>
              <a:buFont typeface="Arial" panose="020B0604020202020204" pitchFamily="34" charset="0"/>
              <a:buChar char="•"/>
            </a:pPr>
            <a:r>
              <a:rPr lang="en-US" sz="2000" dirty="0">
                <a:latin typeface="+mj-lt"/>
              </a:rPr>
              <a:t>60% decline in visas issued in the U.S. </a:t>
            </a:r>
          </a:p>
          <a:p>
            <a:pPr marL="285750" indent="-285750">
              <a:spcBef>
                <a:spcPts val="600"/>
              </a:spcBef>
              <a:buClr>
                <a:schemeClr val="accent1"/>
              </a:buClr>
              <a:buFont typeface="Arial" panose="020B0604020202020204" pitchFamily="34" charset="0"/>
              <a:buChar char="•"/>
            </a:pPr>
            <a:r>
              <a:rPr lang="en-US" sz="2000" dirty="0">
                <a:latin typeface="+mj-lt"/>
              </a:rPr>
              <a:t>System is severe on penalties for violations </a:t>
            </a:r>
          </a:p>
          <a:p>
            <a:pPr marL="742950" lvl="1" indent="-285750">
              <a:spcBef>
                <a:spcPts val="600"/>
              </a:spcBef>
              <a:buClr>
                <a:schemeClr val="accent1"/>
              </a:buClr>
              <a:buFont typeface="Arial" panose="020B0604020202020204" pitchFamily="34" charset="0"/>
              <a:buChar char="•"/>
            </a:pPr>
            <a:r>
              <a:rPr lang="en-US" sz="2000" dirty="0">
                <a:latin typeface="+mj-lt"/>
              </a:rPr>
              <a:t>Priority of punishment over opportunity to correct violations  </a:t>
            </a:r>
          </a:p>
          <a:p>
            <a:pPr marL="285750" indent="-285750">
              <a:spcBef>
                <a:spcPts val="600"/>
              </a:spcBef>
              <a:buClr>
                <a:schemeClr val="accent1"/>
              </a:buClr>
              <a:buFont typeface="Arial" panose="020B0604020202020204" pitchFamily="34" charset="0"/>
              <a:buChar char="•"/>
            </a:pPr>
            <a:r>
              <a:rPr lang="en-US" sz="2000" dirty="0">
                <a:latin typeface="+mj-lt"/>
              </a:rPr>
              <a:t>Focus on border control and early violations</a:t>
            </a:r>
          </a:p>
          <a:p>
            <a:pPr marL="742950" lvl="1" indent="-285750">
              <a:spcBef>
                <a:spcPts val="600"/>
              </a:spcBef>
              <a:buClr>
                <a:schemeClr val="accent1"/>
              </a:buClr>
              <a:buFont typeface="Arial" panose="020B0604020202020204" pitchFamily="34" charset="0"/>
              <a:buChar char="•"/>
            </a:pPr>
            <a:r>
              <a:rPr lang="en-US" sz="2000" dirty="0">
                <a:latin typeface="+mj-lt"/>
              </a:rPr>
              <a:t>Not addressing immigrants with longer time in the U.S. </a:t>
            </a:r>
          </a:p>
          <a:p>
            <a:pPr marL="285750" indent="-285750">
              <a:spcBef>
                <a:spcPts val="600"/>
              </a:spcBef>
              <a:buClr>
                <a:schemeClr val="accent1"/>
              </a:buClr>
              <a:buFont typeface="Arial" panose="020B0604020202020204" pitchFamily="34" charset="0"/>
              <a:buChar char="•"/>
            </a:pPr>
            <a:r>
              <a:rPr lang="en-US" sz="2000" dirty="0">
                <a:latin typeface="+mj-lt"/>
              </a:rPr>
              <a:t>Restricted paths to legalization</a:t>
            </a:r>
          </a:p>
          <a:p>
            <a:pPr marL="285750" indent="-285750">
              <a:spcBef>
                <a:spcPts val="600"/>
              </a:spcBef>
              <a:buClr>
                <a:schemeClr val="accent1"/>
              </a:buClr>
              <a:buFont typeface="Arial" panose="020B0604020202020204" pitchFamily="34" charset="0"/>
              <a:buChar char="•"/>
            </a:pPr>
            <a:r>
              <a:rPr lang="en-US" sz="2000" dirty="0">
                <a:latin typeface="+mj-lt"/>
              </a:rPr>
              <a:t>Immigration system is outdated and administration processes are slow</a:t>
            </a:r>
          </a:p>
          <a:p>
            <a:pPr marL="742950" lvl="1" indent="-285750">
              <a:spcBef>
                <a:spcPts val="600"/>
              </a:spcBef>
              <a:buClr>
                <a:schemeClr val="accent1"/>
              </a:buClr>
              <a:buFont typeface="Arial" panose="020B0604020202020204" pitchFamily="34" charset="0"/>
              <a:buChar char="•"/>
            </a:pPr>
            <a:r>
              <a:rPr lang="en-US" sz="2000" dirty="0">
                <a:latin typeface="+mj-lt"/>
              </a:rPr>
              <a:t>Massive backlog of cases and immigrants awaiting abroad</a:t>
            </a:r>
          </a:p>
          <a:p>
            <a:pPr marL="285750" indent="-285750">
              <a:spcBef>
                <a:spcPts val="600"/>
              </a:spcBef>
              <a:buClr>
                <a:schemeClr val="accent1"/>
              </a:buClr>
              <a:buFont typeface="Arial" panose="020B0604020202020204" pitchFamily="34" charset="0"/>
              <a:buChar char="•"/>
            </a:pPr>
            <a:r>
              <a:rPr lang="en-US" sz="2000" dirty="0">
                <a:latin typeface="+mj-lt"/>
              </a:rPr>
              <a:t>Cap for refugee program expanded to 62,000, but only admitted 12,000 </a:t>
            </a:r>
          </a:p>
          <a:p>
            <a:pPr marL="742950" lvl="1" indent="-285750">
              <a:spcBef>
                <a:spcPts val="600"/>
              </a:spcBef>
              <a:buClr>
                <a:schemeClr val="accent1"/>
              </a:buClr>
              <a:buFont typeface="Arial" panose="020B0604020202020204" pitchFamily="34" charset="0"/>
              <a:buChar char="•"/>
            </a:pPr>
            <a:r>
              <a:rPr lang="en-US" sz="2000" dirty="0">
                <a:latin typeface="+mj-lt"/>
              </a:rPr>
              <a:t>Cap available for seasonal workers was not used either (65,000)  </a:t>
            </a:r>
          </a:p>
          <a:p>
            <a:pPr>
              <a:spcBef>
                <a:spcPts val="600"/>
              </a:spcBef>
              <a:buClr>
                <a:schemeClr val="accent1"/>
              </a:buClr>
            </a:pPr>
            <a:r>
              <a:rPr lang="en-US" dirty="0"/>
              <a:t> </a:t>
            </a:r>
          </a:p>
          <a:p>
            <a:endParaRPr lang="en-US" dirty="0"/>
          </a:p>
          <a:p>
            <a:r>
              <a:rPr lang="en-US" dirty="0"/>
              <a:t> </a:t>
            </a:r>
          </a:p>
          <a:p>
            <a:pPr marL="285750" indent="-285750">
              <a:buFont typeface="Arial" panose="020B0604020202020204" pitchFamily="34" charset="0"/>
              <a:buChar char="•"/>
            </a:pPr>
            <a:endParaRPr lang="en-US" dirty="0"/>
          </a:p>
          <a:p>
            <a:r>
              <a:rPr lang="en-US" dirty="0"/>
              <a:t> </a:t>
            </a:r>
          </a:p>
          <a:p>
            <a:r>
              <a:rPr lang="en-US" dirty="0"/>
              <a:t> </a:t>
            </a:r>
          </a:p>
          <a:p>
            <a:r>
              <a:rPr lang="en-US" dirty="0"/>
              <a:t> </a:t>
            </a:r>
          </a:p>
          <a:p>
            <a:r>
              <a:rPr lang="en-US" dirty="0"/>
              <a:t> </a:t>
            </a:r>
          </a:p>
        </p:txBody>
      </p:sp>
      <p:pic>
        <p:nvPicPr>
          <p:cNvPr id="5" name="Picture 4">
            <a:extLst>
              <a:ext uri="{FF2B5EF4-FFF2-40B4-BE49-F238E27FC236}">
                <a16:creationId xmlns:a16="http://schemas.microsoft.com/office/drawing/2014/main" id="{9E8B9680-8B00-F045-A62D-CE33EA73D4D2}"/>
              </a:ext>
            </a:extLst>
          </p:cNvPr>
          <p:cNvPicPr>
            <a:picLocks noChangeAspect="1"/>
          </p:cNvPicPr>
          <p:nvPr/>
        </p:nvPicPr>
        <p:blipFill>
          <a:blip r:embed="rId3"/>
          <a:stretch>
            <a:fillRect/>
          </a:stretch>
        </p:blipFill>
        <p:spPr>
          <a:xfrm>
            <a:off x="8278003" y="1944095"/>
            <a:ext cx="3295585" cy="3379808"/>
          </a:xfrm>
          <a:prstGeom prst="rect">
            <a:avLst/>
          </a:prstGeom>
        </p:spPr>
      </p:pic>
    </p:spTree>
    <p:extLst>
      <p:ext uri="{BB962C8B-B14F-4D97-AF65-F5344CB8AC3E}">
        <p14:creationId xmlns:p14="http://schemas.microsoft.com/office/powerpoint/2010/main" val="2321323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BF4F2-5A3F-4A06-ABE6-D4F20D430A8F}"/>
              </a:ext>
            </a:extLst>
          </p:cNvPr>
          <p:cNvSpPr>
            <a:spLocks noGrp="1"/>
          </p:cNvSpPr>
          <p:nvPr>
            <p:ph type="title"/>
          </p:nvPr>
        </p:nvSpPr>
        <p:spPr>
          <a:xfrm>
            <a:off x="454225" y="3715473"/>
            <a:ext cx="4985876" cy="2330914"/>
          </a:xfrm>
        </p:spPr>
        <p:txBody>
          <a:bodyPr>
            <a:normAutofit fontScale="90000"/>
          </a:bodyPr>
          <a:lstStyle/>
          <a:p>
            <a:pPr algn="ctr"/>
            <a:br>
              <a:rPr lang="en-US" dirty="0">
                <a:ea typeface="Federo"/>
                <a:cs typeface="Federo"/>
                <a:sym typeface="Federo"/>
              </a:rPr>
            </a:br>
            <a:br>
              <a:rPr lang="en-US" dirty="0">
                <a:ea typeface="Federo"/>
                <a:cs typeface="Federo"/>
                <a:sym typeface="Federo"/>
              </a:rPr>
            </a:br>
            <a:br>
              <a:rPr lang="en-US" dirty="0">
                <a:ea typeface="Federo"/>
                <a:cs typeface="Federo"/>
                <a:sym typeface="Federo"/>
              </a:rPr>
            </a:br>
            <a:br>
              <a:rPr lang="en-US" dirty="0">
                <a:ea typeface="Federo"/>
                <a:cs typeface="Federo"/>
                <a:sym typeface="Federo"/>
              </a:rPr>
            </a:br>
            <a:br>
              <a:rPr lang="en-US" dirty="0">
                <a:ea typeface="Federo"/>
                <a:cs typeface="Federo"/>
                <a:sym typeface="Federo"/>
              </a:rPr>
            </a:br>
            <a:br>
              <a:rPr lang="en-US" sz="4400" dirty="0">
                <a:ea typeface="Federo"/>
                <a:cs typeface="Federo"/>
                <a:sym typeface="Federo"/>
              </a:rPr>
            </a:br>
            <a:br>
              <a:rPr lang="en-US" sz="4400" dirty="0">
                <a:ea typeface="Federo"/>
                <a:cs typeface="Federo"/>
                <a:sym typeface="Federo"/>
              </a:rPr>
            </a:br>
            <a:br>
              <a:rPr lang="en-US" sz="4400" dirty="0">
                <a:ea typeface="Federo"/>
                <a:cs typeface="Federo"/>
                <a:sym typeface="Federo"/>
              </a:rPr>
            </a:br>
            <a:br>
              <a:rPr lang="en-US" sz="4400" dirty="0">
                <a:ea typeface="Federo"/>
                <a:cs typeface="Federo"/>
                <a:sym typeface="Federo"/>
              </a:rPr>
            </a:br>
            <a:r>
              <a:rPr lang="en-US" sz="5300" dirty="0">
                <a:ea typeface="Federo"/>
                <a:cs typeface="Times New Roman"/>
                <a:sym typeface="Times New Roman"/>
              </a:rPr>
              <a:t>Proyecto </a:t>
            </a:r>
            <a:r>
              <a:rPr lang="en-US" sz="5300" dirty="0" err="1">
                <a:ea typeface="Federo"/>
                <a:cs typeface="Times New Roman"/>
                <a:sym typeface="Times New Roman"/>
              </a:rPr>
              <a:t>Voces</a:t>
            </a:r>
            <a:r>
              <a:rPr lang="en-US" sz="5300" dirty="0">
                <a:ea typeface="Federo"/>
                <a:cs typeface="Times New Roman"/>
                <a:sym typeface="Times New Roman"/>
              </a:rPr>
              <a:t> (Voices)</a:t>
            </a:r>
            <a:br>
              <a:rPr lang="en-US" sz="5300" dirty="0">
                <a:ea typeface="Federo"/>
                <a:cs typeface="Times New Roman"/>
                <a:sym typeface="Times New Roman"/>
              </a:rPr>
            </a:br>
            <a:r>
              <a:rPr lang="en-US" sz="5300" dirty="0">
                <a:ea typeface="Times New Roman"/>
                <a:cs typeface="Times New Roman"/>
                <a:sym typeface="Times New Roman"/>
              </a:rPr>
              <a:t> </a:t>
            </a:r>
            <a:br>
              <a:rPr lang="en-US" sz="5300" dirty="0">
                <a:ea typeface="Times New Roman"/>
                <a:cs typeface="Times New Roman"/>
                <a:sym typeface="Times New Roman"/>
              </a:rPr>
            </a:br>
            <a:br>
              <a:rPr lang="en-US" sz="5300" dirty="0">
                <a:ea typeface="Times New Roman"/>
                <a:cs typeface="Times New Roman"/>
                <a:sym typeface="Times New Roman"/>
              </a:rPr>
            </a:br>
            <a:r>
              <a:rPr lang="en-US" sz="2700" i="1" dirty="0">
                <a:solidFill>
                  <a:srgbClr val="333333"/>
                </a:solidFill>
              </a:rPr>
              <a:t>“If you have built castles in the air, your work need not be lost; that is where they should be. Now put the foundations under them.”</a:t>
            </a:r>
            <a:br>
              <a:rPr lang="en-US" sz="2700" i="1" dirty="0">
                <a:solidFill>
                  <a:srgbClr val="333333"/>
                </a:solidFill>
              </a:rPr>
            </a:br>
            <a:r>
              <a:rPr lang="en-US" sz="2700" i="1" dirty="0">
                <a:solidFill>
                  <a:srgbClr val="333333"/>
                </a:solidFill>
              </a:rPr>
              <a:t>Henry David Thoreau</a:t>
            </a:r>
            <a:br>
              <a:rPr lang="en-US" sz="5400" i="1" dirty="0"/>
            </a:br>
            <a:endParaRPr lang="en-US" sz="5300" dirty="0"/>
          </a:p>
        </p:txBody>
      </p:sp>
      <p:pic>
        <p:nvPicPr>
          <p:cNvPr id="4" name="Picture 3">
            <a:extLst>
              <a:ext uri="{FF2B5EF4-FFF2-40B4-BE49-F238E27FC236}">
                <a16:creationId xmlns:a16="http://schemas.microsoft.com/office/drawing/2014/main" id="{B4B14D97-DFDC-4F4C-A4FB-2DB26C7D6659}"/>
              </a:ext>
            </a:extLst>
          </p:cNvPr>
          <p:cNvPicPr>
            <a:picLocks noChangeAspect="1"/>
          </p:cNvPicPr>
          <p:nvPr/>
        </p:nvPicPr>
        <p:blipFill>
          <a:blip r:embed="rId3"/>
          <a:stretch>
            <a:fillRect/>
          </a:stretch>
        </p:blipFill>
        <p:spPr>
          <a:xfrm>
            <a:off x="5813946" y="0"/>
            <a:ext cx="6378054" cy="6858000"/>
          </a:xfrm>
          <a:prstGeom prst="rect">
            <a:avLst/>
          </a:prstGeom>
        </p:spPr>
      </p:pic>
    </p:spTree>
    <p:extLst>
      <p:ext uri="{BB962C8B-B14F-4D97-AF65-F5344CB8AC3E}">
        <p14:creationId xmlns:p14="http://schemas.microsoft.com/office/powerpoint/2010/main" val="39049401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757C08-E6FC-405D-97DF-BFD457E82345}"/>
              </a:ext>
            </a:extLst>
          </p:cNvPr>
          <p:cNvSpPr>
            <a:spLocks noGrp="1"/>
          </p:cNvSpPr>
          <p:nvPr>
            <p:ph idx="1"/>
          </p:nvPr>
        </p:nvSpPr>
        <p:spPr>
          <a:xfrm>
            <a:off x="3807912" y="2350160"/>
            <a:ext cx="7866346" cy="3484879"/>
          </a:xfrm>
        </p:spPr>
        <p:txBody>
          <a:bodyPr vert="horz" lIns="91440" tIns="45720" rIns="91440" bIns="45720" rtlCol="0">
            <a:normAutofit lnSpcReduction="10000"/>
          </a:bodyPr>
          <a:lstStyle/>
          <a:p>
            <a:pPr>
              <a:buFont typeface="Arial" panose="020B0604020202020204" pitchFamily="34" charset="0"/>
              <a:buChar char="•"/>
            </a:pPr>
            <a:r>
              <a:rPr lang="en-US" sz="2800" dirty="0">
                <a:latin typeface="+mj-lt"/>
              </a:rPr>
              <a:t> </a:t>
            </a:r>
            <a:r>
              <a:rPr lang="en-US" sz="2800" b="1" dirty="0">
                <a:latin typeface="+mj-lt"/>
              </a:rPr>
              <a:t>Purpose </a:t>
            </a:r>
          </a:p>
          <a:p>
            <a:pPr lvl="1">
              <a:buFont typeface="Arial" panose="020B0604020202020204" pitchFamily="34" charset="0"/>
              <a:buChar char="•"/>
            </a:pPr>
            <a:r>
              <a:rPr lang="en-US" sz="2800" dirty="0">
                <a:latin typeface="+mj-lt"/>
              </a:rPr>
              <a:t>Identify stressors and coping strategies to the health of Latino immigrants during COVID-19</a:t>
            </a:r>
          </a:p>
          <a:p>
            <a:pPr lvl="1">
              <a:buFont typeface="Arial" panose="020B0604020202020204" pitchFamily="34" charset="0"/>
              <a:buChar char="•"/>
            </a:pPr>
            <a:r>
              <a:rPr lang="en-US" sz="2800" dirty="0">
                <a:latin typeface="+mj-lt"/>
              </a:rPr>
              <a:t>Develop clinical strategies to address the health needs of Latino immigrant communities</a:t>
            </a:r>
          </a:p>
          <a:p>
            <a:pPr marL="285750" indent="-285750">
              <a:buClr>
                <a:schemeClr val="accent1"/>
              </a:buClr>
              <a:buFont typeface="Arial" panose="020B0604020202020204" pitchFamily="34" charset="0"/>
              <a:buChar char="•"/>
            </a:pPr>
            <a:r>
              <a:rPr lang="en-US" sz="2800" b="1" dirty="0">
                <a:latin typeface="+mj-lt"/>
              </a:rPr>
              <a:t>Methods</a:t>
            </a:r>
          </a:p>
          <a:p>
            <a:pPr marL="742950" lvl="1" indent="-285750">
              <a:buClr>
                <a:schemeClr val="accent1"/>
              </a:buClr>
              <a:buFont typeface="Arial" panose="020B0604020202020204" pitchFamily="34" charset="0"/>
              <a:buChar char="•"/>
            </a:pPr>
            <a:r>
              <a:rPr lang="en-US" sz="2800" dirty="0">
                <a:latin typeface="+mj-lt"/>
              </a:rPr>
              <a:t>Participants were </a:t>
            </a:r>
            <a:r>
              <a:rPr lang="en-US" sz="2800" dirty="0">
                <a:latin typeface="+mj-lt"/>
                <a:ea typeface="+mj-lt"/>
                <a:cs typeface="+mj-lt"/>
              </a:rPr>
              <a:t>43 CHWs and Promotor/as</a:t>
            </a:r>
          </a:p>
          <a:p>
            <a:pPr marL="742950" lvl="1" indent="-285750">
              <a:buClr>
                <a:schemeClr val="accent1"/>
              </a:buClr>
              <a:buFont typeface="Arial" panose="020B0604020202020204" pitchFamily="34" charset="0"/>
              <a:buChar char="•"/>
            </a:pPr>
            <a:r>
              <a:rPr lang="en-US" sz="2800" dirty="0">
                <a:latin typeface="+mj-lt"/>
                <a:ea typeface="+mj-lt"/>
                <a:cs typeface="+mj-lt"/>
              </a:rPr>
              <a:t>Mixed methods (surveys and focus groups) </a:t>
            </a:r>
          </a:p>
          <a:p>
            <a:pPr>
              <a:buFont typeface="Arial" panose="020B0604020202020204" pitchFamily="34" charset="0"/>
              <a:buChar char="•"/>
            </a:pPr>
            <a:endParaRPr lang="en-US" dirty="0">
              <a:latin typeface="+mj-lt"/>
            </a:endParaRPr>
          </a:p>
          <a:p>
            <a:endParaRPr lang="en-US" dirty="0"/>
          </a:p>
        </p:txBody>
      </p:sp>
      <p:pic>
        <p:nvPicPr>
          <p:cNvPr id="7" name="Picture 6">
            <a:extLst>
              <a:ext uri="{FF2B5EF4-FFF2-40B4-BE49-F238E27FC236}">
                <a16:creationId xmlns:a16="http://schemas.microsoft.com/office/drawing/2014/main" id="{13A6177B-04D9-9A4D-AEBD-FA4090E900EF}"/>
              </a:ext>
            </a:extLst>
          </p:cNvPr>
          <p:cNvPicPr>
            <a:picLocks noChangeAspect="1"/>
          </p:cNvPicPr>
          <p:nvPr/>
        </p:nvPicPr>
        <p:blipFill>
          <a:blip r:embed="rId2"/>
          <a:stretch>
            <a:fillRect/>
          </a:stretch>
        </p:blipFill>
        <p:spPr>
          <a:xfrm>
            <a:off x="1599618" y="112734"/>
            <a:ext cx="9402215" cy="2016690"/>
          </a:xfrm>
          <a:prstGeom prst="rect">
            <a:avLst/>
          </a:prstGeom>
        </p:spPr>
      </p:pic>
      <p:pic>
        <p:nvPicPr>
          <p:cNvPr id="13" name="Picture 12">
            <a:extLst>
              <a:ext uri="{FF2B5EF4-FFF2-40B4-BE49-F238E27FC236}">
                <a16:creationId xmlns:a16="http://schemas.microsoft.com/office/drawing/2014/main" id="{24511071-DD35-D045-969C-B81BDFD99D82}"/>
              </a:ext>
            </a:extLst>
          </p:cNvPr>
          <p:cNvPicPr>
            <a:picLocks noChangeAspect="1"/>
          </p:cNvPicPr>
          <p:nvPr/>
        </p:nvPicPr>
        <p:blipFill>
          <a:blip r:embed="rId3"/>
          <a:stretch>
            <a:fillRect/>
          </a:stretch>
        </p:blipFill>
        <p:spPr>
          <a:xfrm>
            <a:off x="879237" y="2350160"/>
            <a:ext cx="2352477" cy="3083931"/>
          </a:xfrm>
          <a:prstGeom prst="rect">
            <a:avLst/>
          </a:prstGeom>
        </p:spPr>
      </p:pic>
    </p:spTree>
    <p:extLst>
      <p:ext uri="{BB962C8B-B14F-4D97-AF65-F5344CB8AC3E}">
        <p14:creationId xmlns:p14="http://schemas.microsoft.com/office/powerpoint/2010/main" val="2612533381"/>
      </p:ext>
    </p:extLst>
  </p:cSld>
  <p:clrMapOvr>
    <a:masterClrMapping/>
  </p:clrMapOvr>
</p:sld>
</file>

<file path=ppt/theme/theme1.xml><?xml version="1.0" encoding="utf-8"?>
<a:theme xmlns:a="http://schemas.openxmlformats.org/drawingml/2006/main" name="1_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6038</TotalTime>
  <Words>1114</Words>
  <Application>Microsoft Office PowerPoint</Application>
  <PresentationFormat>Widescreen</PresentationFormat>
  <Paragraphs>198</Paragraphs>
  <Slides>22</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Courier New</vt:lpstr>
      <vt:lpstr>Times New Roman</vt:lpstr>
      <vt:lpstr>1_Retrospect</vt:lpstr>
      <vt:lpstr>         “Covid-19: Mental Health Stressors, Coping Strategies, and Policies in Vulnerable Latino Communities”    COVID-19: Mental Health and Policies Relevant to  Vulnerable Latino Immigrants </vt:lpstr>
      <vt:lpstr>Disclosures</vt:lpstr>
      <vt:lpstr>Goals and Objectives  </vt:lpstr>
      <vt:lpstr>Background and Significance </vt:lpstr>
      <vt:lpstr>Undocumented Latino Immigrant Communities:  A Vulnerable, Yet Resilient Population </vt:lpstr>
      <vt:lpstr>COVID-19 and Mental Health of Undocumented Latino Immigrants</vt:lpstr>
      <vt:lpstr>The U.S. Immigration System: Current Context</vt:lpstr>
      <vt:lpstr>         Proyecto Voces (Voices)    “If you have built castles in the air, your work need not be lost; that is where they should be. Now put the foundations under them.” Henry David Thoreau </vt:lpstr>
      <vt:lpstr>PowerPoint Presentation</vt:lpstr>
      <vt:lpstr>PowerPoint Presentation</vt:lpstr>
      <vt:lpstr>Effects on Mental Health </vt:lpstr>
      <vt:lpstr>PowerPoint Presentation</vt:lpstr>
      <vt:lpstr>      Research, Clinical, &amp; Ethical Considerations:  Lessons Learned  </vt:lpstr>
      <vt:lpstr>Research Considerations: Building Knowledge</vt:lpstr>
      <vt:lpstr>Clinical Considerations: Addressing Need </vt:lpstr>
      <vt:lpstr>Ethical Considerations:  Protecting Human Rights and Promoting Social Justice</vt:lpstr>
      <vt:lpstr>  A Call to Action </vt:lpstr>
      <vt:lpstr>Interdisciplinary Collaboration and Binational Efforts</vt:lpstr>
      <vt:lpstr>PowerPoint Presentation</vt:lpstr>
      <vt:lpstr>The Media as Gate</vt:lpstr>
      <vt:lpstr>Closing Remarks </vt:lpstr>
      <vt:lpstr>Questions or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Translational Science to Inform and Meet the Health  Needs of Hidden and Hard-to-Reach Populations</dc:title>
  <dc:creator>Michelle Garza</dc:creator>
  <cp:lastModifiedBy>Flores,Michael</cp:lastModifiedBy>
  <cp:revision>66</cp:revision>
  <dcterms:created xsi:type="dcterms:W3CDTF">2020-10-13T21:03:51Z</dcterms:created>
  <dcterms:modified xsi:type="dcterms:W3CDTF">2021-12-02T14:16:49Z</dcterms:modified>
</cp:coreProperties>
</file>