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81" r:id="rId3"/>
    <p:sldId id="257" r:id="rId4"/>
    <p:sldId id="280" r:id="rId5"/>
    <p:sldId id="259" r:id="rId6"/>
    <p:sldId id="268" r:id="rId7"/>
    <p:sldId id="277" r:id="rId8"/>
    <p:sldId id="270" r:id="rId9"/>
    <p:sldId id="274" r:id="rId10"/>
    <p:sldId id="272" r:id="rId11"/>
    <p:sldId id="276" r:id="rId12"/>
    <p:sldId id="278" r:id="rId13"/>
    <p:sldId id="275" r:id="rId14"/>
    <p:sldId id="271" r:id="rId15"/>
    <p:sldId id="273" r:id="rId16"/>
    <p:sldId id="262" r:id="rId17"/>
    <p:sldId id="263" r:id="rId18"/>
    <p:sldId id="269" r:id="rId19"/>
    <p:sldId id="283" r:id="rId20"/>
    <p:sldId id="265" r:id="rId21"/>
    <p:sldId id="266" r:id="rId22"/>
    <p:sldId id="267"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Overpass Light" panose="020B0604020202020204" charset="0"/>
      <p:regular r:id="rId29"/>
    </p:embeddedFont>
    <p:embeddedFont>
      <p:font typeface="Overpass Light Bold" panose="020B0604020202020204" charset="0"/>
      <p:regular r:id="rId30"/>
    </p:embeddedFont>
    <p:embeddedFont>
      <p:font typeface="Overpass Light Italics"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3803" autoAdjust="0"/>
  </p:normalViewPr>
  <p:slideViewPr>
    <p:cSldViewPr>
      <p:cViewPr varScale="1">
        <p:scale>
          <a:sx n="49" d="100"/>
          <a:sy n="49" d="100"/>
        </p:scale>
        <p:origin x="22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Jumanos</a:t>
            </a:r>
          </a:p>
          <a:p>
            <a:pPr lvl="0"/>
            <a:r>
              <a:rPr lang="en-US" dirty="0"/>
              <a:t>Tong-</a:t>
            </a:r>
            <a:r>
              <a:rPr lang="en-US" dirty="0" err="1"/>
              <a:t>Kuh</a:t>
            </a:r>
            <a:r>
              <a:rPr lang="en-US" dirty="0"/>
              <a:t>-Wah</a:t>
            </a:r>
          </a:p>
          <a:p>
            <a:pPr lvl="0"/>
            <a:r>
              <a:rPr lang="en-US" dirty="0"/>
              <a:t>Ly-Pan Apache</a:t>
            </a:r>
          </a:p>
          <a:p>
            <a:pPr lvl="0"/>
            <a:r>
              <a:rPr lang="en-US" dirty="0" err="1"/>
              <a:t>Coahuil</a:t>
            </a:r>
            <a:r>
              <a:rPr lang="en-US" dirty="0"/>
              <a:t>[</a:t>
            </a:r>
            <a:r>
              <a:rPr lang="en-US" dirty="0" err="1"/>
              <a:t>te</a:t>
            </a:r>
            <a:r>
              <a:rPr lang="en-US" dirty="0"/>
              <a:t>]can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extLst>
      <p:ext uri="{BB962C8B-B14F-4D97-AF65-F5344CB8AC3E}">
        <p14:creationId xmlns:p14="http://schemas.microsoft.com/office/powerpoint/2010/main" val="555888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kumimoji="0" lang="en-US" sz="1200" b="0" i="0" u="none" strike="noStrike" kern="1200" cap="none" spc="0" normalizeH="0" baseline="0" noProof="0" dirty="0">
                <a:ln>
                  <a:noFill/>
                </a:ln>
                <a:solidFill>
                  <a:prstClr val="black"/>
                </a:solidFill>
                <a:effectLst/>
                <a:uLnTx/>
                <a:uFillTx/>
                <a:latin typeface="Calibri"/>
                <a:ea typeface="+mn-ea"/>
                <a:cs typeface="+mn-cs"/>
              </a:rPr>
              <a:t>[Where] the activities proposed were described as benefiting “all VC students, including VC’s high proportion of Hispanic students,” framing the general population of VC students as the primary beneficiaries of the grant over the Latinx population (U.S. Department of Education, 2021, p. 4).</a:t>
            </a:r>
          </a:p>
          <a:p>
            <a:pPr lvl="0"/>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extLst>
      <p:ext uri="{BB962C8B-B14F-4D97-AF65-F5344CB8AC3E}">
        <p14:creationId xmlns:p14="http://schemas.microsoft.com/office/powerpoint/2010/main" val="3512470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800" dirty="0">
                <a:effectLst/>
                <a:latin typeface="Times New Roman" panose="02020603050405020304" pitchFamily="18" charset="0"/>
                <a:ea typeface="Calibri" panose="020F0502020204030204" pitchFamily="34" charset="0"/>
              </a:rPr>
              <a:t>Victoria College was ranked second and awarded Title V funds for a proposal that mentioned Latinx student low performance outcomes as a threat to the “colleges self-sufficiency.”</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extLst>
      <p:ext uri="{BB962C8B-B14F-4D97-AF65-F5344CB8AC3E}">
        <p14:creationId xmlns:p14="http://schemas.microsoft.com/office/powerpoint/2010/main" val="270188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Therefore, the importance of HSI funding is focused more on the lack of institutional productivity, and the overall status of an institution, rather than the Latinx students that make this funding possible.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extLst>
      <p:ext uri="{BB962C8B-B14F-4D97-AF65-F5344CB8AC3E}">
        <p14:creationId xmlns:p14="http://schemas.microsoft.com/office/powerpoint/2010/main" val="360133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 grant proposed by Victoria College displayed deficit-based perspectives. It focused on the students’ weakness over their strengths, deficits over their talents, and represents a monocultural framework over a multicultural 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extLst>
      <p:ext uri="{BB962C8B-B14F-4D97-AF65-F5344CB8AC3E}">
        <p14:creationId xmlns:p14="http://schemas.microsoft.com/office/powerpoint/2010/main" val="1254248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err="1"/>
              <a:t>Yoso’s</a:t>
            </a:r>
            <a:r>
              <a:rPr lang="en-US" dirty="0"/>
              <a:t> Model of Cultural Wealth</a:t>
            </a:r>
          </a:p>
          <a:p>
            <a:pPr lvl="0"/>
            <a:endParaRPr lang="en-US" dirty="0"/>
          </a:p>
          <a:p>
            <a:pPr lvl="0"/>
            <a:r>
              <a:rPr lang="en-US" dirty="0" err="1"/>
              <a:t>Yosso’s</a:t>
            </a:r>
            <a:r>
              <a:rPr lang="en-US" dirty="0"/>
              <a:t> model uses a strength-based perspective that understands the lived experiences and capital that students bring into their colleges, degree programs, and classes.</a:t>
            </a:r>
          </a:p>
          <a:p>
            <a:pPr lvl="0"/>
            <a:endParaRPr lang="en-US" dirty="0"/>
          </a:p>
          <a:p>
            <a:pPr lvl="0"/>
            <a:r>
              <a:rPr lang="en-US" dirty="0"/>
              <a:t>Aspirational Capital: “hopes and dreams” students have</a:t>
            </a:r>
          </a:p>
          <a:p>
            <a:pPr lvl="0"/>
            <a:r>
              <a:rPr lang="en-US" dirty="0"/>
              <a:t>Linguistic Capital: language, communication skills, and storytelling</a:t>
            </a:r>
          </a:p>
          <a:p>
            <a:pPr lvl="0"/>
            <a:r>
              <a:rPr lang="en-US" dirty="0"/>
              <a:t>Familial Capital: pre-college experiences within their community</a:t>
            </a:r>
          </a:p>
          <a:p>
            <a:pPr lvl="0"/>
            <a:r>
              <a:rPr lang="en-US" dirty="0"/>
              <a:t>Social Capital: friends and other social contacts</a:t>
            </a:r>
          </a:p>
          <a:p>
            <a:pPr lvl="0"/>
            <a:r>
              <a:rPr lang="en-US" dirty="0"/>
              <a:t>Navigational Capital: students' ability to navigate social institutions, like educational spaces</a:t>
            </a:r>
          </a:p>
          <a:p>
            <a:pPr lvl="0"/>
            <a:r>
              <a:rPr lang="en-US" dirty="0"/>
              <a:t>Resistance Capital: a historic legacy of engaging in social justice</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extLst>
      <p:ext uri="{BB962C8B-B14F-4D97-AF65-F5344CB8AC3E}">
        <p14:creationId xmlns:p14="http://schemas.microsoft.com/office/powerpoint/2010/main" val="1414617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In 2021, Excelencia in Education reported that HSIs are housed in 30 states, the District of Columbia, and Puerto Rico. Texas is home to 100 of 569 HSIs, the second highest geographical concentration of these institutions (Excelencia in Education, 2021). Therefore, Texas must recognize and address the increasing number of HSIs in the state, and the Latinx students that enroll in them. This includes a critical understanding of how a culture of power (Delpit, 1995) contributes to the assimilation and stratification of Latinx students in higher education, and the addition of state funds that would fill the gaps created by federal funds at HSIs.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State funds would be allocated using criteria that promote culturally responsive curriculum and pedagogy, hiring practices that diversify faculty, staff, and administration, programming that center the language, culture, and diverse perspectives of minority students, and resourcing that directly respond to Latinx student enrollment, retention, and graduation.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A collaboration between the San Antonio, TX HACU office and the State of Texas, could lead to a grant that supplements U.S. Department of Education Funds to Texas HSIs with state funds intended to build on Latinx students’ cultural wealth and counter neo-liberalistic approaches that dehumanize and exploit minority students (Roman,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extLst>
      <p:ext uri="{BB962C8B-B14F-4D97-AF65-F5344CB8AC3E}">
        <p14:creationId xmlns:p14="http://schemas.microsoft.com/office/powerpoint/2010/main" val="488900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Texas Latino Policy Symposium</a:t>
            </a:r>
          </a:p>
          <a:p>
            <a:pPr lvl="0"/>
            <a:r>
              <a:rPr lang="en-US" dirty="0"/>
              <a:t>Dr. Rick Sperling</a:t>
            </a:r>
          </a:p>
          <a:p>
            <a:pPr lvl="0"/>
            <a:r>
              <a:rPr lang="en-US" dirty="0"/>
              <a:t>St. Mary’s University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extLst>
      <p:ext uri="{BB962C8B-B14F-4D97-AF65-F5344CB8AC3E}">
        <p14:creationId xmlns:p14="http://schemas.microsoft.com/office/powerpoint/2010/main" val="1806356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Hispanic serving institutions (HSIs) are federally recognized as institutions of higher education that enroll at least 25%, full-time Hispanic/Latinx students that are eligible to compete for federal funds under Title V (Galdeon, 2012). HSIs enroll 66.8% of all college eligible Hispanic students; however, HSIs receive 68 cents for every dollar distributed to all other institutions of higher education (HACU, 2019-20; HACU, 2021).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Gasman et al. (2017) have suggested that minority-serving institutions, such as HSIs, are often “overlooked” because of their lack of ROI research. Return on investment (ROI) is an institutional performance measure developed in the business sector by Donaldson Brown that was later adopted into higher education (Bo, 2020). ROI has been increasingly used in higher education through policymaking, to address and determine where and how state funds should be distributed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Blagg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Blom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2018). This “cost-effective” measure is traditionally calculated by subtracting tangible forms of investment from economic benefits acquired (Bo, 2020;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Blagg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Blom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2018). However, performance measures have a long history of inequity in primary, secondary, and higher education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Knoester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&amp; Au, 2017). ROI could certainly be another means of distributing inequity under the guise of institutional improvement, and therefore, student improvement. When institutions of education adjust a standardized business measure to determine the allocation of funds, a students’ multifaceted educational experience is simplified, and students are seen as a commodity that is translated into economic, political, and social capital (Krawczyk, 2013; Epstein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Mckinnon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-Crowley, 2020).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extLst>
      <p:ext uri="{BB962C8B-B14F-4D97-AF65-F5344CB8AC3E}">
        <p14:creationId xmlns:p14="http://schemas.microsoft.com/office/powerpoint/2010/main" val="16279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 Hispanic Association for Colleges and Universities (HACU) is an educational association that nationally represents HSIs (HACU, 2021). HACU advocated for the federal recognition of HSIs, and succeeded, with the passage of the Higher Education Act of 1992 (Galdeon, 2012). Although HACU seeks to increase educational degree attainment among Hispanic students, their mission statement reflects the interests of the political, social, and economic sectors. According to HACU’s mission statement, the association is “meeting the needs of business, industry, and government through the development and sharing of resources, information, and expertise” (HACU, 2021, see section HACU’s Mission: To Champion Hispanic Success in Higher Education).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Therefore, there is reason to believe that the purpose of HSIs is not to meet student needs, but instead, to meet the needs of racially and economically stratified systems. At HSIs, Latinx students run the risk of investing their history, culture, language, and dignity to assimilate into the ideals that are replicated in the political, social, and economic sectors (Apple, 2019). Thus, using outcome measures that respond to binary inputs, lack the ability to encompass systemic issues of oppression, stratification, and unequal power dynamics, and achieves further hegemony over Latinx students. In addition, these neo-liberalistic approaches that favor profitability and efficacy over cultural capital and equity, have de-centered minority voices from higher education and educational policy, through the exclusion of intangible student investments and the failure to build on students' cultural wealth (Krawczyk, 2013; </a:t>
            </a:r>
            <a:r>
              <a:rPr lang="en-US" dirty="0" err="1"/>
              <a:t>Yosso</a:t>
            </a:r>
            <a:r>
              <a:rPr lang="en-US" dirty="0"/>
              <a:t>, 2005).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extLst>
      <p:ext uri="{BB962C8B-B14F-4D97-AF65-F5344CB8AC3E}">
        <p14:creationId xmlns:p14="http://schemas.microsoft.com/office/powerpoint/2010/main" val="67087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800" dirty="0">
                <a:effectLst/>
                <a:latin typeface="Times New Roman" panose="02020603050405020304" pitchFamily="18" charset="0"/>
                <a:ea typeface="Calibri" panose="020F0502020204030204" pitchFamily="34" charset="0"/>
              </a:rPr>
              <a:t>The federal allocation of funds is determined under the Developing Hispanic-Serving Institutions (DHSI) Program. In 2021, the DHSI Program did not take new grant submissions, but they ranked and awarded funds to “38 high-quality applications that were underfunded in FY [fiscal year] 2020” (U.S. Department of Education, 2021, p. 1). However, the criteria did not include a culturally sensitive framework or directly address Latinx student needs.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extLst>
      <p:ext uri="{BB962C8B-B14F-4D97-AF65-F5344CB8AC3E}">
        <p14:creationId xmlns:p14="http://schemas.microsoft.com/office/powerpoint/2010/main" val="331207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top mentions expanded educational opportunities and academic attainment for Hispanic students, but the DHSI lists general criteria of what the funding can be used for: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extLst>
      <p:ext uri="{BB962C8B-B14F-4D97-AF65-F5344CB8AC3E}">
        <p14:creationId xmlns:p14="http://schemas.microsoft.com/office/powerpoint/2010/main" val="112585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Equipment for educational research </a:t>
            </a:r>
          </a:p>
          <a:p>
            <a:pPr marL="171450" lvl="0" indent="-171450">
              <a:buFont typeface="Arial" panose="020B0604020202020204" pitchFamily="34" charset="0"/>
              <a:buChar char="•"/>
            </a:pPr>
            <a:r>
              <a:rPr lang="en-US" dirty="0"/>
              <a:t>Improvement of instruction facilities (construction, maintenance, repair)</a:t>
            </a:r>
          </a:p>
          <a:p>
            <a:pPr marL="171450" lvl="0" indent="-171450">
              <a:buFont typeface="Arial" panose="020B0604020202020204" pitchFamily="34" charset="0"/>
              <a:buChar char="•"/>
            </a:pPr>
            <a:r>
              <a:rPr lang="en-US" dirty="0"/>
              <a:t>Faculty and staff development</a:t>
            </a:r>
          </a:p>
          <a:p>
            <a:pPr marL="171450" lvl="0" indent="-171450">
              <a:buFont typeface="Arial" panose="020B0604020202020204" pitchFamily="34" charset="0"/>
              <a:buChar char="•"/>
            </a:pPr>
            <a:r>
              <a:rPr lang="en-US" dirty="0"/>
              <a:t>Curriculum revision and development</a:t>
            </a:r>
          </a:p>
          <a:p>
            <a:pPr marL="171450" lvl="0" indent="-171450">
              <a:buFont typeface="Arial" panose="020B0604020202020204" pitchFamily="34" charset="0"/>
              <a:buChar char="•"/>
            </a:pPr>
            <a:r>
              <a:rPr lang="en-US" dirty="0"/>
              <a:t>Student support services</a:t>
            </a:r>
          </a:p>
          <a:p>
            <a:pPr marL="171450" lvl="0" indent="-171450">
              <a:buFont typeface="Arial" panose="020B0604020202020204" pitchFamily="34" charset="0"/>
              <a:buChar char="•"/>
            </a:pPr>
            <a:r>
              <a:rPr lang="en-US" dirty="0"/>
              <a:t>Community outreach</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 grant tackles the institutions as a whole; instead of the population that should be directly addressed. So, as long as the proposal includes how this funding will trickle down to Latinx students, it will be approved.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extLst>
      <p:ext uri="{BB962C8B-B14F-4D97-AF65-F5344CB8AC3E}">
        <p14:creationId xmlns:p14="http://schemas.microsoft.com/office/powerpoint/2010/main" val="2193342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This was shown in Victoria College in Texas grant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extLst>
      <p:ext uri="{BB962C8B-B14F-4D97-AF65-F5344CB8AC3E}">
        <p14:creationId xmlns:p14="http://schemas.microsoft.com/office/powerpoint/2010/main" val="1698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AutoShape 2"/>
          <p:cNvSpPr/>
          <p:nvPr/>
        </p:nvSpPr>
        <p:spPr>
          <a:xfrm>
            <a:off x="1028700" y="8833539"/>
            <a:ext cx="16230600" cy="31050"/>
          </a:xfrm>
          <a:prstGeom prst="rect">
            <a:avLst/>
          </a:prstGeom>
          <a:solidFill>
            <a:srgbClr val="CDA63C"/>
          </a:solidFill>
        </p:spPr>
      </p:sp>
      <p:sp>
        <p:nvSpPr>
          <p:cNvPr id="3" name="TextBox 3"/>
          <p:cNvSpPr txBox="1"/>
          <p:nvPr/>
        </p:nvSpPr>
        <p:spPr>
          <a:xfrm>
            <a:off x="2156576" y="1696108"/>
            <a:ext cx="13974849" cy="3391569"/>
          </a:xfrm>
          <a:prstGeom prst="rect">
            <a:avLst/>
          </a:prstGeom>
        </p:spPr>
        <p:txBody>
          <a:bodyPr lIns="0" tIns="0" rIns="0" bIns="0" rtlCol="0" anchor="t">
            <a:spAutoFit/>
          </a:bodyPr>
          <a:lstStyle/>
          <a:p>
            <a:pPr algn="ctr">
              <a:lnSpc>
                <a:spcPts val="9094"/>
              </a:lnSpc>
            </a:pPr>
            <a:r>
              <a:rPr lang="en-US" sz="6300" spc="-109" dirty="0">
                <a:solidFill>
                  <a:srgbClr val="1A1B18"/>
                </a:solidFill>
                <a:latin typeface="Overpass Light Bold" panose="020B0604020202020204" charset="0"/>
              </a:rPr>
              <a:t>Hispanic Serving Institutions as Business Serving Institutions: A Look at Outcomes and Policy Implications</a:t>
            </a:r>
          </a:p>
        </p:txBody>
      </p:sp>
      <p:sp>
        <p:nvSpPr>
          <p:cNvPr id="4" name="TextBox 4"/>
          <p:cNvSpPr txBox="1"/>
          <p:nvPr/>
        </p:nvSpPr>
        <p:spPr>
          <a:xfrm>
            <a:off x="2444442" y="5471784"/>
            <a:ext cx="13399116" cy="2687016"/>
          </a:xfrm>
          <a:prstGeom prst="rect">
            <a:avLst/>
          </a:prstGeom>
        </p:spPr>
        <p:txBody>
          <a:bodyPr lIns="0" tIns="0" rIns="0" bIns="0" rtlCol="0" anchor="t">
            <a:spAutoFit/>
          </a:bodyPr>
          <a:lstStyle/>
          <a:p>
            <a:pPr algn="ctr">
              <a:lnSpc>
                <a:spcPts val="7862"/>
              </a:lnSpc>
            </a:pPr>
            <a:r>
              <a:rPr lang="en-US" sz="5400" spc="-94" dirty="0">
                <a:solidFill>
                  <a:srgbClr val="1A1B18"/>
                </a:solidFill>
                <a:latin typeface="Overpass Light Bold" panose="020B0604020202020204" charset="0"/>
              </a:rPr>
              <a:t>Vanessa Quetzeri</a:t>
            </a:r>
          </a:p>
          <a:p>
            <a:pPr algn="ctr">
              <a:lnSpc>
                <a:spcPts val="6718"/>
              </a:lnSpc>
            </a:pPr>
            <a:r>
              <a:rPr lang="en-US" sz="4800" spc="-80" dirty="0">
                <a:solidFill>
                  <a:srgbClr val="1A1B18"/>
                </a:solidFill>
                <a:latin typeface="Overpass Light Bold" panose="020B0604020202020204" charset="0"/>
              </a:rPr>
              <a:t>Rick Sperling, PhD</a:t>
            </a:r>
          </a:p>
          <a:p>
            <a:pPr algn="ctr">
              <a:lnSpc>
                <a:spcPts val="6718"/>
              </a:lnSpc>
            </a:pPr>
            <a:r>
              <a:rPr lang="en-US" sz="4800" spc="-80" dirty="0">
                <a:solidFill>
                  <a:srgbClr val="1A1B18"/>
                </a:solidFill>
                <a:latin typeface="Overpass Light Bold" panose="020B0604020202020204" charset="0"/>
              </a:rPr>
              <a:t>2021 Texas Latino Policy Symposium</a:t>
            </a:r>
            <a:r>
              <a:rPr lang="en-US" sz="4800" spc="-80" dirty="0">
                <a:solidFill>
                  <a:srgbClr val="1A1B18"/>
                </a:solidFill>
                <a:latin typeface="Cormorant Garamond Bold Bold"/>
              </a:rPr>
              <a:t> </a:t>
            </a:r>
          </a:p>
        </p:txBody>
      </p:sp>
      <p:sp>
        <p:nvSpPr>
          <p:cNvPr id="5" name="AutoShape 5"/>
          <p:cNvSpPr/>
          <p:nvPr/>
        </p:nvSpPr>
        <p:spPr>
          <a:xfrm>
            <a:off x="1028700" y="997650"/>
            <a:ext cx="16230600" cy="31050"/>
          </a:xfrm>
          <a:prstGeom prst="rect">
            <a:avLst/>
          </a:prstGeom>
          <a:solidFill>
            <a:srgbClr val="CDA63C"/>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pic>
        <p:nvPicPr>
          <p:cNvPr id="22" name="Picture 21" descr="Text, letter&#10;&#10;Description automatically generated">
            <a:extLst>
              <a:ext uri="{FF2B5EF4-FFF2-40B4-BE49-F238E27FC236}">
                <a16:creationId xmlns:a16="http://schemas.microsoft.com/office/drawing/2014/main" id="{4D5AD225-D924-449C-BDCA-8AE36975D584}"/>
              </a:ext>
            </a:extLst>
          </p:cNvPr>
          <p:cNvPicPr>
            <a:picLocks noChangeAspect="1"/>
          </p:cNvPicPr>
          <p:nvPr/>
        </p:nvPicPr>
        <p:blipFill rotWithShape="1">
          <a:blip r:embed="rId3">
            <a:extLst>
              <a:ext uri="{28A0092B-C50C-407E-A947-70E740481C1C}">
                <a14:useLocalDpi xmlns:a14="http://schemas.microsoft.com/office/drawing/2010/main" val="0"/>
              </a:ext>
            </a:extLst>
          </a:blip>
          <a:srcRect l="19715" r="19143"/>
          <a:stretch/>
        </p:blipFill>
        <p:spPr>
          <a:xfrm>
            <a:off x="3932608" y="334004"/>
            <a:ext cx="10422784" cy="9618991"/>
          </a:xfrm>
          <a:prstGeom prst="rect">
            <a:avLst/>
          </a:prstGeom>
        </p:spPr>
      </p:pic>
    </p:spTree>
    <p:extLst>
      <p:ext uri="{BB962C8B-B14F-4D97-AF65-F5344CB8AC3E}">
        <p14:creationId xmlns:p14="http://schemas.microsoft.com/office/powerpoint/2010/main" val="251420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pic>
        <p:nvPicPr>
          <p:cNvPr id="22" name="Picture 21" descr="Text, letter&#10;&#10;Description automatically generated">
            <a:extLst>
              <a:ext uri="{FF2B5EF4-FFF2-40B4-BE49-F238E27FC236}">
                <a16:creationId xmlns:a16="http://schemas.microsoft.com/office/drawing/2014/main" id="{4D5AD225-D924-449C-BDCA-8AE36975D584}"/>
              </a:ext>
            </a:extLst>
          </p:cNvPr>
          <p:cNvPicPr>
            <a:picLocks noChangeAspect="1"/>
          </p:cNvPicPr>
          <p:nvPr/>
        </p:nvPicPr>
        <p:blipFill rotWithShape="1">
          <a:blip r:embed="rId3">
            <a:extLst>
              <a:ext uri="{28A0092B-C50C-407E-A947-70E740481C1C}">
                <a14:useLocalDpi xmlns:a14="http://schemas.microsoft.com/office/drawing/2010/main" val="0"/>
              </a:ext>
            </a:extLst>
          </a:blip>
          <a:srcRect l="19715" t="28038" r="19143" b="57332"/>
          <a:stretch/>
        </p:blipFill>
        <p:spPr>
          <a:xfrm>
            <a:off x="395896" y="3962400"/>
            <a:ext cx="17496207" cy="2362200"/>
          </a:xfrm>
          <a:prstGeom prst="rect">
            <a:avLst/>
          </a:prstGeom>
        </p:spPr>
      </p:pic>
    </p:spTree>
    <p:extLst>
      <p:ext uri="{BB962C8B-B14F-4D97-AF65-F5344CB8AC3E}">
        <p14:creationId xmlns:p14="http://schemas.microsoft.com/office/powerpoint/2010/main" val="345544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6474176"/>
            <a:chOff x="0" y="0"/>
            <a:chExt cx="22984105" cy="8632233"/>
          </a:xfrm>
        </p:grpSpPr>
        <p:sp>
          <p:nvSpPr>
            <p:cNvPr id="3" name="AutoShape 3"/>
            <p:cNvSpPr/>
            <p:nvPr/>
          </p:nvSpPr>
          <p:spPr>
            <a:xfrm>
              <a:off x="0" y="0"/>
              <a:ext cx="22984105" cy="52643"/>
            </a:xfrm>
            <a:prstGeom prst="rect">
              <a:avLst/>
            </a:prstGeom>
            <a:solidFill>
              <a:srgbClr val="CDA63C"/>
            </a:solidFill>
          </p:spPr>
        </p:sp>
        <p:sp>
          <p:nvSpPr>
            <p:cNvPr id="4" name="TextBox 4"/>
            <p:cNvSpPr txBox="1"/>
            <p:nvPr/>
          </p:nvSpPr>
          <p:spPr>
            <a:xfrm>
              <a:off x="0" y="3375666"/>
              <a:ext cx="22984105" cy="5256567"/>
            </a:xfrm>
            <a:prstGeom prst="rect">
              <a:avLst/>
            </a:prstGeom>
          </p:spPr>
          <p:txBody>
            <a:bodyPr lIns="0" tIns="0" rIns="0" bIns="0" rtlCol="0" anchor="t">
              <a:spAutoFit/>
            </a:bodyPr>
            <a:lstStyle/>
            <a:p>
              <a:pPr marL="798833" lvl="1" indent="-399416">
                <a:lnSpc>
                  <a:spcPct val="150000"/>
                </a:lnSpc>
                <a:buFont typeface="Arial"/>
                <a:buChar char="•"/>
              </a:pPr>
              <a:r>
                <a:rPr lang="en-US" sz="4400" dirty="0">
                  <a:solidFill>
                    <a:srgbClr val="1A1B18"/>
                  </a:solidFill>
                  <a:latin typeface="Overpass Light"/>
                </a:rPr>
                <a:t>Ranked 2</a:t>
              </a:r>
              <a:r>
                <a:rPr lang="en-US" sz="4400" baseline="30000" dirty="0">
                  <a:solidFill>
                    <a:srgbClr val="1A1B18"/>
                  </a:solidFill>
                  <a:latin typeface="Overpass Light"/>
                </a:rPr>
                <a:t>nd</a:t>
              </a:r>
              <a:r>
                <a:rPr lang="en-US" sz="4400" dirty="0">
                  <a:solidFill>
                    <a:srgbClr val="1A1B18"/>
                  </a:solidFill>
                  <a:latin typeface="Overpass Light"/>
                </a:rPr>
                <a:t> for proposal</a:t>
              </a:r>
            </a:p>
            <a:p>
              <a:pPr marL="798833" lvl="1" indent="-399416">
                <a:lnSpc>
                  <a:spcPct val="150000"/>
                </a:lnSpc>
                <a:buFont typeface="Arial"/>
                <a:buChar char="•"/>
              </a:pPr>
              <a:r>
                <a:rPr lang="en-US" sz="4400" dirty="0">
                  <a:solidFill>
                    <a:srgbClr val="1A1B18"/>
                  </a:solidFill>
                  <a:latin typeface="Overpass Light"/>
                </a:rPr>
                <a:t>Students’ low performance outcomes were a threat to the “colleges self-sufficiency” </a:t>
              </a:r>
            </a:p>
            <a:p>
              <a:pPr marL="798833" lvl="1" indent="-399416">
                <a:lnSpc>
                  <a:spcPct val="150000"/>
                </a:lnSpc>
                <a:buFont typeface="Arial"/>
                <a:buChar char="•"/>
              </a:pPr>
              <a:r>
                <a:rPr lang="en-US" sz="4400" dirty="0">
                  <a:solidFill>
                    <a:srgbClr val="1A1B18"/>
                  </a:solidFill>
                  <a:latin typeface="Overpass Light"/>
                </a:rPr>
                <a:t>Framed beneficiaries of the funds to general VC population</a:t>
              </a:r>
            </a:p>
          </p:txBody>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Victoria College in Texas (VC) </a:t>
              </a:r>
            </a:p>
          </p:txBody>
        </p:sp>
        <p:sp>
          <p:nvSpPr>
            <p:cNvPr id="6" name="AutoShape 6"/>
            <p:cNvSpPr/>
            <p:nvPr/>
          </p:nvSpPr>
          <p:spPr>
            <a:xfrm>
              <a:off x="0" y="2488395"/>
              <a:ext cx="22984105" cy="52643"/>
            </a:xfrm>
            <a:prstGeom prst="rect">
              <a:avLst/>
            </a:prstGeom>
            <a:solidFill>
              <a:srgbClr val="CDA63C"/>
            </a:solidFill>
          </p:spPr>
        </p:sp>
      </p:grpSp>
    </p:spTree>
    <p:extLst>
      <p:ext uri="{BB962C8B-B14F-4D97-AF65-F5344CB8AC3E}">
        <p14:creationId xmlns:p14="http://schemas.microsoft.com/office/powerpoint/2010/main" val="248592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pic>
        <p:nvPicPr>
          <p:cNvPr id="22" name="Picture 21" descr="Text, letter&#10;&#10;Description automatically generated">
            <a:extLst>
              <a:ext uri="{FF2B5EF4-FFF2-40B4-BE49-F238E27FC236}">
                <a16:creationId xmlns:a16="http://schemas.microsoft.com/office/drawing/2014/main" id="{4D5AD225-D924-449C-BDCA-8AE36975D584}"/>
              </a:ext>
            </a:extLst>
          </p:cNvPr>
          <p:cNvPicPr>
            <a:picLocks noChangeAspect="1"/>
          </p:cNvPicPr>
          <p:nvPr/>
        </p:nvPicPr>
        <p:blipFill rotWithShape="1">
          <a:blip r:embed="rId3">
            <a:extLst>
              <a:ext uri="{28A0092B-C50C-407E-A947-70E740481C1C}">
                <a14:useLocalDpi xmlns:a14="http://schemas.microsoft.com/office/drawing/2010/main" val="0"/>
              </a:ext>
            </a:extLst>
          </a:blip>
          <a:srcRect l="19715" t="8014" r="19143" b="74558"/>
          <a:stretch/>
        </p:blipFill>
        <p:spPr>
          <a:xfrm>
            <a:off x="411683" y="3738993"/>
            <a:ext cx="17464633" cy="2809013"/>
          </a:xfrm>
          <a:prstGeom prst="rect">
            <a:avLst/>
          </a:prstGeom>
        </p:spPr>
      </p:pic>
    </p:spTree>
    <p:extLst>
      <p:ext uri="{BB962C8B-B14F-4D97-AF65-F5344CB8AC3E}">
        <p14:creationId xmlns:p14="http://schemas.microsoft.com/office/powerpoint/2010/main" val="368295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8409256"/>
            <a:chOff x="0" y="0"/>
            <a:chExt cx="22984105" cy="11212339"/>
          </a:xfrm>
        </p:grpSpPr>
        <p:sp>
          <p:nvSpPr>
            <p:cNvPr id="3" name="AutoShape 3"/>
            <p:cNvSpPr/>
            <p:nvPr/>
          </p:nvSpPr>
          <p:spPr>
            <a:xfrm>
              <a:off x="0" y="0"/>
              <a:ext cx="22984105" cy="52643"/>
            </a:xfrm>
            <a:prstGeom prst="rect">
              <a:avLst/>
            </a:prstGeom>
            <a:solidFill>
              <a:srgbClr val="CDA63C"/>
            </a:solidFill>
          </p:spPr>
        </p:sp>
        <p:sp>
          <p:nvSpPr>
            <p:cNvPr id="4" name="TextBox 4"/>
            <p:cNvSpPr txBox="1"/>
            <p:nvPr/>
          </p:nvSpPr>
          <p:spPr>
            <a:xfrm>
              <a:off x="0" y="3375666"/>
              <a:ext cx="22984105" cy="7836673"/>
            </a:xfrm>
            <a:prstGeom prst="rect">
              <a:avLst/>
            </a:prstGeom>
          </p:spPr>
          <p:txBody>
            <a:bodyPr lIns="0" tIns="0" rIns="0" bIns="0" rtlCol="0" anchor="t">
              <a:spAutoFit/>
            </a:bodyPr>
            <a:lstStyle/>
            <a:p>
              <a:pPr marL="798833" lvl="1" indent="-399416">
                <a:lnSpc>
                  <a:spcPct val="150000"/>
                </a:lnSpc>
                <a:buFont typeface="Arial"/>
                <a:buChar char="•"/>
              </a:pPr>
              <a:r>
                <a:rPr lang="en-US" sz="3700" dirty="0">
                  <a:solidFill>
                    <a:srgbClr val="1A1B18"/>
                  </a:solidFill>
                  <a:latin typeface="Overpass Light"/>
                </a:rPr>
                <a:t>Hold “[s]</a:t>
              </a:r>
              <a:r>
                <a:rPr lang="en-US" sz="3700" dirty="0" err="1">
                  <a:solidFill>
                    <a:srgbClr val="1A1B18"/>
                  </a:solidFill>
                  <a:latin typeface="Overpass Light"/>
                </a:rPr>
                <a:t>tudents</a:t>
              </a:r>
              <a:r>
                <a:rPr lang="en-US" sz="3700" dirty="0">
                  <a:solidFill>
                    <a:srgbClr val="1A1B18"/>
                  </a:solidFill>
                  <a:latin typeface="Overpass Light"/>
                </a:rPr>
                <a:t> from historically oppressed populations responsible for the challenges and inequalities that they face” (Davis &amp; </a:t>
              </a:r>
              <a:r>
                <a:rPr lang="en-US" sz="3700" dirty="0" err="1">
                  <a:solidFill>
                    <a:srgbClr val="1A1B18"/>
                  </a:solidFill>
                  <a:latin typeface="Overpass Light"/>
                </a:rPr>
                <a:t>Museus</a:t>
              </a:r>
              <a:r>
                <a:rPr lang="en-US" sz="3700" dirty="0">
                  <a:solidFill>
                    <a:srgbClr val="1A1B18"/>
                  </a:solidFill>
                  <a:latin typeface="Overpass Light"/>
                </a:rPr>
                <a:t>, 2019, p. 119)</a:t>
              </a:r>
            </a:p>
            <a:p>
              <a:pPr marL="798833" lvl="1" indent="-399416">
                <a:lnSpc>
                  <a:spcPct val="150000"/>
                </a:lnSpc>
                <a:buFont typeface="Arial"/>
                <a:buChar char="•"/>
              </a:pPr>
              <a:r>
                <a:rPr lang="en-US" sz="3700" dirty="0">
                  <a:solidFill>
                    <a:srgbClr val="1A1B18"/>
                  </a:solidFill>
                  <a:latin typeface="Overpass Light"/>
                </a:rPr>
                <a:t>Alternative: strength-based perspectives</a:t>
              </a:r>
            </a:p>
            <a:p>
              <a:pPr marL="798833" lvl="1" indent="-399416">
                <a:lnSpc>
                  <a:spcPct val="150000"/>
                </a:lnSpc>
                <a:buFont typeface="Arial"/>
                <a:buChar char="•"/>
              </a:pPr>
              <a:r>
                <a:rPr lang="en-US" sz="3700" dirty="0">
                  <a:solidFill>
                    <a:srgbClr val="1A1B18"/>
                  </a:solidFill>
                  <a:latin typeface="Overpass Light"/>
                </a:rPr>
                <a:t>strengths/weaknesses</a:t>
              </a:r>
            </a:p>
            <a:p>
              <a:pPr marL="798833" lvl="1" indent="-399416">
                <a:lnSpc>
                  <a:spcPct val="150000"/>
                </a:lnSpc>
                <a:buFont typeface="Arial"/>
                <a:buChar char="•"/>
              </a:pPr>
              <a:r>
                <a:rPr lang="en-US" sz="3700" dirty="0">
                  <a:solidFill>
                    <a:srgbClr val="1A1B18"/>
                  </a:solidFill>
                  <a:latin typeface="Overpass Light"/>
                </a:rPr>
                <a:t>talents/deficits</a:t>
              </a:r>
            </a:p>
            <a:p>
              <a:pPr marL="798833" lvl="1" indent="-399416">
                <a:lnSpc>
                  <a:spcPct val="150000"/>
                </a:lnSpc>
                <a:buFont typeface="Arial"/>
                <a:buChar char="•"/>
              </a:pPr>
              <a:r>
                <a:rPr lang="en-US" sz="3700" dirty="0">
                  <a:solidFill>
                    <a:srgbClr val="1A1B18"/>
                  </a:solidFill>
                  <a:latin typeface="Overpass Light"/>
                </a:rPr>
                <a:t>multicultural/monocultural</a:t>
              </a:r>
            </a:p>
            <a:p>
              <a:pPr marL="798833" lvl="1" indent="-399416">
                <a:lnSpc>
                  <a:spcPct val="150000"/>
                </a:lnSpc>
                <a:buFont typeface="Arial"/>
                <a:buChar char="•"/>
              </a:pPr>
              <a:endParaRPr lang="en-US" sz="3700" dirty="0">
                <a:solidFill>
                  <a:srgbClr val="1A1B18"/>
                </a:solidFill>
                <a:latin typeface="Overpass Light"/>
              </a:endParaRPr>
            </a:p>
          </p:txBody>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Deficit-Based Perspectives</a:t>
              </a:r>
            </a:p>
          </p:txBody>
        </p:sp>
        <p:sp>
          <p:nvSpPr>
            <p:cNvPr id="6" name="AutoShape 6"/>
            <p:cNvSpPr/>
            <p:nvPr/>
          </p:nvSpPr>
          <p:spPr>
            <a:xfrm>
              <a:off x="0" y="2488395"/>
              <a:ext cx="22984105" cy="52643"/>
            </a:xfrm>
            <a:prstGeom prst="rect">
              <a:avLst/>
            </a:prstGeom>
            <a:solidFill>
              <a:srgbClr val="CDA63C"/>
            </a:solidFill>
          </p:spPr>
        </p:sp>
      </p:grpSp>
    </p:spTree>
    <p:extLst>
      <p:ext uri="{BB962C8B-B14F-4D97-AF65-F5344CB8AC3E}">
        <p14:creationId xmlns:p14="http://schemas.microsoft.com/office/powerpoint/2010/main" val="323620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80B42ACA-8CB0-4669-BE02-944750CBA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828" y="479817"/>
            <a:ext cx="12328344" cy="932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6701097"/>
            <a:chOff x="0" y="0"/>
            <a:chExt cx="22984105" cy="8934795"/>
          </a:xfrm>
        </p:grpSpPr>
        <p:sp>
          <p:nvSpPr>
            <p:cNvPr id="3" name="AutoShape 3"/>
            <p:cNvSpPr/>
            <p:nvPr/>
          </p:nvSpPr>
          <p:spPr>
            <a:xfrm>
              <a:off x="0" y="0"/>
              <a:ext cx="22984105" cy="52643"/>
            </a:xfrm>
            <a:prstGeom prst="rect">
              <a:avLst/>
            </a:prstGeom>
            <a:solidFill>
              <a:srgbClr val="CDA63C"/>
            </a:solidFill>
          </p:spPr>
        </p:sp>
        <p:sp>
          <p:nvSpPr>
            <p:cNvPr id="4" name="TextBox 4"/>
            <p:cNvSpPr txBox="1"/>
            <p:nvPr/>
          </p:nvSpPr>
          <p:spPr>
            <a:xfrm>
              <a:off x="0" y="3375666"/>
              <a:ext cx="22984105" cy="5559129"/>
            </a:xfrm>
            <a:prstGeom prst="rect">
              <a:avLst/>
            </a:prstGeom>
          </p:spPr>
          <p:txBody>
            <a:bodyPr lIns="0" tIns="0" rIns="0" bIns="0" rtlCol="0" anchor="t">
              <a:spAutoFit/>
            </a:bodyPr>
            <a:lstStyle/>
            <a:p>
              <a:pPr marL="798833" lvl="1" indent="-399416">
                <a:lnSpc>
                  <a:spcPct val="150000"/>
                </a:lnSpc>
                <a:buFont typeface="Arial"/>
                <a:buChar char="•"/>
              </a:pPr>
              <a:r>
                <a:rPr lang="en-US" sz="3700" dirty="0">
                  <a:solidFill>
                    <a:srgbClr val="1A1B18"/>
                  </a:solidFill>
                  <a:latin typeface="Overpass Light"/>
                </a:rPr>
                <a:t>Home to 100/569 HSIs (</a:t>
              </a:r>
              <a:r>
                <a:rPr lang="en-US" sz="3700" dirty="0" err="1">
                  <a:solidFill>
                    <a:srgbClr val="1A1B18"/>
                  </a:solidFill>
                  <a:latin typeface="Overpass Light Italics"/>
                </a:rPr>
                <a:t>Excelencia</a:t>
              </a:r>
              <a:r>
                <a:rPr lang="en-US" sz="3700" dirty="0">
                  <a:solidFill>
                    <a:srgbClr val="1A1B18"/>
                  </a:solidFill>
                  <a:latin typeface="Overpass Light"/>
                </a:rPr>
                <a:t> in Education, 2021)</a:t>
              </a:r>
            </a:p>
            <a:p>
              <a:pPr marL="798833" lvl="1" indent="-399416">
                <a:lnSpc>
                  <a:spcPct val="150000"/>
                </a:lnSpc>
                <a:buFont typeface="Arial"/>
                <a:buChar char="•"/>
              </a:pPr>
              <a:r>
                <a:rPr lang="en-US" sz="3700" dirty="0">
                  <a:solidFill>
                    <a:srgbClr val="1A1B18"/>
                  </a:solidFill>
                  <a:latin typeface="Overpass Light"/>
                </a:rPr>
                <a:t>The second highest geographical location</a:t>
              </a:r>
            </a:p>
            <a:p>
              <a:pPr marL="798833" lvl="1" indent="-399416">
                <a:lnSpc>
                  <a:spcPct val="150000"/>
                </a:lnSpc>
                <a:buFont typeface="Arial"/>
                <a:buChar char="•"/>
              </a:pPr>
              <a:r>
                <a:rPr lang="en-US" sz="3700" dirty="0">
                  <a:solidFill>
                    <a:srgbClr val="1A1B18"/>
                  </a:solidFill>
                  <a:latin typeface="Overpass Light"/>
                </a:rPr>
                <a:t>Texas HSIs must: increase their critical understanding of HSIs &amp; the Latinx students that enroll in them &amp; add state funds that would fill the gaps created by federal funds</a:t>
              </a:r>
            </a:p>
          </p:txBody>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HSIs in Texas</a:t>
              </a:r>
            </a:p>
          </p:txBody>
        </p:sp>
        <p:sp>
          <p:nvSpPr>
            <p:cNvPr id="6" name="AutoShape 6"/>
            <p:cNvSpPr/>
            <p:nvPr/>
          </p:nvSpPr>
          <p:spPr>
            <a:xfrm>
              <a:off x="0" y="2488395"/>
              <a:ext cx="22984105" cy="52643"/>
            </a:xfrm>
            <a:prstGeom prst="rect">
              <a:avLst/>
            </a:prstGeom>
            <a:solidFill>
              <a:srgbClr val="CDA63C"/>
            </a:solid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TextBox 2"/>
          <p:cNvSpPr txBox="1"/>
          <p:nvPr/>
        </p:nvSpPr>
        <p:spPr>
          <a:xfrm>
            <a:off x="4189389" y="1426780"/>
            <a:ext cx="9909222" cy="976614"/>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Texas State Funds</a:t>
            </a:r>
          </a:p>
        </p:txBody>
      </p:sp>
      <p:grpSp>
        <p:nvGrpSpPr>
          <p:cNvPr id="3" name="Group 3"/>
          <p:cNvGrpSpPr/>
          <p:nvPr/>
        </p:nvGrpSpPr>
        <p:grpSpPr>
          <a:xfrm>
            <a:off x="553550" y="3519089"/>
            <a:ext cx="8590450" cy="1817351"/>
            <a:chOff x="0" y="0"/>
            <a:chExt cx="11453933" cy="2423134"/>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74"/>
              <a:ext cx="282296" cy="318665"/>
            </a:xfrm>
            <a:prstGeom prst="rect">
              <a:avLst/>
            </a:prstGeom>
          </p:spPr>
        </p:pic>
        <p:sp>
          <p:nvSpPr>
            <p:cNvPr id="5" name="TextBox 5"/>
            <p:cNvSpPr txBox="1"/>
            <p:nvPr/>
          </p:nvSpPr>
          <p:spPr>
            <a:xfrm>
              <a:off x="746025" y="-238125"/>
              <a:ext cx="10707908" cy="1992260"/>
            </a:xfrm>
            <a:prstGeom prst="rect">
              <a:avLst/>
            </a:prstGeom>
          </p:spPr>
          <p:txBody>
            <a:bodyPr lIns="0" tIns="0" rIns="0" bIns="0" rtlCol="0" anchor="t">
              <a:spAutoFit/>
            </a:bodyPr>
            <a:lstStyle/>
            <a:p>
              <a:pPr>
                <a:lnSpc>
                  <a:spcPts val="5919"/>
                </a:lnSpc>
              </a:pPr>
              <a:r>
                <a:rPr lang="en-US" sz="3699" spc="-55">
                  <a:solidFill>
                    <a:srgbClr val="1A1B18"/>
                  </a:solidFill>
                  <a:latin typeface="Overpass Light"/>
                </a:rPr>
                <a:t>Culturally responsive curriculum &amp; pedagogy</a:t>
              </a:r>
            </a:p>
          </p:txBody>
        </p:sp>
        <p:sp>
          <p:nvSpPr>
            <p:cNvPr id="6" name="TextBox 6"/>
            <p:cNvSpPr txBox="1"/>
            <p:nvPr/>
          </p:nvSpPr>
          <p:spPr>
            <a:xfrm>
              <a:off x="0" y="1819630"/>
              <a:ext cx="11453933" cy="603504"/>
            </a:xfrm>
            <a:prstGeom prst="rect">
              <a:avLst/>
            </a:prstGeom>
          </p:spPr>
          <p:txBody>
            <a:bodyPr lIns="0" tIns="0" rIns="0" bIns="0" rtlCol="0" anchor="t">
              <a:spAutoFit/>
            </a:bodyPr>
            <a:lstStyle/>
            <a:p>
              <a:pPr>
                <a:lnSpc>
                  <a:spcPts val="3436"/>
                </a:lnSpc>
              </a:pPr>
              <a:endParaRPr/>
            </a:p>
          </p:txBody>
        </p:sp>
      </p:grpSp>
      <p:grpSp>
        <p:nvGrpSpPr>
          <p:cNvPr id="7" name="Group 7"/>
          <p:cNvGrpSpPr/>
          <p:nvPr/>
        </p:nvGrpSpPr>
        <p:grpSpPr>
          <a:xfrm>
            <a:off x="9144000" y="5586470"/>
            <a:ext cx="8590450" cy="2067382"/>
            <a:chOff x="0" y="0"/>
            <a:chExt cx="11453933" cy="2756509"/>
          </a:xfrm>
        </p:grpSpPr>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74"/>
              <a:ext cx="282296" cy="318665"/>
            </a:xfrm>
            <a:prstGeom prst="rect">
              <a:avLst/>
            </a:prstGeom>
          </p:spPr>
        </p:pic>
        <p:sp>
          <p:nvSpPr>
            <p:cNvPr id="9" name="TextBox 9"/>
            <p:cNvSpPr txBox="1"/>
            <p:nvPr/>
          </p:nvSpPr>
          <p:spPr>
            <a:xfrm>
              <a:off x="746025" y="-238125"/>
              <a:ext cx="10707908" cy="2994634"/>
            </a:xfrm>
            <a:prstGeom prst="rect">
              <a:avLst/>
            </a:prstGeom>
          </p:spPr>
          <p:txBody>
            <a:bodyPr lIns="0" tIns="0" rIns="0" bIns="0" rtlCol="0" anchor="t">
              <a:spAutoFit/>
            </a:bodyPr>
            <a:lstStyle/>
            <a:p>
              <a:pPr>
                <a:lnSpc>
                  <a:spcPts val="5919"/>
                </a:lnSpc>
              </a:pPr>
              <a:r>
                <a:rPr lang="en-US" sz="3699" spc="-55">
                  <a:solidFill>
                    <a:srgbClr val="1A1B18"/>
                  </a:solidFill>
                  <a:latin typeface="Overpass Light"/>
                </a:rPr>
                <a:t>Resourcing that responds directly to Latinx student enrollment, retention, &amp; graduation</a:t>
              </a:r>
            </a:p>
          </p:txBody>
        </p:sp>
        <p:sp>
          <p:nvSpPr>
            <p:cNvPr id="10" name="TextBox 10"/>
            <p:cNvSpPr txBox="1"/>
            <p:nvPr/>
          </p:nvSpPr>
          <p:spPr>
            <a:xfrm>
              <a:off x="0" y="1819630"/>
              <a:ext cx="11453933" cy="603504"/>
            </a:xfrm>
            <a:prstGeom prst="rect">
              <a:avLst/>
            </a:prstGeom>
          </p:spPr>
          <p:txBody>
            <a:bodyPr lIns="0" tIns="0" rIns="0" bIns="0" rtlCol="0" anchor="t">
              <a:spAutoFit/>
            </a:bodyPr>
            <a:lstStyle/>
            <a:p>
              <a:pPr>
                <a:lnSpc>
                  <a:spcPts val="3436"/>
                </a:lnSpc>
              </a:pPr>
              <a:endParaRPr/>
            </a:p>
          </p:txBody>
        </p:sp>
      </p:grpSp>
      <p:grpSp>
        <p:nvGrpSpPr>
          <p:cNvPr id="11" name="Group 11"/>
          <p:cNvGrpSpPr/>
          <p:nvPr/>
        </p:nvGrpSpPr>
        <p:grpSpPr>
          <a:xfrm>
            <a:off x="553550" y="5586470"/>
            <a:ext cx="8590450" cy="1817351"/>
            <a:chOff x="0" y="0"/>
            <a:chExt cx="11453933" cy="2423134"/>
          </a:xfrm>
        </p:grpSpPr>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74"/>
              <a:ext cx="282296" cy="318665"/>
            </a:xfrm>
            <a:prstGeom prst="rect">
              <a:avLst/>
            </a:prstGeom>
          </p:spPr>
        </p:pic>
        <p:sp>
          <p:nvSpPr>
            <p:cNvPr id="13" name="TextBox 13"/>
            <p:cNvSpPr txBox="1"/>
            <p:nvPr/>
          </p:nvSpPr>
          <p:spPr>
            <a:xfrm>
              <a:off x="746025" y="-238125"/>
              <a:ext cx="10707908" cy="1992260"/>
            </a:xfrm>
            <a:prstGeom prst="rect">
              <a:avLst/>
            </a:prstGeom>
          </p:spPr>
          <p:txBody>
            <a:bodyPr lIns="0" tIns="0" rIns="0" bIns="0" rtlCol="0" anchor="t">
              <a:spAutoFit/>
            </a:bodyPr>
            <a:lstStyle/>
            <a:p>
              <a:pPr>
                <a:lnSpc>
                  <a:spcPts val="5919"/>
                </a:lnSpc>
              </a:pPr>
              <a:r>
                <a:rPr lang="en-US" sz="3699" spc="-55">
                  <a:solidFill>
                    <a:srgbClr val="1A1B18"/>
                  </a:solidFill>
                  <a:latin typeface="Overpass Light"/>
                </a:rPr>
                <a:t>Hiring practices that diversify faculty, staff, &amp; administration</a:t>
              </a:r>
            </a:p>
          </p:txBody>
        </p:sp>
        <p:sp>
          <p:nvSpPr>
            <p:cNvPr id="14" name="TextBox 14"/>
            <p:cNvSpPr txBox="1"/>
            <p:nvPr/>
          </p:nvSpPr>
          <p:spPr>
            <a:xfrm>
              <a:off x="0" y="1819630"/>
              <a:ext cx="11453933" cy="603504"/>
            </a:xfrm>
            <a:prstGeom prst="rect">
              <a:avLst/>
            </a:prstGeom>
          </p:spPr>
          <p:txBody>
            <a:bodyPr lIns="0" tIns="0" rIns="0" bIns="0" rtlCol="0" anchor="t">
              <a:spAutoFit/>
            </a:bodyPr>
            <a:lstStyle/>
            <a:p>
              <a:pPr>
                <a:lnSpc>
                  <a:spcPts val="3436"/>
                </a:lnSpc>
              </a:pPr>
              <a:endParaRPr/>
            </a:p>
          </p:txBody>
        </p:sp>
      </p:grpSp>
      <p:grpSp>
        <p:nvGrpSpPr>
          <p:cNvPr id="15" name="Group 15"/>
          <p:cNvGrpSpPr/>
          <p:nvPr/>
        </p:nvGrpSpPr>
        <p:grpSpPr>
          <a:xfrm>
            <a:off x="9144000" y="3519089"/>
            <a:ext cx="8590450" cy="1817351"/>
            <a:chOff x="0" y="0"/>
            <a:chExt cx="11453933" cy="2423134"/>
          </a:xfrm>
        </p:grpSpPr>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74"/>
              <a:ext cx="282296" cy="318665"/>
            </a:xfrm>
            <a:prstGeom prst="rect">
              <a:avLst/>
            </a:prstGeom>
          </p:spPr>
        </p:pic>
        <p:sp>
          <p:nvSpPr>
            <p:cNvPr id="17" name="TextBox 17"/>
            <p:cNvSpPr txBox="1"/>
            <p:nvPr/>
          </p:nvSpPr>
          <p:spPr>
            <a:xfrm>
              <a:off x="746025" y="-238125"/>
              <a:ext cx="10707908" cy="1992260"/>
            </a:xfrm>
            <a:prstGeom prst="rect">
              <a:avLst/>
            </a:prstGeom>
          </p:spPr>
          <p:txBody>
            <a:bodyPr lIns="0" tIns="0" rIns="0" bIns="0" rtlCol="0" anchor="t">
              <a:spAutoFit/>
            </a:bodyPr>
            <a:lstStyle/>
            <a:p>
              <a:pPr>
                <a:lnSpc>
                  <a:spcPts val="5919"/>
                </a:lnSpc>
              </a:pPr>
              <a:r>
                <a:rPr lang="en-US" sz="3699" spc="-55">
                  <a:solidFill>
                    <a:srgbClr val="1A1B18"/>
                  </a:solidFill>
                  <a:latin typeface="Overpass Light"/>
                </a:rPr>
                <a:t>Programming that centers language, culture, &amp; diverse perspectives</a:t>
              </a:r>
            </a:p>
          </p:txBody>
        </p:sp>
        <p:sp>
          <p:nvSpPr>
            <p:cNvPr id="18" name="TextBox 18"/>
            <p:cNvSpPr txBox="1"/>
            <p:nvPr/>
          </p:nvSpPr>
          <p:spPr>
            <a:xfrm>
              <a:off x="0" y="1819630"/>
              <a:ext cx="11453933" cy="603504"/>
            </a:xfrm>
            <a:prstGeom prst="rect">
              <a:avLst/>
            </a:prstGeom>
          </p:spPr>
          <p:txBody>
            <a:bodyPr lIns="0" tIns="0" rIns="0" bIns="0" rtlCol="0" anchor="t">
              <a:spAutoFit/>
            </a:bodyPr>
            <a:lstStyle/>
            <a:p>
              <a:pPr>
                <a:lnSpc>
                  <a:spcPts val="3436"/>
                </a:lnSpc>
              </a:pPr>
              <a:endParaRPr/>
            </a:p>
          </p:txBody>
        </p:sp>
      </p:grpSp>
      <p:sp>
        <p:nvSpPr>
          <p:cNvPr id="19" name="AutoShape 19"/>
          <p:cNvSpPr/>
          <p:nvPr/>
        </p:nvSpPr>
        <p:spPr>
          <a:xfrm>
            <a:off x="1028700" y="7986071"/>
            <a:ext cx="16230600" cy="31050"/>
          </a:xfrm>
          <a:prstGeom prst="rect">
            <a:avLst/>
          </a:prstGeom>
          <a:solidFill>
            <a:srgbClr val="CDA63C"/>
          </a:solidFill>
        </p:spPr>
      </p:sp>
      <p:sp>
        <p:nvSpPr>
          <p:cNvPr id="21" name="AutoShape 19">
            <a:extLst>
              <a:ext uri="{FF2B5EF4-FFF2-40B4-BE49-F238E27FC236}">
                <a16:creationId xmlns:a16="http://schemas.microsoft.com/office/drawing/2014/main" id="{1D9C0546-BFA5-4CD9-8EF6-58AB8F5A9C95}"/>
              </a:ext>
            </a:extLst>
          </p:cNvPr>
          <p:cNvSpPr/>
          <p:nvPr/>
        </p:nvSpPr>
        <p:spPr>
          <a:xfrm>
            <a:off x="1028700" y="2766730"/>
            <a:ext cx="16230600" cy="31050"/>
          </a:xfrm>
          <a:prstGeom prst="rect">
            <a:avLst/>
          </a:prstGeom>
          <a:solidFill>
            <a:srgbClr val="CDA63C"/>
          </a:solid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6701097"/>
            <a:chOff x="0" y="0"/>
            <a:chExt cx="22984105" cy="8934795"/>
          </a:xfrm>
        </p:grpSpPr>
        <p:sp>
          <p:nvSpPr>
            <p:cNvPr id="3" name="AutoShape 3"/>
            <p:cNvSpPr/>
            <p:nvPr/>
          </p:nvSpPr>
          <p:spPr>
            <a:xfrm>
              <a:off x="0" y="0"/>
              <a:ext cx="22984105" cy="52643"/>
            </a:xfrm>
            <a:prstGeom prst="rect">
              <a:avLst/>
            </a:prstGeom>
            <a:solidFill>
              <a:srgbClr val="CDA63C"/>
            </a:solidFill>
          </p:spPr>
        </p:sp>
        <p:sp>
          <p:nvSpPr>
            <p:cNvPr id="4" name="TextBox 4"/>
            <p:cNvSpPr txBox="1"/>
            <p:nvPr/>
          </p:nvSpPr>
          <p:spPr>
            <a:xfrm>
              <a:off x="0" y="3375666"/>
              <a:ext cx="22984105" cy="5559129"/>
            </a:xfrm>
            <a:prstGeom prst="rect">
              <a:avLst/>
            </a:prstGeom>
          </p:spPr>
          <p:txBody>
            <a:bodyPr lIns="0" tIns="0" rIns="0" bIns="0" rtlCol="0" anchor="t">
              <a:spAutoFit/>
            </a:bodyPr>
            <a:lstStyle/>
            <a:p>
              <a:pPr marL="798833" lvl="1" indent="-399416">
                <a:lnSpc>
                  <a:spcPct val="150000"/>
                </a:lnSpc>
                <a:buFont typeface="Arial"/>
                <a:buChar char="•"/>
              </a:pPr>
              <a:r>
                <a:rPr lang="en-US" sz="3700" dirty="0">
                  <a:solidFill>
                    <a:srgbClr val="1A1B18"/>
                  </a:solidFill>
                  <a:latin typeface="Overpass Light"/>
                </a:rPr>
                <a:t>San Antonio HACU Office + the State of Texas</a:t>
              </a:r>
            </a:p>
            <a:p>
              <a:pPr marL="798833" lvl="1" indent="-399416">
                <a:lnSpc>
                  <a:spcPct val="150000"/>
                </a:lnSpc>
                <a:buFont typeface="Arial"/>
                <a:buChar char="•"/>
              </a:pPr>
              <a:r>
                <a:rPr lang="en-US" sz="3700" dirty="0">
                  <a:solidFill>
                    <a:srgbClr val="1A1B18"/>
                  </a:solidFill>
                  <a:latin typeface="Overpass Light"/>
                </a:rPr>
                <a:t>Grant</a:t>
              </a:r>
            </a:p>
            <a:p>
              <a:pPr marL="798833" lvl="1" indent="-399416">
                <a:lnSpc>
                  <a:spcPct val="150000"/>
                </a:lnSpc>
                <a:buFont typeface="Arial"/>
                <a:buChar char="•"/>
              </a:pPr>
              <a:r>
                <a:rPr lang="en-US" sz="3700" dirty="0">
                  <a:solidFill>
                    <a:srgbClr val="1A1B18"/>
                  </a:solidFill>
                  <a:latin typeface="Overpass Light"/>
                </a:rPr>
                <a:t>U.S Department of Education Funds -&gt; Texas HSIs</a:t>
              </a:r>
            </a:p>
            <a:p>
              <a:pPr marL="798833" lvl="1" indent="-399416">
                <a:lnSpc>
                  <a:spcPct val="150000"/>
                </a:lnSpc>
                <a:buFont typeface="Arial"/>
                <a:buChar char="•"/>
              </a:pPr>
              <a:r>
                <a:rPr lang="en-US" sz="3700" dirty="0">
                  <a:solidFill>
                    <a:srgbClr val="1A1B18"/>
                  </a:solidFill>
                  <a:latin typeface="Overpass Light"/>
                </a:rPr>
                <a:t>Counter neo-liberalistic approaches</a:t>
              </a:r>
            </a:p>
            <a:p>
              <a:pPr marL="798833" lvl="1" indent="-399416">
                <a:lnSpc>
                  <a:spcPct val="150000"/>
                </a:lnSpc>
                <a:buFont typeface="Arial"/>
                <a:buChar char="•"/>
              </a:pPr>
              <a:r>
                <a:rPr lang="en-US" sz="3700" dirty="0">
                  <a:solidFill>
                    <a:srgbClr val="1A1B18"/>
                  </a:solidFill>
                  <a:latin typeface="Overpass Light"/>
                </a:rPr>
                <a:t>Build on Latinx students' cultural wealth</a:t>
              </a:r>
            </a:p>
          </p:txBody>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Proposal</a:t>
              </a:r>
            </a:p>
          </p:txBody>
        </p:sp>
        <p:sp>
          <p:nvSpPr>
            <p:cNvPr id="6" name="AutoShape 6"/>
            <p:cNvSpPr/>
            <p:nvPr/>
          </p:nvSpPr>
          <p:spPr>
            <a:xfrm>
              <a:off x="0" y="2488395"/>
              <a:ext cx="22984105" cy="52643"/>
            </a:xfrm>
            <a:prstGeom prst="rect">
              <a:avLst/>
            </a:prstGeom>
            <a:solidFill>
              <a:srgbClr val="CDA63C"/>
            </a:solidFill>
          </p:spPr>
        </p:sp>
      </p:grpSp>
      <p:pic>
        <p:nvPicPr>
          <p:cNvPr id="7" name="Picture 6">
            <a:extLst>
              <a:ext uri="{FF2B5EF4-FFF2-40B4-BE49-F238E27FC236}">
                <a16:creationId xmlns:a16="http://schemas.microsoft.com/office/drawing/2014/main" id="{A6127715-F8B1-414A-8EAF-2F8C98746F6E}"/>
              </a:ext>
            </a:extLst>
          </p:cNvPr>
          <p:cNvPicPr>
            <a:picLocks noChangeAspect="1"/>
          </p:cNvPicPr>
          <p:nvPr/>
        </p:nvPicPr>
        <p:blipFill>
          <a:blip r:embed="rId3"/>
          <a:srcRect/>
          <a:stretch>
            <a:fillRect/>
          </a:stretch>
        </p:blipFill>
        <p:spPr>
          <a:xfrm>
            <a:off x="13182600" y="3218202"/>
            <a:ext cx="2865782" cy="2865782"/>
          </a:xfrm>
          <a:prstGeom prst="rect">
            <a:avLst/>
          </a:prstGeom>
        </p:spPr>
      </p:pic>
      <p:pic>
        <p:nvPicPr>
          <p:cNvPr id="8" name="Picture 7">
            <a:extLst>
              <a:ext uri="{FF2B5EF4-FFF2-40B4-BE49-F238E27FC236}">
                <a16:creationId xmlns:a16="http://schemas.microsoft.com/office/drawing/2014/main" id="{7774F95F-D772-4C85-AD30-DDDFEB6BD049}"/>
              </a:ext>
            </a:extLst>
          </p:cNvPr>
          <p:cNvPicPr>
            <a:picLocks noChangeAspect="1"/>
          </p:cNvPicPr>
          <p:nvPr/>
        </p:nvPicPr>
        <p:blipFill>
          <a:blip r:embed="rId4"/>
          <a:srcRect/>
          <a:stretch>
            <a:fillRect/>
          </a:stretch>
        </p:blipFill>
        <p:spPr>
          <a:xfrm>
            <a:off x="13182600" y="6709956"/>
            <a:ext cx="2864045" cy="1911750"/>
          </a:xfrm>
          <a:prstGeom prst="rect">
            <a:avLst/>
          </a:prstGeom>
        </p:spPr>
      </p:pic>
    </p:spTree>
    <p:extLst>
      <p:ext uri="{BB962C8B-B14F-4D97-AF65-F5344CB8AC3E}">
        <p14:creationId xmlns:p14="http://schemas.microsoft.com/office/powerpoint/2010/main" val="395580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1905779"/>
            <a:chOff x="0" y="0"/>
            <a:chExt cx="22984105" cy="2541038"/>
          </a:xfrm>
        </p:grpSpPr>
        <p:sp>
          <p:nvSpPr>
            <p:cNvPr id="3" name="AutoShape 3"/>
            <p:cNvSpPr/>
            <p:nvPr/>
          </p:nvSpPr>
          <p:spPr>
            <a:xfrm>
              <a:off x="0" y="0"/>
              <a:ext cx="22984105" cy="52643"/>
            </a:xfrm>
            <a:prstGeom prst="rect">
              <a:avLst/>
            </a:prstGeom>
            <a:solidFill>
              <a:srgbClr val="CDA63C"/>
            </a:solidFill>
          </p:spPr>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Acknowledgments</a:t>
              </a:r>
            </a:p>
          </p:txBody>
        </p:sp>
        <p:sp>
          <p:nvSpPr>
            <p:cNvPr id="6" name="AutoShape 6"/>
            <p:cNvSpPr/>
            <p:nvPr/>
          </p:nvSpPr>
          <p:spPr>
            <a:xfrm>
              <a:off x="0" y="2488395"/>
              <a:ext cx="22984105" cy="52643"/>
            </a:xfrm>
            <a:prstGeom prst="rect">
              <a:avLst/>
            </a:prstGeom>
            <a:solidFill>
              <a:srgbClr val="CDA63C"/>
            </a:solidFill>
          </p:spPr>
        </p:sp>
      </p:grpSp>
      <p:pic>
        <p:nvPicPr>
          <p:cNvPr id="1030" name="Picture 6" descr="See the source image">
            <a:extLst>
              <a:ext uri="{FF2B5EF4-FFF2-40B4-BE49-F238E27FC236}">
                <a16:creationId xmlns:a16="http://schemas.microsoft.com/office/drawing/2014/main" id="{7F90F102-2867-42D9-8A29-883135CBC4B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9642" y="3332150"/>
            <a:ext cx="14128716" cy="650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4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7615001"/>
            <a:chOff x="0" y="0"/>
            <a:chExt cx="22984105" cy="10153333"/>
          </a:xfrm>
        </p:grpSpPr>
        <p:sp>
          <p:nvSpPr>
            <p:cNvPr id="3" name="AutoShape 3"/>
            <p:cNvSpPr/>
            <p:nvPr/>
          </p:nvSpPr>
          <p:spPr>
            <a:xfrm>
              <a:off x="0" y="0"/>
              <a:ext cx="22984105" cy="52643"/>
            </a:xfrm>
            <a:prstGeom prst="rect">
              <a:avLst/>
            </a:prstGeom>
            <a:solidFill>
              <a:srgbClr val="CDA63C"/>
            </a:solidFill>
          </p:spPr>
        </p:sp>
        <p:sp>
          <p:nvSpPr>
            <p:cNvPr id="4" name="TextBox 4"/>
            <p:cNvSpPr txBox="1"/>
            <p:nvPr/>
          </p:nvSpPr>
          <p:spPr>
            <a:xfrm>
              <a:off x="0" y="3375666"/>
              <a:ext cx="22984105" cy="6777667"/>
            </a:xfrm>
            <a:prstGeom prst="rect">
              <a:avLst/>
            </a:prstGeom>
          </p:spPr>
          <p:txBody>
            <a:bodyPr lIns="0" tIns="0" rIns="0" bIns="0" rtlCol="0" anchor="t">
              <a:spAutoFit/>
            </a:bodyPr>
            <a:lstStyle/>
            <a:p>
              <a:pPr marL="399417" lvl="1">
                <a:lnSpc>
                  <a:spcPct val="150000"/>
                </a:lnSpc>
              </a:pPr>
              <a:r>
                <a:rPr lang="en-US" sz="3200" dirty="0">
                  <a:solidFill>
                    <a:srgbClr val="1A1B18"/>
                  </a:solidFill>
                  <a:latin typeface="Overpass Light"/>
                </a:rPr>
                <a:t>As we have gathered here at St. Mary’s University, I want take the time to acknowledge that the campus of St. Mary’s University stands on Indigenous land the belongs to the Jumanos, Tonkawa, Lipan Apache, and Coahuiltecan peoples, many of whom live and work here today. In our commitment to social justice, we are called to acknowledge our participation in systems of oppression, we are called to acknowledge the forceful removal and genocide of Native Americans, and we are called to acknowledge the past, present, and future impacts of this history on these communities.</a:t>
              </a:r>
            </a:p>
          </p:txBody>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Land Acknowledgement</a:t>
              </a:r>
            </a:p>
          </p:txBody>
        </p:sp>
        <p:sp>
          <p:nvSpPr>
            <p:cNvPr id="6" name="AutoShape 6"/>
            <p:cNvSpPr/>
            <p:nvPr/>
          </p:nvSpPr>
          <p:spPr>
            <a:xfrm>
              <a:off x="0" y="2488395"/>
              <a:ext cx="22984105" cy="52643"/>
            </a:xfrm>
            <a:prstGeom prst="rect">
              <a:avLst/>
            </a:prstGeom>
            <a:solidFill>
              <a:srgbClr val="CDA63C"/>
            </a:solidFill>
          </p:spPr>
        </p:sp>
      </p:grpSp>
    </p:spTree>
    <p:extLst>
      <p:ext uri="{BB962C8B-B14F-4D97-AF65-F5344CB8AC3E}">
        <p14:creationId xmlns:p14="http://schemas.microsoft.com/office/powerpoint/2010/main" val="335146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9611737" y="3967031"/>
            <a:ext cx="7355204" cy="2417232"/>
            <a:chOff x="-13252" y="85725"/>
            <a:chExt cx="9806939" cy="3222976"/>
          </a:xfrm>
        </p:grpSpPr>
        <p:sp>
          <p:nvSpPr>
            <p:cNvPr id="3" name="AutoShape 3"/>
            <p:cNvSpPr/>
            <p:nvPr/>
          </p:nvSpPr>
          <p:spPr>
            <a:xfrm>
              <a:off x="-13252" y="1857550"/>
              <a:ext cx="9793687" cy="38267"/>
            </a:xfrm>
            <a:prstGeom prst="rect">
              <a:avLst/>
            </a:prstGeom>
            <a:solidFill>
              <a:srgbClr val="CDA63C"/>
            </a:solidFill>
          </p:spPr>
        </p:sp>
        <p:sp>
          <p:nvSpPr>
            <p:cNvPr id="4" name="TextBox 4"/>
            <p:cNvSpPr txBox="1"/>
            <p:nvPr/>
          </p:nvSpPr>
          <p:spPr>
            <a:xfrm>
              <a:off x="0" y="85725"/>
              <a:ext cx="9793687" cy="1609928"/>
            </a:xfrm>
            <a:prstGeom prst="rect">
              <a:avLst/>
            </a:prstGeom>
          </p:spPr>
          <p:txBody>
            <a:bodyPr lIns="0" tIns="0" rIns="0" bIns="0" rtlCol="0" anchor="t">
              <a:spAutoFit/>
            </a:bodyPr>
            <a:lstStyle/>
            <a:p>
              <a:pPr algn="ctr">
                <a:lnSpc>
                  <a:spcPts val="10450"/>
                </a:lnSpc>
              </a:pPr>
              <a:r>
                <a:rPr lang="en-US" sz="6500" dirty="0" err="1">
                  <a:solidFill>
                    <a:srgbClr val="1A1B18"/>
                  </a:solidFill>
                  <a:latin typeface="Overpass Light Bold" panose="020B0604020202020204" charset="0"/>
                </a:rPr>
                <a:t>Preguntas</a:t>
              </a:r>
              <a:r>
                <a:rPr lang="en-US" sz="6500" dirty="0">
                  <a:solidFill>
                    <a:srgbClr val="1A1B18"/>
                  </a:solidFill>
                  <a:latin typeface="Overpass Light Bold" panose="020B0604020202020204" charset="0"/>
                </a:rPr>
                <a:t>?</a:t>
              </a:r>
            </a:p>
          </p:txBody>
        </p:sp>
        <p:sp>
          <p:nvSpPr>
            <p:cNvPr id="5" name="TextBox 5"/>
            <p:cNvSpPr txBox="1"/>
            <p:nvPr/>
          </p:nvSpPr>
          <p:spPr>
            <a:xfrm>
              <a:off x="0" y="2791180"/>
              <a:ext cx="9793687" cy="517521"/>
            </a:xfrm>
            <a:prstGeom prst="rect">
              <a:avLst/>
            </a:prstGeom>
          </p:spPr>
          <p:txBody>
            <a:bodyPr lIns="0" tIns="0" rIns="0" bIns="0" rtlCol="0" anchor="t">
              <a:spAutoFit/>
            </a:bodyPr>
            <a:lstStyle/>
            <a:p>
              <a:pPr>
                <a:lnSpc>
                  <a:spcPts val="3125"/>
                </a:lnSpc>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32145" y="2125280"/>
            <a:ext cx="4587695" cy="603644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8164789"/>
            <a:chOff x="0" y="0"/>
            <a:chExt cx="22984105" cy="10886386"/>
          </a:xfrm>
        </p:grpSpPr>
        <p:sp>
          <p:nvSpPr>
            <p:cNvPr id="3" name="AutoShape 3"/>
            <p:cNvSpPr/>
            <p:nvPr/>
          </p:nvSpPr>
          <p:spPr>
            <a:xfrm>
              <a:off x="0" y="0"/>
              <a:ext cx="22984105" cy="52643"/>
            </a:xfrm>
            <a:prstGeom prst="rect">
              <a:avLst/>
            </a:prstGeom>
            <a:solidFill>
              <a:srgbClr val="CDA63C"/>
            </a:solidFill>
          </p:spPr>
        </p:sp>
        <p:sp>
          <p:nvSpPr>
            <p:cNvPr id="4" name="TextBox 4"/>
            <p:cNvSpPr txBox="1"/>
            <p:nvPr/>
          </p:nvSpPr>
          <p:spPr>
            <a:xfrm>
              <a:off x="0" y="3499491"/>
              <a:ext cx="22984105" cy="7386895"/>
            </a:xfrm>
            <a:prstGeom prst="rect">
              <a:avLst/>
            </a:prstGeom>
          </p:spPr>
          <p:txBody>
            <a:bodyPr lIns="0" tIns="0" rIns="0" bIns="0" rtlCol="0" anchor="t">
              <a:spAutoFit/>
            </a:bodyPr>
            <a:lstStyle/>
            <a:p>
              <a:pPr marL="388620" lvl="1" indent="-194310">
                <a:lnSpc>
                  <a:spcPts val="2880"/>
                </a:lnSpc>
                <a:buFont typeface="Arial"/>
                <a:buChar char="•"/>
              </a:pPr>
              <a:r>
                <a:rPr lang="en-US" sz="1800" dirty="0">
                  <a:solidFill>
                    <a:srgbClr val="1A1B18"/>
                  </a:solidFill>
                  <a:latin typeface="Overpass Light" panose="020B0604020202020204" charset="0"/>
                </a:rPr>
                <a:t>Apple, W. M. (2019). Ideology and curriculum. Taylor &amp; Francis. (Original work published 1979)</a:t>
              </a:r>
            </a:p>
            <a:p>
              <a:pPr marL="388620" lvl="1" indent="-194310">
                <a:lnSpc>
                  <a:spcPts val="2880"/>
                </a:lnSpc>
                <a:buFont typeface="Arial"/>
                <a:buChar char="•"/>
              </a:pPr>
              <a:r>
                <a:rPr lang="en-US" dirty="0" err="1">
                  <a:solidFill>
                    <a:srgbClr val="1A1B18"/>
                  </a:solidFill>
                  <a:latin typeface="Overpass Light" panose="020B0604020202020204" charset="0"/>
                </a:rPr>
                <a:t>Blagg</a:t>
              </a:r>
              <a:r>
                <a:rPr lang="en-US" dirty="0">
                  <a:solidFill>
                    <a:srgbClr val="1A1B18"/>
                  </a:solidFill>
                  <a:latin typeface="Overpass Light" panose="020B0604020202020204" charset="0"/>
                </a:rPr>
                <a:t>, K., &amp; </a:t>
              </a:r>
              <a:r>
                <a:rPr lang="en-US" dirty="0" err="1">
                  <a:solidFill>
                    <a:srgbClr val="1A1B18"/>
                  </a:solidFill>
                  <a:latin typeface="Overpass Light" panose="020B0604020202020204" charset="0"/>
                </a:rPr>
                <a:t>Blom</a:t>
              </a:r>
              <a:r>
                <a:rPr lang="en-US" dirty="0">
                  <a:solidFill>
                    <a:srgbClr val="1A1B18"/>
                  </a:solidFill>
                  <a:latin typeface="Overpass Light" panose="020B0604020202020204" charset="0"/>
                </a:rPr>
                <a:t>, E. (2018). Evaluating the return on investment in higher education: An assessment of individual- and state-level returns. Urban Institute. Evaluating the Return on Investment in Higher Education (urban.org)</a:t>
              </a:r>
            </a:p>
            <a:p>
              <a:pPr marL="388620" lvl="1" indent="-194310">
                <a:lnSpc>
                  <a:spcPts val="2880"/>
                </a:lnSpc>
                <a:buFont typeface="Arial"/>
                <a:buChar char="•"/>
              </a:pPr>
              <a:r>
                <a:rPr lang="en-US" dirty="0">
                  <a:solidFill>
                    <a:srgbClr val="1A1B18"/>
                  </a:solidFill>
                  <a:latin typeface="Overpass Light" panose="020B0604020202020204" charset="0"/>
                </a:rPr>
                <a:t>Bo, Y. (2020). Issues around using academic return on investment (A-ROI) for informing and improving decisions. Jefferson County Public Schools (Kentucky). ERIC - ED603587 - Issues around Using Academic Return on Investment (A-ROI) for Informing and Improving Decisions. Part I: Validity, Online Submission, 2020</a:t>
              </a:r>
            </a:p>
            <a:p>
              <a:pPr marL="388620" lvl="1" indent="-194310">
                <a:lnSpc>
                  <a:spcPts val="2880"/>
                </a:lnSpc>
                <a:buFont typeface="Arial"/>
                <a:buChar char="•"/>
              </a:pPr>
              <a:r>
                <a:rPr lang="en-US" dirty="0">
                  <a:solidFill>
                    <a:srgbClr val="1A1B18"/>
                  </a:solidFill>
                  <a:latin typeface="Overpass Light" panose="020B0604020202020204" charset="0"/>
                </a:rPr>
                <a:t>Delpit, L. (2006). Other people’s children: Cultural conflict in the classroom. The New Press. (Original work published 1995)</a:t>
              </a:r>
            </a:p>
            <a:p>
              <a:pPr marL="388620" lvl="1" indent="-194310">
                <a:lnSpc>
                  <a:spcPts val="2880"/>
                </a:lnSpc>
                <a:buFont typeface="Arial"/>
                <a:buChar char="•"/>
              </a:pPr>
              <a:r>
                <a:rPr lang="en-US" dirty="0">
                  <a:solidFill>
                    <a:srgbClr val="1A1B18"/>
                  </a:solidFill>
                  <a:latin typeface="Overpass Light" panose="020B0604020202020204" charset="0"/>
                </a:rPr>
                <a:t>Epstein, M. E., &amp; </a:t>
              </a:r>
              <a:r>
                <a:rPr lang="en-US" dirty="0" err="1">
                  <a:solidFill>
                    <a:srgbClr val="1A1B18"/>
                  </a:solidFill>
                  <a:latin typeface="Overpass Light" panose="020B0604020202020204" charset="0"/>
                </a:rPr>
                <a:t>Mckinnon</a:t>
              </a:r>
              <a:r>
                <a:rPr lang="en-US" dirty="0">
                  <a:solidFill>
                    <a:srgbClr val="1A1B18"/>
                  </a:solidFill>
                  <a:latin typeface="Overpass Light" panose="020B0604020202020204" charset="0"/>
                </a:rPr>
                <a:t>-Crowley, S. (2020). (D)riven by neoliberalism: Exploring alternative purposes for higher education, Texas Education Review, 8(2), 6-17. http://dx.doi.org/10.26153/tsw/9206 </a:t>
              </a:r>
            </a:p>
            <a:p>
              <a:pPr marL="388620" lvl="1" indent="-194310">
                <a:lnSpc>
                  <a:spcPts val="2880"/>
                </a:lnSpc>
                <a:buFont typeface="Arial"/>
                <a:buChar char="•"/>
              </a:pPr>
              <a:r>
                <a:rPr lang="en-US" dirty="0" err="1">
                  <a:solidFill>
                    <a:srgbClr val="1A1B18"/>
                  </a:solidFill>
                  <a:latin typeface="Overpass Light" panose="020B0604020202020204" charset="0"/>
                </a:rPr>
                <a:t>Excelencia</a:t>
              </a:r>
              <a:r>
                <a:rPr lang="en-US" dirty="0">
                  <a:solidFill>
                    <a:srgbClr val="1A1B18"/>
                  </a:solidFill>
                  <a:latin typeface="Overpass Light" panose="020B0604020202020204" charset="0"/>
                </a:rPr>
                <a:t> in Education. (2019-20). Hispanic-serving institutions (HSIs) 2019-20: Fast facts. Hispanic-Serving Institutions (HSIs) 2019-2020 (FINAL FULL) (edexcelencia.org)</a:t>
              </a:r>
            </a:p>
            <a:p>
              <a:pPr marL="388620" lvl="1" indent="-194310">
                <a:lnSpc>
                  <a:spcPts val="2880"/>
                </a:lnSpc>
                <a:buFont typeface="Arial"/>
                <a:buChar char="•"/>
              </a:pPr>
              <a:r>
                <a:rPr lang="en-US" dirty="0" err="1">
                  <a:solidFill>
                    <a:srgbClr val="1A1B18"/>
                  </a:solidFill>
                  <a:latin typeface="Overpass Light" panose="020B0604020202020204" charset="0"/>
                </a:rPr>
                <a:t>Galdeano</a:t>
              </a:r>
              <a:r>
                <a:rPr lang="en-US" dirty="0">
                  <a:solidFill>
                    <a:srgbClr val="1A1B18"/>
                  </a:solidFill>
                  <a:latin typeface="Overpass Light" panose="020B0604020202020204" charset="0"/>
                </a:rPr>
                <a:t>, E. C., Flores A. R., &amp; </a:t>
              </a:r>
              <a:r>
                <a:rPr lang="en-US" dirty="0" err="1">
                  <a:solidFill>
                    <a:srgbClr val="1A1B18"/>
                  </a:solidFill>
                  <a:latin typeface="Overpass Light" panose="020B0604020202020204" charset="0"/>
                </a:rPr>
                <a:t>Moder</a:t>
              </a:r>
              <a:r>
                <a:rPr lang="en-US" dirty="0">
                  <a:solidFill>
                    <a:srgbClr val="1A1B18"/>
                  </a:solidFill>
                  <a:latin typeface="Overpass Light" panose="020B0604020202020204" charset="0"/>
                </a:rPr>
                <a:t> J. (2012). The Hispanic association of colleges and universities and Hispanic-Serving institutions: Partners in the advancement of Hispanic higher education. Journal of Latinos and Education, 11, 157-162. https://doi.org/10.1080/15348431.2012.686352 </a:t>
              </a:r>
            </a:p>
            <a:p>
              <a:pPr marL="388620" lvl="1" indent="-194310">
                <a:lnSpc>
                  <a:spcPts val="2880"/>
                </a:lnSpc>
                <a:buFont typeface="Arial"/>
                <a:buChar char="•"/>
              </a:pPr>
              <a:r>
                <a:rPr lang="en-US" dirty="0">
                  <a:solidFill>
                    <a:srgbClr val="1A1B18"/>
                  </a:solidFill>
                  <a:latin typeface="Overpass Light" panose="020B0604020202020204" charset="0"/>
                </a:rPr>
                <a:t>Gasman, M., </a:t>
              </a:r>
              <a:r>
                <a:rPr lang="en-US" dirty="0" err="1">
                  <a:solidFill>
                    <a:srgbClr val="1A1B18"/>
                  </a:solidFill>
                  <a:latin typeface="Overpass Light" panose="020B0604020202020204" charset="0"/>
                </a:rPr>
                <a:t>Samayoa</a:t>
              </a:r>
              <a:r>
                <a:rPr lang="en-US" dirty="0">
                  <a:solidFill>
                    <a:srgbClr val="1A1B18"/>
                  </a:solidFill>
                  <a:latin typeface="Overpass Light" panose="020B0604020202020204" charset="0"/>
                </a:rPr>
                <a:t>, C. A., &amp; Nettles, M. (2017). Investing in student success: Examining the return on investment for minority-serving institutions (Policy Information Report and ETS Research Report Series No. RR-17-57). Educational Testing Service. ERIC - EJ1168872 - Investing in Student Success: Examining the Return on Investment for Minority-Serving Institutions. Policy Information Report and ETS Research Report Series No. RR-17-57, ETS Research Report Series, 2017 (ed.gov)</a:t>
              </a:r>
            </a:p>
          </p:txBody>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References</a:t>
              </a:r>
            </a:p>
          </p:txBody>
        </p:sp>
        <p:sp>
          <p:nvSpPr>
            <p:cNvPr id="6" name="AutoShape 6"/>
            <p:cNvSpPr/>
            <p:nvPr/>
          </p:nvSpPr>
          <p:spPr>
            <a:xfrm>
              <a:off x="0" y="2488395"/>
              <a:ext cx="22984105" cy="52643"/>
            </a:xfrm>
            <a:prstGeom prst="rect">
              <a:avLst/>
            </a:prstGeom>
            <a:solidFill>
              <a:srgbClr val="CDA63C"/>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7007547"/>
            <a:chOff x="0" y="0"/>
            <a:chExt cx="22984105" cy="9343396"/>
          </a:xfrm>
        </p:grpSpPr>
        <p:sp>
          <p:nvSpPr>
            <p:cNvPr id="3" name="AutoShape 3"/>
            <p:cNvSpPr/>
            <p:nvPr/>
          </p:nvSpPr>
          <p:spPr>
            <a:xfrm>
              <a:off x="0" y="0"/>
              <a:ext cx="22984105" cy="52643"/>
            </a:xfrm>
            <a:prstGeom prst="rect">
              <a:avLst/>
            </a:prstGeom>
            <a:solidFill>
              <a:srgbClr val="CDA63C"/>
            </a:solidFill>
          </p:spPr>
        </p:sp>
        <p:sp>
          <p:nvSpPr>
            <p:cNvPr id="4" name="TextBox 4"/>
            <p:cNvSpPr txBox="1"/>
            <p:nvPr/>
          </p:nvSpPr>
          <p:spPr>
            <a:xfrm>
              <a:off x="0" y="3499491"/>
              <a:ext cx="22984105" cy="5843905"/>
            </a:xfrm>
            <a:prstGeom prst="rect">
              <a:avLst/>
            </a:prstGeom>
          </p:spPr>
          <p:txBody>
            <a:bodyPr lIns="0" tIns="0" rIns="0" bIns="0" rtlCol="0" anchor="t">
              <a:spAutoFit/>
            </a:bodyPr>
            <a:lstStyle/>
            <a:p>
              <a:pPr marL="388620" lvl="1" indent="-194310">
                <a:lnSpc>
                  <a:spcPts val="2880"/>
                </a:lnSpc>
                <a:buFont typeface="Arial"/>
                <a:buChar char="•"/>
              </a:pPr>
              <a:r>
                <a:rPr lang="en-US" sz="1800" dirty="0">
                  <a:solidFill>
                    <a:srgbClr val="1A1B18"/>
                  </a:solidFill>
                  <a:latin typeface="Overpass Light" panose="020B0604020202020204" charset="0"/>
                </a:rPr>
                <a:t>Hispanic Association of Colleges and Universities. (2019-20). HSI quick facts. </a:t>
              </a:r>
              <a:r>
                <a:rPr lang="en-US" dirty="0">
                  <a:solidFill>
                    <a:srgbClr val="1A1B18"/>
                  </a:solidFill>
                  <a:latin typeface="Overpass Light" panose="020B0604020202020204" charset="0"/>
                </a:rPr>
                <a:t>Quick_Facts.pdf (hacu.net)</a:t>
              </a:r>
            </a:p>
            <a:p>
              <a:pPr marL="388620" lvl="1" indent="-194310">
                <a:lnSpc>
                  <a:spcPts val="2880"/>
                </a:lnSpc>
                <a:buFont typeface="Arial"/>
                <a:buChar char="•"/>
              </a:pPr>
              <a:r>
                <a:rPr lang="en-US" dirty="0">
                  <a:solidFill>
                    <a:srgbClr val="1A1B18"/>
                  </a:solidFill>
                  <a:latin typeface="Overpass Light" panose="020B0604020202020204" charset="0"/>
                </a:rPr>
                <a:t>Hispanic Association of Colleges and Universities. (2021). 2021 fact sheet: Hispanic higher education and Hispanic-serving institutions (HSIs). 2021_HSI_FactSheet.pdf (hacu.net)</a:t>
              </a:r>
            </a:p>
            <a:p>
              <a:pPr marL="388620" lvl="1" indent="-194310">
                <a:lnSpc>
                  <a:spcPts val="2880"/>
                </a:lnSpc>
                <a:buFont typeface="Arial"/>
                <a:buChar char="•"/>
              </a:pPr>
              <a:r>
                <a:rPr lang="en-US" dirty="0" err="1">
                  <a:solidFill>
                    <a:srgbClr val="1A1B18"/>
                  </a:solidFill>
                  <a:latin typeface="Overpass Light" panose="020B0604020202020204" charset="0"/>
                </a:rPr>
                <a:t>Knoester</a:t>
              </a:r>
              <a:r>
                <a:rPr lang="en-US" dirty="0">
                  <a:solidFill>
                    <a:srgbClr val="1A1B18"/>
                  </a:solidFill>
                  <a:latin typeface="Overpass Light" panose="020B0604020202020204" charset="0"/>
                </a:rPr>
                <a:t>, M., &amp; Au, W. (2017). Standardized testing and school segregation: Like tinder for fire?, Race Ethnicity and Education, 20(1), 1-14. https://doi.org/10.1080/13613324.2015.1121474  </a:t>
              </a:r>
            </a:p>
            <a:p>
              <a:pPr marL="388620" lvl="1" indent="-194310">
                <a:lnSpc>
                  <a:spcPts val="2880"/>
                </a:lnSpc>
                <a:buFont typeface="Arial"/>
                <a:buChar char="•"/>
              </a:pPr>
              <a:r>
                <a:rPr lang="en-US" dirty="0">
                  <a:solidFill>
                    <a:srgbClr val="1A1B18"/>
                  </a:solidFill>
                  <a:latin typeface="Overpass Light" panose="020B0604020202020204" charset="0"/>
                </a:rPr>
                <a:t>Krawczyk, J. (2013). Conflicting purposes of higher education in federal language: Defining a liminal discourse [Doctorate dissertation, Oklahoma State University]. ProQuest Dissertations and Theses.</a:t>
              </a:r>
            </a:p>
            <a:p>
              <a:pPr marL="388620" lvl="1" indent="-194310">
                <a:lnSpc>
                  <a:spcPts val="2880"/>
                </a:lnSpc>
                <a:buFont typeface="Arial"/>
                <a:buChar char="•"/>
              </a:pPr>
              <a:r>
                <a:rPr lang="en-US" dirty="0">
                  <a:solidFill>
                    <a:srgbClr val="1A1B18"/>
                  </a:solidFill>
                  <a:latin typeface="Overpass Light" panose="020B0604020202020204" charset="0"/>
                </a:rPr>
                <a:t>Roman, B. (2021). Latino </a:t>
              </a:r>
              <a:r>
                <a:rPr lang="en-US" dirty="0" err="1">
                  <a:solidFill>
                    <a:srgbClr val="1A1B18"/>
                  </a:solidFill>
                  <a:latin typeface="Overpass Light" panose="020B0604020202020204" charset="0"/>
                </a:rPr>
                <a:t>Bienestar</a:t>
              </a:r>
              <a:r>
                <a:rPr lang="en-US" dirty="0">
                  <a:solidFill>
                    <a:srgbClr val="1A1B18"/>
                  </a:solidFill>
                  <a:latin typeface="Overpass Light" panose="020B0604020202020204" charset="0"/>
                </a:rPr>
                <a:t> During and Post Covid-19 [Policy brief]. Texas Latino Policy Symposium. Latino </a:t>
              </a:r>
              <a:r>
                <a:rPr lang="en-US" dirty="0" err="1">
                  <a:solidFill>
                    <a:srgbClr val="1A1B18"/>
                  </a:solidFill>
                  <a:latin typeface="Overpass Light" panose="020B0604020202020204" charset="0"/>
                </a:rPr>
                <a:t>Bienestar</a:t>
              </a:r>
              <a:r>
                <a:rPr lang="en-US" dirty="0">
                  <a:solidFill>
                    <a:srgbClr val="1A1B18"/>
                  </a:solidFill>
                  <a:latin typeface="Overpass Light" panose="020B0604020202020204" charset="0"/>
                </a:rPr>
                <a:t> During and Post Covid-19 Policy Brief Book (secureservercdn.net)</a:t>
              </a:r>
            </a:p>
            <a:p>
              <a:pPr marL="388620" lvl="1" indent="-194310">
                <a:lnSpc>
                  <a:spcPts val="2880"/>
                </a:lnSpc>
                <a:buFont typeface="Arial"/>
                <a:buChar char="•"/>
              </a:pPr>
              <a:r>
                <a:rPr lang="en-US" dirty="0">
                  <a:solidFill>
                    <a:srgbClr val="1A1B18"/>
                  </a:solidFill>
                  <a:latin typeface="Overpass Light" panose="020B0604020202020204" charset="0"/>
                </a:rPr>
                <a:t>U.S. Department of Education. (2021). Project abstracts for Title V HSI. DHSI FY 2021 Project Abstracts (PDF) (ed.gov)</a:t>
              </a:r>
            </a:p>
            <a:p>
              <a:pPr marL="388620" lvl="1" indent="-194310">
                <a:lnSpc>
                  <a:spcPts val="2880"/>
                </a:lnSpc>
                <a:buFont typeface="Arial"/>
                <a:buChar char="•"/>
              </a:pPr>
              <a:r>
                <a:rPr lang="en-US" dirty="0" err="1">
                  <a:solidFill>
                    <a:srgbClr val="1A1B18"/>
                  </a:solidFill>
                  <a:latin typeface="Overpass Light" panose="020B0604020202020204" charset="0"/>
                </a:rPr>
                <a:t>Yosso</a:t>
              </a:r>
              <a:r>
                <a:rPr lang="en-US" dirty="0">
                  <a:solidFill>
                    <a:srgbClr val="1A1B18"/>
                  </a:solidFill>
                  <a:latin typeface="Overpass Light" panose="020B0604020202020204" charset="0"/>
                </a:rPr>
                <a:t>, J. T. (2005). Whose culture has capital? A critical race theory discussion of community cultural wealth, Race Ethnicity and Education, 8(1), 89-91. https://doi.org/:10.1080/1361332052000341006</a:t>
              </a:r>
            </a:p>
          </p:txBody>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References</a:t>
              </a:r>
            </a:p>
          </p:txBody>
        </p:sp>
        <p:sp>
          <p:nvSpPr>
            <p:cNvPr id="6" name="AutoShape 6"/>
            <p:cNvSpPr/>
            <p:nvPr/>
          </p:nvSpPr>
          <p:spPr>
            <a:xfrm>
              <a:off x="0" y="2488395"/>
              <a:ext cx="22984105" cy="52643"/>
            </a:xfrm>
            <a:prstGeom prst="rect">
              <a:avLst/>
            </a:prstGeom>
            <a:solidFill>
              <a:srgbClr val="CDA63C"/>
            </a:solid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6701097"/>
            <a:chOff x="0" y="0"/>
            <a:chExt cx="22984105" cy="8934795"/>
          </a:xfrm>
        </p:grpSpPr>
        <p:sp>
          <p:nvSpPr>
            <p:cNvPr id="3" name="AutoShape 3"/>
            <p:cNvSpPr/>
            <p:nvPr/>
          </p:nvSpPr>
          <p:spPr>
            <a:xfrm>
              <a:off x="0" y="0"/>
              <a:ext cx="22984105" cy="52643"/>
            </a:xfrm>
            <a:prstGeom prst="rect">
              <a:avLst/>
            </a:prstGeom>
            <a:solidFill>
              <a:srgbClr val="CDA63C"/>
            </a:solidFill>
          </p:spPr>
        </p:sp>
        <p:sp>
          <p:nvSpPr>
            <p:cNvPr id="4" name="TextBox 4"/>
            <p:cNvSpPr txBox="1"/>
            <p:nvPr/>
          </p:nvSpPr>
          <p:spPr>
            <a:xfrm>
              <a:off x="0" y="3375666"/>
              <a:ext cx="22984105" cy="5559129"/>
            </a:xfrm>
            <a:prstGeom prst="rect">
              <a:avLst/>
            </a:prstGeom>
          </p:spPr>
          <p:txBody>
            <a:bodyPr lIns="0" tIns="0" rIns="0" bIns="0" rtlCol="0" anchor="t">
              <a:spAutoFit/>
            </a:bodyPr>
            <a:lstStyle/>
            <a:p>
              <a:pPr marL="798833" lvl="1" indent="-399416">
                <a:lnSpc>
                  <a:spcPct val="150000"/>
                </a:lnSpc>
                <a:buFont typeface="Arial"/>
                <a:buChar char="•"/>
              </a:pPr>
              <a:r>
                <a:rPr lang="en-US" sz="3700" dirty="0">
                  <a:solidFill>
                    <a:srgbClr val="1A1B18"/>
                  </a:solidFill>
                  <a:latin typeface="Overpass Light"/>
                </a:rPr>
                <a:t>Enroll at least 25%, full-time Hispanic/Latinx students</a:t>
              </a:r>
            </a:p>
            <a:p>
              <a:pPr marL="798833" lvl="1" indent="-399416">
                <a:lnSpc>
                  <a:spcPct val="150000"/>
                </a:lnSpc>
                <a:buFont typeface="Arial"/>
                <a:buChar char="•"/>
              </a:pPr>
              <a:r>
                <a:rPr lang="en-US" sz="3700" dirty="0">
                  <a:solidFill>
                    <a:srgbClr val="1A1B18"/>
                  </a:solidFill>
                  <a:latin typeface="Overpass Light"/>
                </a:rPr>
                <a:t>Eligible to compete for federally funds under Title V</a:t>
              </a:r>
            </a:p>
            <a:p>
              <a:pPr marL="798833" lvl="1" indent="-399416">
                <a:lnSpc>
                  <a:spcPct val="150000"/>
                </a:lnSpc>
                <a:buFont typeface="Arial"/>
                <a:buChar char="•"/>
              </a:pPr>
              <a:r>
                <a:rPr lang="en-US" sz="3700" dirty="0">
                  <a:solidFill>
                    <a:srgbClr val="1A1B18"/>
                  </a:solidFill>
                  <a:latin typeface="Overpass Light"/>
                </a:rPr>
                <a:t>HSIs enroll 66.8% of all college eligible Hispanic students</a:t>
              </a:r>
            </a:p>
            <a:p>
              <a:pPr marL="798833" lvl="1" indent="-399416">
                <a:lnSpc>
                  <a:spcPct val="150000"/>
                </a:lnSpc>
                <a:buFont typeface="Arial"/>
                <a:buChar char="•"/>
              </a:pPr>
              <a:r>
                <a:rPr lang="en-US" sz="3700" dirty="0">
                  <a:solidFill>
                    <a:srgbClr val="1A1B18"/>
                  </a:solidFill>
                  <a:latin typeface="Overpass Light"/>
                </a:rPr>
                <a:t>Receive 68 cents for every dollar distributed to all other institutions of higher education (HACU, 2019-20; HACU, 2021)</a:t>
              </a:r>
            </a:p>
          </p:txBody>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Hispanic Serving Institutions (HSIs)</a:t>
              </a:r>
            </a:p>
          </p:txBody>
        </p:sp>
        <p:sp>
          <p:nvSpPr>
            <p:cNvPr id="6" name="AutoShape 6"/>
            <p:cNvSpPr/>
            <p:nvPr/>
          </p:nvSpPr>
          <p:spPr>
            <a:xfrm>
              <a:off x="0" y="2488395"/>
              <a:ext cx="22984105" cy="52643"/>
            </a:xfrm>
            <a:prstGeom prst="rect">
              <a:avLst/>
            </a:prstGeom>
            <a:solidFill>
              <a:srgbClr val="CDA63C"/>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1905779"/>
            <a:chOff x="0" y="0"/>
            <a:chExt cx="22984105" cy="2541038"/>
          </a:xfrm>
        </p:grpSpPr>
        <p:sp>
          <p:nvSpPr>
            <p:cNvPr id="3" name="AutoShape 3"/>
            <p:cNvSpPr/>
            <p:nvPr/>
          </p:nvSpPr>
          <p:spPr>
            <a:xfrm>
              <a:off x="0" y="0"/>
              <a:ext cx="22984105" cy="52643"/>
            </a:xfrm>
            <a:prstGeom prst="rect">
              <a:avLst/>
            </a:prstGeom>
            <a:solidFill>
              <a:srgbClr val="CDA63C"/>
            </a:solidFill>
          </p:spPr>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Return on Investment (ROI)</a:t>
              </a:r>
            </a:p>
          </p:txBody>
        </p:sp>
        <p:sp>
          <p:nvSpPr>
            <p:cNvPr id="6" name="AutoShape 6"/>
            <p:cNvSpPr/>
            <p:nvPr/>
          </p:nvSpPr>
          <p:spPr>
            <a:xfrm>
              <a:off x="0" y="2488395"/>
              <a:ext cx="22984105" cy="52643"/>
            </a:xfrm>
            <a:prstGeom prst="rect">
              <a:avLst/>
            </a:prstGeom>
            <a:solidFill>
              <a:srgbClr val="CDA63C"/>
            </a:solidFill>
          </p:spPr>
        </p:sp>
      </p:grpSp>
      <p:grpSp>
        <p:nvGrpSpPr>
          <p:cNvPr id="7" name="Group 9">
            <a:extLst>
              <a:ext uri="{FF2B5EF4-FFF2-40B4-BE49-F238E27FC236}">
                <a16:creationId xmlns:a16="http://schemas.microsoft.com/office/drawing/2014/main" id="{3376856A-49EC-4302-81D8-5A98504A8C24}"/>
              </a:ext>
            </a:extLst>
          </p:cNvPr>
          <p:cNvGrpSpPr/>
          <p:nvPr/>
        </p:nvGrpSpPr>
        <p:grpSpPr>
          <a:xfrm>
            <a:off x="914400" y="3442326"/>
            <a:ext cx="5140900" cy="5717099"/>
            <a:chOff x="0" y="-25375"/>
            <a:chExt cx="6854533" cy="7622799"/>
          </a:xfrm>
        </p:grpSpPr>
        <p:sp>
          <p:nvSpPr>
            <p:cNvPr id="8" name="TextBox 10">
              <a:extLst>
                <a:ext uri="{FF2B5EF4-FFF2-40B4-BE49-F238E27FC236}">
                  <a16:creationId xmlns:a16="http://schemas.microsoft.com/office/drawing/2014/main" id="{70337D60-6C9A-4335-BD85-89F0D5927521}"/>
                </a:ext>
              </a:extLst>
            </p:cNvPr>
            <p:cNvSpPr txBox="1"/>
            <p:nvPr/>
          </p:nvSpPr>
          <p:spPr>
            <a:xfrm>
              <a:off x="0" y="-25375"/>
              <a:ext cx="6854533" cy="946151"/>
            </a:xfrm>
            <a:prstGeom prst="rect">
              <a:avLst/>
            </a:prstGeom>
          </p:spPr>
          <p:txBody>
            <a:bodyPr lIns="0" tIns="0" rIns="0" bIns="0" rtlCol="0" anchor="t">
              <a:spAutoFit/>
            </a:bodyPr>
            <a:lstStyle/>
            <a:p>
              <a:pPr algn="ctr">
                <a:lnSpc>
                  <a:spcPts val="5000"/>
                </a:lnSpc>
              </a:pPr>
              <a:r>
                <a:rPr lang="en-US" sz="4000" spc="-60" dirty="0">
                  <a:solidFill>
                    <a:srgbClr val="1A1B18"/>
                  </a:solidFill>
                  <a:latin typeface="Overpass Light Bold"/>
                </a:rPr>
                <a:t> </a:t>
              </a:r>
              <a:r>
                <a:rPr lang="en-US" sz="4000" spc="-60" dirty="0">
                  <a:solidFill>
                    <a:srgbClr val="1A1B18"/>
                  </a:solidFill>
                  <a:latin typeface="Overpass Light"/>
                </a:rPr>
                <a:t>Performance Measure</a:t>
              </a:r>
            </a:p>
          </p:txBody>
        </p:sp>
        <p:sp>
          <p:nvSpPr>
            <p:cNvPr id="9" name="TextBox 11">
              <a:extLst>
                <a:ext uri="{FF2B5EF4-FFF2-40B4-BE49-F238E27FC236}">
                  <a16:creationId xmlns:a16="http://schemas.microsoft.com/office/drawing/2014/main" id="{41974772-DD11-4A69-9BE6-51F9DAC0E99F}"/>
                </a:ext>
              </a:extLst>
            </p:cNvPr>
            <p:cNvSpPr txBox="1"/>
            <p:nvPr/>
          </p:nvSpPr>
          <p:spPr>
            <a:xfrm>
              <a:off x="0" y="1353206"/>
              <a:ext cx="6854533" cy="6244218"/>
            </a:xfrm>
            <a:prstGeom prst="rect">
              <a:avLst/>
            </a:prstGeom>
          </p:spPr>
          <p:txBody>
            <a:bodyPr lIns="0" tIns="0" rIns="0" bIns="0" rtlCol="0" anchor="t">
              <a:spAutoFit/>
            </a:bodyPr>
            <a:lstStyle/>
            <a:p>
              <a:pPr marL="712475" lvl="1" indent="-356237">
                <a:lnSpc>
                  <a:spcPts val="5280"/>
                </a:lnSpc>
                <a:buFont typeface="Arial"/>
                <a:buChar char="•"/>
              </a:pPr>
              <a:r>
                <a:rPr lang="en-US" sz="3300" dirty="0">
                  <a:solidFill>
                    <a:srgbClr val="1A1B18"/>
                  </a:solidFill>
                  <a:latin typeface="Overpass Light"/>
                </a:rPr>
                <a:t>Developed in the business sector by Donaldson Brown</a:t>
              </a:r>
            </a:p>
            <a:p>
              <a:pPr marL="712475" lvl="1" indent="-356237">
                <a:lnSpc>
                  <a:spcPts val="5280"/>
                </a:lnSpc>
                <a:buFont typeface="Arial"/>
                <a:buChar char="•"/>
              </a:pPr>
              <a:r>
                <a:rPr lang="en-US" sz="3300" dirty="0">
                  <a:solidFill>
                    <a:srgbClr val="1A1B18"/>
                  </a:solidFill>
                  <a:latin typeface="Overpass Light"/>
                </a:rPr>
                <a:t>Adopted for policymaking</a:t>
              </a:r>
            </a:p>
            <a:p>
              <a:pPr marL="712475" lvl="1" indent="-356237">
                <a:lnSpc>
                  <a:spcPts val="5280"/>
                </a:lnSpc>
                <a:buFont typeface="Arial"/>
                <a:buChar char="•"/>
              </a:pPr>
              <a:r>
                <a:rPr lang="en-US" sz="3300" dirty="0">
                  <a:solidFill>
                    <a:srgbClr val="1A1B18"/>
                  </a:solidFill>
                  <a:latin typeface="Overpass Light"/>
                </a:rPr>
                <a:t>Distribution of State funds</a:t>
              </a:r>
            </a:p>
          </p:txBody>
        </p:sp>
      </p:grpSp>
      <p:grpSp>
        <p:nvGrpSpPr>
          <p:cNvPr id="10" name="Group 4">
            <a:extLst>
              <a:ext uri="{FF2B5EF4-FFF2-40B4-BE49-F238E27FC236}">
                <a16:creationId xmlns:a16="http://schemas.microsoft.com/office/drawing/2014/main" id="{05C074D1-9AE6-40F4-AAD4-5AA9EA58289D}"/>
              </a:ext>
            </a:extLst>
          </p:cNvPr>
          <p:cNvGrpSpPr/>
          <p:nvPr/>
        </p:nvGrpSpPr>
        <p:grpSpPr>
          <a:xfrm>
            <a:off x="6573549" y="3535195"/>
            <a:ext cx="5140900" cy="3015319"/>
            <a:chOff x="0" y="0"/>
            <a:chExt cx="6854533" cy="4020426"/>
          </a:xfrm>
        </p:grpSpPr>
        <p:sp>
          <p:nvSpPr>
            <p:cNvPr id="11" name="TextBox 5">
              <a:extLst>
                <a:ext uri="{FF2B5EF4-FFF2-40B4-BE49-F238E27FC236}">
                  <a16:creationId xmlns:a16="http://schemas.microsoft.com/office/drawing/2014/main" id="{7E20A250-BF2A-45D2-BA85-B4B598F00480}"/>
                </a:ext>
              </a:extLst>
            </p:cNvPr>
            <p:cNvSpPr txBox="1"/>
            <p:nvPr/>
          </p:nvSpPr>
          <p:spPr>
            <a:xfrm>
              <a:off x="0" y="-123825"/>
              <a:ext cx="6854533" cy="935734"/>
            </a:xfrm>
            <a:prstGeom prst="rect">
              <a:avLst/>
            </a:prstGeom>
          </p:spPr>
          <p:txBody>
            <a:bodyPr lIns="0" tIns="0" rIns="0" bIns="0" rtlCol="0" anchor="t">
              <a:spAutoFit/>
            </a:bodyPr>
            <a:lstStyle/>
            <a:p>
              <a:pPr algn="ctr">
                <a:lnSpc>
                  <a:spcPts val="4994"/>
                </a:lnSpc>
              </a:pPr>
              <a:r>
                <a:rPr lang="en-US" sz="3995" spc="-59" dirty="0">
                  <a:solidFill>
                    <a:srgbClr val="1A1B18"/>
                  </a:solidFill>
                  <a:latin typeface="Overpass Light"/>
                </a:rPr>
                <a:t>"Cost-effective"</a:t>
              </a:r>
            </a:p>
          </p:txBody>
        </p:sp>
        <p:sp>
          <p:nvSpPr>
            <p:cNvPr id="12" name="TextBox 6">
              <a:extLst>
                <a:ext uri="{FF2B5EF4-FFF2-40B4-BE49-F238E27FC236}">
                  <a16:creationId xmlns:a16="http://schemas.microsoft.com/office/drawing/2014/main" id="{EF881DED-A436-4701-8438-4F96C9D81E7A}"/>
                </a:ext>
              </a:extLst>
            </p:cNvPr>
            <p:cNvSpPr txBox="1"/>
            <p:nvPr/>
          </p:nvSpPr>
          <p:spPr>
            <a:xfrm>
              <a:off x="0" y="1352315"/>
              <a:ext cx="6854533" cy="2668111"/>
            </a:xfrm>
            <a:prstGeom prst="rect">
              <a:avLst/>
            </a:prstGeom>
          </p:spPr>
          <p:txBody>
            <a:bodyPr lIns="0" tIns="0" rIns="0" bIns="0" rtlCol="0" anchor="t">
              <a:spAutoFit/>
            </a:bodyPr>
            <a:lstStyle/>
            <a:p>
              <a:pPr marL="712470" lvl="1" indent="-356235">
                <a:lnSpc>
                  <a:spcPts val="5279"/>
                </a:lnSpc>
                <a:buFont typeface="Arial"/>
                <a:buChar char="•"/>
              </a:pPr>
              <a:r>
                <a:rPr lang="en-US" sz="3299" dirty="0">
                  <a:solidFill>
                    <a:srgbClr val="1A1B18"/>
                  </a:solidFill>
                  <a:latin typeface="Overpass Light"/>
                </a:rPr>
                <a:t>Economic benefits acquired - tangible forms of investment</a:t>
              </a:r>
            </a:p>
          </p:txBody>
        </p:sp>
      </p:grpSp>
      <p:grpSp>
        <p:nvGrpSpPr>
          <p:cNvPr id="14" name="Group 12">
            <a:extLst>
              <a:ext uri="{FF2B5EF4-FFF2-40B4-BE49-F238E27FC236}">
                <a16:creationId xmlns:a16="http://schemas.microsoft.com/office/drawing/2014/main" id="{2B02C0DF-BDBE-4C5E-B261-FA35E2CEA702}"/>
              </a:ext>
            </a:extLst>
          </p:cNvPr>
          <p:cNvGrpSpPr/>
          <p:nvPr/>
        </p:nvGrpSpPr>
        <p:grpSpPr>
          <a:xfrm>
            <a:off x="12160852" y="3442326"/>
            <a:ext cx="5140900" cy="5790271"/>
            <a:chOff x="0" y="-123826"/>
            <a:chExt cx="6854533" cy="7720361"/>
          </a:xfrm>
        </p:grpSpPr>
        <p:sp>
          <p:nvSpPr>
            <p:cNvPr id="15" name="TextBox 13">
              <a:extLst>
                <a:ext uri="{FF2B5EF4-FFF2-40B4-BE49-F238E27FC236}">
                  <a16:creationId xmlns:a16="http://schemas.microsoft.com/office/drawing/2014/main" id="{106C6E0A-0423-44AF-94C3-DFC9FD44E6F2}"/>
                </a:ext>
              </a:extLst>
            </p:cNvPr>
            <p:cNvSpPr txBox="1"/>
            <p:nvPr/>
          </p:nvSpPr>
          <p:spPr>
            <a:xfrm>
              <a:off x="0" y="-123826"/>
              <a:ext cx="6854533" cy="935735"/>
            </a:xfrm>
            <a:prstGeom prst="rect">
              <a:avLst/>
            </a:prstGeom>
          </p:spPr>
          <p:txBody>
            <a:bodyPr lIns="0" tIns="0" rIns="0" bIns="0" rtlCol="0" anchor="t">
              <a:spAutoFit/>
            </a:bodyPr>
            <a:lstStyle/>
            <a:p>
              <a:pPr algn="ctr">
                <a:lnSpc>
                  <a:spcPts val="4994"/>
                </a:lnSpc>
              </a:pPr>
              <a:r>
                <a:rPr lang="en-US" sz="3995" spc="-59" dirty="0">
                  <a:solidFill>
                    <a:srgbClr val="1A1B18"/>
                  </a:solidFill>
                  <a:latin typeface="Overpass Light"/>
                </a:rPr>
                <a:t>Inequitable</a:t>
              </a:r>
            </a:p>
          </p:txBody>
        </p:sp>
        <p:sp>
          <p:nvSpPr>
            <p:cNvPr id="16" name="TextBox 14">
              <a:extLst>
                <a:ext uri="{FF2B5EF4-FFF2-40B4-BE49-F238E27FC236}">
                  <a16:creationId xmlns:a16="http://schemas.microsoft.com/office/drawing/2014/main" id="{D2D6EEE1-943C-4EEB-AF67-DC53D6B1F3C1}"/>
                </a:ext>
              </a:extLst>
            </p:cNvPr>
            <p:cNvSpPr txBox="1"/>
            <p:nvPr/>
          </p:nvSpPr>
          <p:spPr>
            <a:xfrm>
              <a:off x="0" y="1352315"/>
              <a:ext cx="6854533" cy="6244220"/>
            </a:xfrm>
            <a:prstGeom prst="rect">
              <a:avLst/>
            </a:prstGeom>
          </p:spPr>
          <p:txBody>
            <a:bodyPr lIns="0" tIns="0" rIns="0" bIns="0" rtlCol="0" anchor="t">
              <a:spAutoFit/>
            </a:bodyPr>
            <a:lstStyle/>
            <a:p>
              <a:pPr marL="712470" lvl="1" indent="-356235">
                <a:lnSpc>
                  <a:spcPts val="5280"/>
                </a:lnSpc>
                <a:buFont typeface="Arial"/>
                <a:buChar char="•"/>
              </a:pPr>
              <a:r>
                <a:rPr lang="en-US" sz="3300" dirty="0">
                  <a:solidFill>
                    <a:srgbClr val="1A1B18"/>
                  </a:solidFill>
                  <a:latin typeface="Overpass Light"/>
                </a:rPr>
                <a:t>Adjustment of a standardized measure</a:t>
              </a:r>
            </a:p>
            <a:p>
              <a:pPr marL="712470" lvl="1" indent="-356235">
                <a:lnSpc>
                  <a:spcPts val="5280"/>
                </a:lnSpc>
                <a:buFont typeface="Arial"/>
                <a:buChar char="•"/>
              </a:pPr>
              <a:r>
                <a:rPr lang="en-US" sz="3300" dirty="0">
                  <a:solidFill>
                    <a:srgbClr val="1A1B18"/>
                  </a:solidFill>
                  <a:latin typeface="Overpass Light"/>
                </a:rPr>
                <a:t>Multifaceted educational experience is simplified</a:t>
              </a:r>
            </a:p>
            <a:p>
              <a:pPr marL="712470" lvl="1" indent="-356235">
                <a:lnSpc>
                  <a:spcPts val="5280"/>
                </a:lnSpc>
                <a:buFont typeface="Arial"/>
                <a:buChar char="•"/>
              </a:pPr>
              <a:r>
                <a:rPr lang="en-US" sz="3300" dirty="0">
                  <a:solidFill>
                    <a:srgbClr val="1A1B18"/>
                  </a:solidFill>
                  <a:latin typeface="Overpass Light"/>
                </a:rPr>
                <a:t>Students are seen as a commodity</a:t>
              </a:r>
            </a:p>
          </p:txBody>
        </p:sp>
      </p:grpSp>
      <p:grpSp>
        <p:nvGrpSpPr>
          <p:cNvPr id="17" name="Group 17">
            <a:extLst>
              <a:ext uri="{FF2B5EF4-FFF2-40B4-BE49-F238E27FC236}">
                <a16:creationId xmlns:a16="http://schemas.microsoft.com/office/drawing/2014/main" id="{8B61755E-6E3B-4C79-8D07-75AACF923A72}"/>
              </a:ext>
            </a:extLst>
          </p:cNvPr>
          <p:cNvGrpSpPr/>
          <p:nvPr/>
        </p:nvGrpSpPr>
        <p:grpSpPr>
          <a:xfrm>
            <a:off x="572793" y="3505000"/>
            <a:ext cx="473907" cy="473907"/>
            <a:chOff x="0" y="0"/>
            <a:chExt cx="6350000" cy="6350000"/>
          </a:xfrm>
        </p:grpSpPr>
        <p:sp>
          <p:nvSpPr>
            <p:cNvPr id="18" name="Freeform 18">
              <a:extLst>
                <a:ext uri="{FF2B5EF4-FFF2-40B4-BE49-F238E27FC236}">
                  <a16:creationId xmlns:a16="http://schemas.microsoft.com/office/drawing/2014/main" id="{556E373B-8683-4CDC-9FA2-CA5A932641D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alpha val="71765"/>
              </a:srgbClr>
            </a:solidFill>
          </p:spPr>
        </p:sp>
      </p:grpSp>
      <p:grpSp>
        <p:nvGrpSpPr>
          <p:cNvPr id="19" name="Group 17">
            <a:extLst>
              <a:ext uri="{FF2B5EF4-FFF2-40B4-BE49-F238E27FC236}">
                <a16:creationId xmlns:a16="http://schemas.microsoft.com/office/drawing/2014/main" id="{5E3A5776-2B7D-4F2E-9728-5DD64F1B4B40}"/>
              </a:ext>
            </a:extLst>
          </p:cNvPr>
          <p:cNvGrpSpPr/>
          <p:nvPr/>
        </p:nvGrpSpPr>
        <p:grpSpPr>
          <a:xfrm>
            <a:off x="6781799" y="3505000"/>
            <a:ext cx="473907" cy="473907"/>
            <a:chOff x="0" y="0"/>
            <a:chExt cx="6350000" cy="6350000"/>
          </a:xfrm>
        </p:grpSpPr>
        <p:sp>
          <p:nvSpPr>
            <p:cNvPr id="20" name="Freeform 18">
              <a:extLst>
                <a:ext uri="{FF2B5EF4-FFF2-40B4-BE49-F238E27FC236}">
                  <a16:creationId xmlns:a16="http://schemas.microsoft.com/office/drawing/2014/main" id="{90417F54-3AD2-468C-A3FE-DDEAABC92B9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alpha val="71765"/>
              </a:srgbClr>
            </a:solidFill>
          </p:spPr>
        </p:sp>
      </p:grpSp>
      <p:grpSp>
        <p:nvGrpSpPr>
          <p:cNvPr id="21" name="Group 17">
            <a:extLst>
              <a:ext uri="{FF2B5EF4-FFF2-40B4-BE49-F238E27FC236}">
                <a16:creationId xmlns:a16="http://schemas.microsoft.com/office/drawing/2014/main" id="{E89463DA-F235-4F0C-A539-9FBF1E2DE2F4}"/>
              </a:ext>
            </a:extLst>
          </p:cNvPr>
          <p:cNvGrpSpPr/>
          <p:nvPr/>
        </p:nvGrpSpPr>
        <p:grpSpPr>
          <a:xfrm>
            <a:off x="12649200" y="3505000"/>
            <a:ext cx="473907" cy="473907"/>
            <a:chOff x="0" y="0"/>
            <a:chExt cx="6350000" cy="6350000"/>
          </a:xfrm>
        </p:grpSpPr>
        <p:sp>
          <p:nvSpPr>
            <p:cNvPr id="22" name="Freeform 18">
              <a:extLst>
                <a:ext uri="{FF2B5EF4-FFF2-40B4-BE49-F238E27FC236}">
                  <a16:creationId xmlns:a16="http://schemas.microsoft.com/office/drawing/2014/main" id="{25A57024-32D1-4676-976D-E59B57AD235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alpha val="71765"/>
              </a:srgbClr>
            </a:solidFill>
          </p:spPr>
        </p:sp>
      </p:grpSp>
    </p:spTree>
    <p:extLst>
      <p:ext uri="{BB962C8B-B14F-4D97-AF65-F5344CB8AC3E}">
        <p14:creationId xmlns:p14="http://schemas.microsoft.com/office/powerpoint/2010/main" val="260867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735139"/>
            <a:ext cx="17238079" cy="8816722"/>
            <a:chOff x="0" y="0"/>
            <a:chExt cx="22984105" cy="11755629"/>
          </a:xfrm>
        </p:grpSpPr>
        <p:sp>
          <p:nvSpPr>
            <p:cNvPr id="3" name="AutoShape 3"/>
            <p:cNvSpPr/>
            <p:nvPr/>
          </p:nvSpPr>
          <p:spPr>
            <a:xfrm>
              <a:off x="0" y="0"/>
              <a:ext cx="22984105" cy="52643"/>
            </a:xfrm>
            <a:prstGeom prst="rect">
              <a:avLst/>
            </a:prstGeom>
            <a:solidFill>
              <a:srgbClr val="CDA63C"/>
            </a:solidFill>
          </p:spPr>
        </p:sp>
        <p:sp>
          <p:nvSpPr>
            <p:cNvPr id="4" name="TextBox 4"/>
            <p:cNvSpPr txBox="1"/>
            <p:nvPr/>
          </p:nvSpPr>
          <p:spPr>
            <a:xfrm>
              <a:off x="0" y="4751500"/>
              <a:ext cx="22984105" cy="7004129"/>
            </a:xfrm>
            <a:prstGeom prst="rect">
              <a:avLst/>
            </a:prstGeom>
          </p:spPr>
          <p:txBody>
            <a:bodyPr lIns="0" tIns="0" rIns="0" bIns="0" rtlCol="0" anchor="t">
              <a:spAutoFit/>
            </a:bodyPr>
            <a:lstStyle/>
            <a:p>
              <a:pPr marL="798833" lvl="1" indent="-399416">
                <a:lnSpc>
                  <a:spcPts val="5920"/>
                </a:lnSpc>
                <a:buFont typeface="Arial"/>
                <a:buChar char="•"/>
              </a:pPr>
              <a:r>
                <a:rPr lang="en-US" sz="3700" dirty="0">
                  <a:solidFill>
                    <a:srgbClr val="1A1B18"/>
                  </a:solidFill>
                  <a:latin typeface="Overpass Light"/>
                </a:rPr>
                <a:t>Educational association that nationally represents HSIs</a:t>
              </a:r>
            </a:p>
            <a:p>
              <a:pPr marL="798833" lvl="1" indent="-399416">
                <a:lnSpc>
                  <a:spcPts val="5920"/>
                </a:lnSpc>
                <a:buFont typeface="Arial"/>
                <a:buChar char="•"/>
              </a:pPr>
              <a:r>
                <a:rPr lang="en-US" sz="3700" dirty="0">
                  <a:solidFill>
                    <a:srgbClr val="1A1B18"/>
                  </a:solidFill>
                  <a:latin typeface="Overpass Light"/>
                </a:rPr>
                <a:t>Seeks to increase educational degree attainment</a:t>
              </a:r>
            </a:p>
            <a:p>
              <a:pPr marL="798833" lvl="1" indent="-399416">
                <a:lnSpc>
                  <a:spcPts val="5920"/>
                </a:lnSpc>
                <a:buFont typeface="Arial"/>
                <a:buChar char="•"/>
              </a:pPr>
              <a:r>
                <a:rPr lang="en-US" sz="3700" dirty="0">
                  <a:solidFill>
                    <a:srgbClr val="1A1B18"/>
                  </a:solidFill>
                  <a:latin typeface="Overpass Light"/>
                </a:rPr>
                <a:t>Mission statement reflects the interests of the political, social, &amp; economic sectors </a:t>
              </a:r>
            </a:p>
            <a:p>
              <a:pPr marL="798833" lvl="1" indent="-399416">
                <a:lnSpc>
                  <a:spcPts val="5920"/>
                </a:lnSpc>
                <a:buFont typeface="Arial"/>
                <a:buChar char="•"/>
              </a:pPr>
              <a:r>
                <a:rPr lang="en-US" sz="3700" dirty="0">
                  <a:solidFill>
                    <a:srgbClr val="1A1B18"/>
                  </a:solidFill>
                  <a:latin typeface="Overpass Light"/>
                </a:rPr>
                <a:t>"[m]</a:t>
              </a:r>
              <a:r>
                <a:rPr lang="en-US" sz="3700" dirty="0" err="1">
                  <a:solidFill>
                    <a:srgbClr val="1A1B18"/>
                  </a:solidFill>
                  <a:latin typeface="Overpass Light"/>
                </a:rPr>
                <a:t>eeting</a:t>
              </a:r>
              <a:r>
                <a:rPr lang="en-US" sz="3700" dirty="0">
                  <a:solidFill>
                    <a:srgbClr val="1A1B18"/>
                  </a:solidFill>
                  <a:latin typeface="Overpass Light"/>
                </a:rPr>
                <a:t> the needs of business, industry, and government ... " (HACU, 2021, see section HACU’s Mission: To Champion Hispanic Success in Higher Education)</a:t>
              </a:r>
            </a:p>
          </p:txBody>
        </p:sp>
        <p:sp>
          <p:nvSpPr>
            <p:cNvPr id="5" name="TextBox 5"/>
            <p:cNvSpPr txBox="1"/>
            <p:nvPr/>
          </p:nvSpPr>
          <p:spPr>
            <a:xfrm>
              <a:off x="0" y="581544"/>
              <a:ext cx="22984105" cy="2725208"/>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Hispanic Association of Colleges and Universities (HACU)</a:t>
              </a:r>
            </a:p>
          </p:txBody>
        </p:sp>
        <p:sp>
          <p:nvSpPr>
            <p:cNvPr id="6" name="AutoShape 6"/>
            <p:cNvSpPr/>
            <p:nvPr/>
          </p:nvSpPr>
          <p:spPr>
            <a:xfrm>
              <a:off x="0" y="3864229"/>
              <a:ext cx="22984105" cy="52643"/>
            </a:xfrm>
            <a:prstGeom prst="rect">
              <a:avLst/>
            </a:prstGeom>
            <a:solidFill>
              <a:srgbClr val="CDA63C"/>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7555176"/>
            <a:chOff x="0" y="0"/>
            <a:chExt cx="22984105" cy="10073566"/>
          </a:xfrm>
        </p:grpSpPr>
        <p:sp>
          <p:nvSpPr>
            <p:cNvPr id="3" name="AutoShape 3"/>
            <p:cNvSpPr/>
            <p:nvPr/>
          </p:nvSpPr>
          <p:spPr>
            <a:xfrm>
              <a:off x="0" y="0"/>
              <a:ext cx="22984105" cy="52643"/>
            </a:xfrm>
            <a:prstGeom prst="rect">
              <a:avLst/>
            </a:prstGeom>
            <a:solidFill>
              <a:srgbClr val="CDA63C"/>
            </a:solidFill>
          </p:spPr>
        </p:sp>
        <p:sp>
          <p:nvSpPr>
            <p:cNvPr id="4" name="TextBox 4"/>
            <p:cNvSpPr txBox="1"/>
            <p:nvPr/>
          </p:nvSpPr>
          <p:spPr>
            <a:xfrm>
              <a:off x="0" y="3375666"/>
              <a:ext cx="22984105" cy="6697900"/>
            </a:xfrm>
            <a:prstGeom prst="rect">
              <a:avLst/>
            </a:prstGeom>
          </p:spPr>
          <p:txBody>
            <a:bodyPr lIns="0" tIns="0" rIns="0" bIns="0" rtlCol="0" anchor="t">
              <a:spAutoFit/>
            </a:bodyPr>
            <a:lstStyle/>
            <a:p>
              <a:pPr marL="798833" lvl="1" indent="-399416">
                <a:lnSpc>
                  <a:spcPct val="150000"/>
                </a:lnSpc>
                <a:buFont typeface="Arial"/>
                <a:buChar char="•"/>
              </a:pPr>
              <a:r>
                <a:rPr lang="en-US" sz="3700" dirty="0">
                  <a:solidFill>
                    <a:srgbClr val="1A1B18"/>
                  </a:solidFill>
                  <a:latin typeface="Overpass Light"/>
                </a:rPr>
                <a:t>HSIs meet the needs of racially &amp; economically stratified systems</a:t>
              </a:r>
            </a:p>
            <a:p>
              <a:pPr marL="798833" lvl="1" indent="-399416">
                <a:lnSpc>
                  <a:spcPct val="150000"/>
                </a:lnSpc>
                <a:buFont typeface="Arial"/>
                <a:buChar char="•"/>
              </a:pPr>
              <a:r>
                <a:rPr lang="en-US" sz="3700" dirty="0">
                  <a:solidFill>
                    <a:srgbClr val="1A1B18"/>
                  </a:solidFill>
                  <a:latin typeface="Overpass Light"/>
                </a:rPr>
                <a:t>Students invest their history, culture, language, &amp; dignity </a:t>
              </a:r>
            </a:p>
            <a:p>
              <a:pPr marL="798833" lvl="1" indent="-399416">
                <a:lnSpc>
                  <a:spcPct val="150000"/>
                </a:lnSpc>
                <a:buFont typeface="Arial"/>
                <a:buChar char="•"/>
              </a:pPr>
              <a:r>
                <a:rPr lang="en-US" sz="3700" dirty="0">
                  <a:solidFill>
                    <a:srgbClr val="1A1B18"/>
                  </a:solidFill>
                  <a:latin typeface="Overpass Light"/>
                </a:rPr>
                <a:t>Outcome measures lack the ability to encompass oppression, stratification, &amp; unequal power dynamics </a:t>
              </a:r>
            </a:p>
            <a:p>
              <a:pPr marL="798833" lvl="1" indent="-399416">
                <a:lnSpc>
                  <a:spcPct val="150000"/>
                </a:lnSpc>
                <a:buFont typeface="Arial"/>
                <a:buChar char="•"/>
              </a:pPr>
              <a:r>
                <a:rPr lang="en-US" sz="3700" dirty="0">
                  <a:solidFill>
                    <a:srgbClr val="1A1B18"/>
                  </a:solidFill>
                  <a:latin typeface="Overpass Light"/>
                </a:rPr>
                <a:t>Neo-liberalistic approaches: profitability &amp; efficacy</a:t>
              </a:r>
            </a:p>
            <a:p>
              <a:pPr marL="798833" lvl="1" indent="-399416">
                <a:lnSpc>
                  <a:spcPct val="150000"/>
                </a:lnSpc>
                <a:buFont typeface="Arial"/>
                <a:buChar char="•"/>
              </a:pPr>
              <a:r>
                <a:rPr lang="en-US" sz="3700" dirty="0">
                  <a:solidFill>
                    <a:srgbClr val="1A1B18"/>
                  </a:solidFill>
                  <a:latin typeface="Overpass Light"/>
                </a:rPr>
                <a:t>De-center minority voices from higher education &amp; educational policy</a:t>
              </a:r>
            </a:p>
          </p:txBody>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HSIs as Business Serving Institutions</a:t>
              </a:r>
            </a:p>
          </p:txBody>
        </p:sp>
        <p:sp>
          <p:nvSpPr>
            <p:cNvPr id="6" name="AutoShape 6"/>
            <p:cNvSpPr/>
            <p:nvPr/>
          </p:nvSpPr>
          <p:spPr>
            <a:xfrm>
              <a:off x="0" y="2488395"/>
              <a:ext cx="22984105" cy="52643"/>
            </a:xfrm>
            <a:prstGeom prst="rect">
              <a:avLst/>
            </a:prstGeom>
            <a:solidFill>
              <a:srgbClr val="CDA63C"/>
            </a:solidFill>
          </p:spPr>
        </p:sp>
      </p:grpSp>
    </p:spTree>
    <p:extLst>
      <p:ext uri="{BB962C8B-B14F-4D97-AF65-F5344CB8AC3E}">
        <p14:creationId xmlns:p14="http://schemas.microsoft.com/office/powerpoint/2010/main" val="328079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524960" y="1028700"/>
            <a:ext cx="17238079" cy="6474176"/>
            <a:chOff x="0" y="0"/>
            <a:chExt cx="22984105" cy="8632233"/>
          </a:xfrm>
        </p:grpSpPr>
        <p:sp>
          <p:nvSpPr>
            <p:cNvPr id="3" name="AutoShape 3"/>
            <p:cNvSpPr/>
            <p:nvPr/>
          </p:nvSpPr>
          <p:spPr>
            <a:xfrm>
              <a:off x="0" y="0"/>
              <a:ext cx="22984105" cy="52643"/>
            </a:xfrm>
            <a:prstGeom prst="rect">
              <a:avLst/>
            </a:prstGeom>
            <a:solidFill>
              <a:srgbClr val="CDA63C"/>
            </a:solidFill>
          </p:spPr>
        </p:sp>
        <p:sp>
          <p:nvSpPr>
            <p:cNvPr id="4" name="TextBox 4"/>
            <p:cNvSpPr txBox="1"/>
            <p:nvPr/>
          </p:nvSpPr>
          <p:spPr>
            <a:xfrm>
              <a:off x="0" y="3375666"/>
              <a:ext cx="22984105" cy="5256567"/>
            </a:xfrm>
            <a:prstGeom prst="rect">
              <a:avLst/>
            </a:prstGeom>
          </p:spPr>
          <p:txBody>
            <a:bodyPr lIns="0" tIns="0" rIns="0" bIns="0" rtlCol="0" anchor="t">
              <a:spAutoFit/>
            </a:bodyPr>
            <a:lstStyle/>
            <a:p>
              <a:pPr marL="798833" lvl="1" indent="-399416">
                <a:lnSpc>
                  <a:spcPct val="150000"/>
                </a:lnSpc>
                <a:buFont typeface="Arial"/>
                <a:buChar char="•"/>
              </a:pPr>
              <a:r>
                <a:rPr lang="en-US" sz="4400" dirty="0">
                  <a:solidFill>
                    <a:srgbClr val="1A1B18"/>
                  </a:solidFill>
                  <a:latin typeface="Overpass Light"/>
                </a:rPr>
                <a:t>DHSI</a:t>
              </a:r>
            </a:p>
            <a:p>
              <a:pPr marL="798833" lvl="1" indent="-399416">
                <a:lnSpc>
                  <a:spcPct val="150000"/>
                </a:lnSpc>
                <a:buFont typeface="Arial"/>
                <a:buChar char="•"/>
              </a:pPr>
              <a:r>
                <a:rPr lang="en-US" sz="4400" dirty="0">
                  <a:solidFill>
                    <a:srgbClr val="1A1B18"/>
                  </a:solidFill>
                  <a:latin typeface="Overpass Light"/>
                </a:rPr>
                <a:t>Federal allocation of funds by grant submission</a:t>
              </a:r>
            </a:p>
            <a:p>
              <a:pPr marL="798833" lvl="1" indent="-399416">
                <a:lnSpc>
                  <a:spcPct val="150000"/>
                </a:lnSpc>
                <a:buFont typeface="Arial"/>
                <a:buChar char="•"/>
              </a:pPr>
              <a:r>
                <a:rPr lang="en-US" sz="4400" dirty="0">
                  <a:solidFill>
                    <a:srgbClr val="1A1B18"/>
                  </a:solidFill>
                  <a:latin typeface="Overpass Light"/>
                </a:rPr>
                <a:t>Awarded funds to: “38 high-quality applications that were underfunded in FY [fiscal year] 2020”</a:t>
              </a:r>
            </a:p>
          </p:txBody>
        </p:sp>
        <p:sp>
          <p:nvSpPr>
            <p:cNvPr id="5" name="TextBox 5"/>
            <p:cNvSpPr txBox="1"/>
            <p:nvPr/>
          </p:nvSpPr>
          <p:spPr>
            <a:xfrm>
              <a:off x="0" y="581544"/>
              <a:ext cx="22984105" cy="1281889"/>
            </a:xfrm>
            <a:prstGeom prst="rect">
              <a:avLst/>
            </a:prstGeom>
          </p:spPr>
          <p:txBody>
            <a:bodyPr lIns="0" tIns="0" rIns="0" bIns="0" rtlCol="0" anchor="t">
              <a:spAutoFit/>
            </a:bodyPr>
            <a:lstStyle/>
            <a:p>
              <a:pPr algn="ctr">
                <a:lnSpc>
                  <a:spcPts val="8125"/>
                </a:lnSpc>
              </a:pPr>
              <a:r>
                <a:rPr lang="en-US" sz="6000" spc="-97" dirty="0">
                  <a:solidFill>
                    <a:srgbClr val="1A1B18"/>
                  </a:solidFill>
                  <a:latin typeface="Overpass Light Bold" panose="020B0604020202020204" charset="0"/>
                </a:rPr>
                <a:t>Developing Hispanic Serving Institutions Program</a:t>
              </a:r>
            </a:p>
          </p:txBody>
        </p:sp>
        <p:sp>
          <p:nvSpPr>
            <p:cNvPr id="6" name="AutoShape 6"/>
            <p:cNvSpPr/>
            <p:nvPr/>
          </p:nvSpPr>
          <p:spPr>
            <a:xfrm>
              <a:off x="0" y="2488395"/>
              <a:ext cx="22984105" cy="52643"/>
            </a:xfrm>
            <a:prstGeom prst="rect">
              <a:avLst/>
            </a:prstGeom>
            <a:solidFill>
              <a:srgbClr val="CDA63C"/>
            </a:solidFill>
          </p:spPr>
        </p:sp>
      </p:grpSp>
    </p:spTree>
    <p:extLst>
      <p:ext uri="{BB962C8B-B14F-4D97-AF65-F5344CB8AC3E}">
        <p14:creationId xmlns:p14="http://schemas.microsoft.com/office/powerpoint/2010/main" val="237848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pic>
        <p:nvPicPr>
          <p:cNvPr id="30" name="Picture 29" descr="Text&#10;&#10;Description automatically generated">
            <a:extLst>
              <a:ext uri="{FF2B5EF4-FFF2-40B4-BE49-F238E27FC236}">
                <a16:creationId xmlns:a16="http://schemas.microsoft.com/office/drawing/2014/main" id="{65F189D1-FEA2-4703-B029-60E1671E0D19}"/>
              </a:ext>
            </a:extLst>
          </p:cNvPr>
          <p:cNvPicPr>
            <a:picLocks noChangeAspect="1"/>
          </p:cNvPicPr>
          <p:nvPr/>
        </p:nvPicPr>
        <p:blipFill rotWithShape="1">
          <a:blip r:embed="rId3">
            <a:extLst>
              <a:ext uri="{28A0092B-C50C-407E-A947-70E740481C1C}">
                <a14:useLocalDpi xmlns:a14="http://schemas.microsoft.com/office/drawing/2010/main" val="0"/>
              </a:ext>
            </a:extLst>
          </a:blip>
          <a:srcRect l="19150" t="11704" r="20746" b="4523"/>
          <a:stretch/>
        </p:blipFill>
        <p:spPr>
          <a:xfrm>
            <a:off x="3932608" y="301056"/>
            <a:ext cx="10422784" cy="9684888"/>
          </a:xfrm>
          <a:prstGeom prst="rect">
            <a:avLst/>
          </a:prstGeom>
        </p:spPr>
      </p:pic>
    </p:spTree>
    <p:extLst>
      <p:ext uri="{BB962C8B-B14F-4D97-AF65-F5344CB8AC3E}">
        <p14:creationId xmlns:p14="http://schemas.microsoft.com/office/powerpoint/2010/main" val="359678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0F6339E-486F-458C-9E2D-32A495A31372}"/>
              </a:ext>
            </a:extLst>
          </p:cNvPr>
          <p:cNvPicPr>
            <a:picLocks noChangeAspect="1"/>
          </p:cNvPicPr>
          <p:nvPr/>
        </p:nvPicPr>
        <p:blipFill rotWithShape="1">
          <a:blip r:embed="rId3">
            <a:extLst>
              <a:ext uri="{28A0092B-C50C-407E-A947-70E740481C1C}">
                <a14:useLocalDpi xmlns:a14="http://schemas.microsoft.com/office/drawing/2010/main" val="0"/>
              </a:ext>
            </a:extLst>
          </a:blip>
          <a:srcRect l="19334" t="45117" r="22052" b="32111"/>
          <a:stretch/>
        </p:blipFill>
        <p:spPr>
          <a:xfrm>
            <a:off x="609600" y="2933034"/>
            <a:ext cx="17068800" cy="4420931"/>
          </a:xfrm>
          <a:prstGeom prst="rect">
            <a:avLst/>
          </a:prstGeom>
        </p:spPr>
      </p:pic>
    </p:spTree>
    <p:extLst>
      <p:ext uri="{BB962C8B-B14F-4D97-AF65-F5344CB8AC3E}">
        <p14:creationId xmlns:p14="http://schemas.microsoft.com/office/powerpoint/2010/main" val="3573411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2556</Words>
  <Application>Microsoft Office PowerPoint</Application>
  <PresentationFormat>Custom</PresentationFormat>
  <Paragraphs>160</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Overpass Light</vt:lpstr>
      <vt:lpstr>Cormorant Garamond Bold Bold</vt:lpstr>
      <vt:lpstr>Overpass Light Italics</vt:lpstr>
      <vt:lpstr>Arial</vt:lpstr>
      <vt:lpstr>Calibri</vt:lpstr>
      <vt:lpstr>Overpass Light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Muted White Black and Beige Minimalist Elegant Company Meeting Presentation</dc:title>
  <cp:lastModifiedBy>Quetzeri, Vanessa</cp:lastModifiedBy>
  <cp:revision>11</cp:revision>
  <dcterms:created xsi:type="dcterms:W3CDTF">2006-08-16T00:00:00Z</dcterms:created>
  <dcterms:modified xsi:type="dcterms:W3CDTF">2021-11-30T04:01:31Z</dcterms:modified>
  <dc:identifier>DAEwrMw6VXI</dc:identifier>
</cp:coreProperties>
</file>