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Economica" panose="020B0604020202020204" charset="0"/>
      <p:regular r:id="rId11"/>
      <p:bold r:id="rId12"/>
      <p:italic r:id="rId13"/>
      <p:boldItalic r:id="rId14"/>
    </p:embeddedFont>
    <p:embeddedFont>
      <p:font typeface="Georgia" panose="02040502050405020303" pitchFamily="18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4aef51b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4aef51b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</a:rPr>
              <a:t>Rooted in westside organizng, Talk about housers as a whole and the goal. All about combining lived experience with what we see in data and historical trends of issues impacting latinos</a:t>
            </a:r>
            <a:endParaRPr sz="10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95959"/>
                </a:solidFill>
              </a:rPr>
              <a:t>My experience is in the westide and what we see in san anotnio. The issues covered in this presentation are disproportionately impacting latinos!</a:t>
            </a:r>
            <a:endParaRPr sz="10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In this presentation im going to go through renters and homeowners, some main issues impacting them and solutions</a:t>
            </a:r>
            <a:endParaRPr sz="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c873d30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4c873d30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to consider when we discuss policy (the four rights, then Talking about needs, concerns and policy actions for renters Homewoenrs and finally )Where we go from here / next steps / what you can do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Affordable housing is broken down in these two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Jump right into this. 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Hope is to give a sampling of some of the big issues facing latinos in the realm of affordable housing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aef51bd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4aef51bd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Renters in san antonio are disproportionately latino and Black so as we talk about these numbers it is important to keep that in mind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aef51bd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4aef51bd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Might need to take out rental policy sidewalk policy all these things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aef51bd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4aef51bd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These are tied together, when u get repairs ur taxes can shoot up. Key issue here is DISPLACEMENT </a:t>
            </a:r>
            <a:endParaRPr>
              <a:solidFill>
                <a:srgbClr val="11111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1111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Big theme with latino homeowners and low income around the city is we dont want to displace. </a:t>
            </a:r>
            <a:endParaRPr>
              <a:solidFill>
                <a:srgbClr val="111111"/>
              </a:solidFill>
              <a:highlight>
                <a:schemeClr val="lt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4aef51bd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4aef51bd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Rehab efforts, the most affdble housing we have is the one that already exists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4aef51bd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4aef51bd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Policy is a chance to have a large impact. So where do we go from here?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continue to push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base our policy in lived experinces of latino commuinties who are in these neighborhoods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We maintain the four rights throughout all policy ideas we consider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we DONT STOP. la lucha sigue!! Gracias por oir mi presentacion :)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0"/>
            <a:ext cx="32463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Latino Affordable Housing Concerns: Responsive Policy Priorities</a:t>
            </a:r>
            <a:endParaRPr sz="30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Mia Loseff - Texas Housers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perspective - rooted in Community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6" y="1247900"/>
            <a:ext cx="4167218" cy="312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675" y="1431017"/>
            <a:ext cx="2402299" cy="92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625" y="2692375"/>
            <a:ext cx="2402299" cy="180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Four Rights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409175"/>
            <a:ext cx="8520600" cy="317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The Right to Choose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The Right to Stay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The Right to Equal Treatment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The Right to Have a Say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425" y="1237638"/>
            <a:ext cx="3557625" cy="266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issues facing </a:t>
            </a:r>
            <a:r>
              <a:rPr lang="en" b="1"/>
              <a:t>SA Renters</a:t>
            </a:r>
            <a:endParaRPr b="1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housing gap - not enough units at low income levels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30% AMI </a:t>
            </a:r>
            <a:r>
              <a:rPr lang="en" sz="1700" i="1"/>
              <a:t>[$22,000]</a:t>
            </a:r>
            <a:r>
              <a:rPr lang="en" sz="1700"/>
              <a:t> - </a:t>
            </a:r>
            <a:r>
              <a:rPr lang="en" sz="1700" b="1">
                <a:solidFill>
                  <a:srgbClr val="FF0000"/>
                </a:solidFill>
              </a:rPr>
              <a:t>30 units for every 100</a:t>
            </a:r>
            <a:r>
              <a:rPr lang="en" sz="1700"/>
              <a:t> </a:t>
            </a:r>
            <a:r>
              <a:rPr lang="en" sz="1700" b="1">
                <a:solidFill>
                  <a:srgbClr val="FF0000"/>
                </a:solidFill>
              </a:rPr>
              <a:t>households </a:t>
            </a:r>
            <a:r>
              <a:rPr lang="en" sz="1700"/>
              <a:t>who need one                                                                50% AMI </a:t>
            </a:r>
            <a:r>
              <a:rPr lang="en" sz="1700" i="1"/>
              <a:t>[$37,000]</a:t>
            </a:r>
            <a:r>
              <a:rPr lang="en" sz="1700"/>
              <a:t> - </a:t>
            </a:r>
            <a:r>
              <a:rPr lang="en" sz="1700" b="1">
                <a:solidFill>
                  <a:srgbClr val="FF9900"/>
                </a:solidFill>
              </a:rPr>
              <a:t>47 units for every 100</a:t>
            </a:r>
            <a:r>
              <a:rPr lang="en" sz="1700"/>
              <a:t> </a:t>
            </a:r>
            <a:r>
              <a:rPr lang="en" sz="1700" b="1">
                <a:solidFill>
                  <a:srgbClr val="FF9900"/>
                </a:solidFill>
              </a:rPr>
              <a:t>households </a:t>
            </a:r>
            <a:r>
              <a:rPr lang="en" sz="1700"/>
              <a:t>who need one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100% AMI </a:t>
            </a:r>
            <a:r>
              <a:rPr lang="en" sz="1700" i="1"/>
              <a:t>[$74,000]</a:t>
            </a:r>
            <a:r>
              <a:rPr lang="en" sz="1700"/>
              <a:t> - </a:t>
            </a:r>
            <a:r>
              <a:rPr lang="en" sz="1700" b="1">
                <a:solidFill>
                  <a:srgbClr val="0000FF"/>
                </a:solidFill>
              </a:rPr>
              <a:t>107 units for every 100 households</a:t>
            </a:r>
            <a:r>
              <a:rPr lang="en" sz="1700"/>
              <a:t> who need one</a:t>
            </a:r>
            <a:endParaRPr sz="17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Neglected maintenance repairs + absent management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Solutions for </a:t>
            </a:r>
            <a:r>
              <a:rPr lang="en" b="1"/>
              <a:t>SA Renters</a:t>
            </a:r>
            <a:endParaRPr b="1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311700" y="1323075"/>
            <a:ext cx="8520600" cy="34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143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Fund public housing, fund </a:t>
            </a:r>
            <a:r>
              <a:rPr lang="en"/>
              <a:t>new MF </a:t>
            </a:r>
            <a:r>
              <a:rPr lang="en">
                <a:solidFill>
                  <a:schemeClr val="dk1"/>
                </a:solidFill>
              </a:rPr>
              <a:t>housing at the lowest income levels</a:t>
            </a:r>
            <a:endParaRPr sz="1500"/>
          </a:p>
          <a:p>
            <a:pPr marL="457200" marR="1143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/>
              <a:t>In</a:t>
            </a:r>
            <a:r>
              <a:rPr lang="en">
                <a:solidFill>
                  <a:schemeClr val="dk1"/>
                </a:solidFill>
              </a:rPr>
              <a:t>centivize deep affordability</a:t>
            </a:r>
            <a:endParaRPr>
              <a:solidFill>
                <a:schemeClr val="dk1"/>
              </a:solidFill>
            </a:endParaRPr>
          </a:p>
          <a:p>
            <a:pPr marL="914400" marR="1143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500"/>
              <a:t>If CoSA dollars are involved, project must include units for 30% AMI</a:t>
            </a:r>
            <a:endParaRPr/>
          </a:p>
          <a:p>
            <a:pPr marL="457200" marR="1143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>
                <a:solidFill>
                  <a:schemeClr val="dk1"/>
                </a:solidFill>
              </a:rPr>
              <a:t>Rental registry</a:t>
            </a:r>
            <a:endParaRPr/>
          </a:p>
          <a:p>
            <a:pPr marL="457200" marR="1143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➢"/>
            </a:pPr>
            <a:r>
              <a:rPr lang="en"/>
              <a:t>R</a:t>
            </a:r>
            <a:r>
              <a:rPr lang="en">
                <a:solidFill>
                  <a:schemeClr val="dk1"/>
                </a:solidFill>
              </a:rPr>
              <a:t>epeat offender policy</a:t>
            </a:r>
            <a:endParaRPr>
              <a:solidFill>
                <a:schemeClr val="dk1"/>
              </a:solidFill>
            </a:endParaRPr>
          </a:p>
          <a:p>
            <a:pPr marL="0" marR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marR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114300" marR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14300" marR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4759200" cy="148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Central Issues facing </a:t>
            </a:r>
            <a:r>
              <a:rPr lang="en" b="1"/>
              <a:t>SA Homeowners </a:t>
            </a:r>
            <a:endParaRPr b="1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2042875"/>
            <a:ext cx="4759200" cy="25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392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16"/>
              <a:buAutoNum type="arabicPeriod"/>
            </a:pPr>
            <a:r>
              <a:rPr lang="en" sz="1816"/>
              <a:t>Targeted code violations</a:t>
            </a:r>
            <a:endParaRPr sz="1816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Often leading to demolitions</a:t>
            </a:r>
            <a:endParaRPr sz="1708"/>
          </a:p>
          <a:p>
            <a:pPr marL="457200" lvl="0" indent="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Rapidly increasing property taxes</a:t>
            </a:r>
            <a:endParaRPr>
              <a:solidFill>
                <a:srgbClr val="11111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l="4171" t="3426" r="5141" b="7573"/>
          <a:stretch/>
        </p:blipFill>
        <p:spPr>
          <a:xfrm>
            <a:off x="5156323" y="109250"/>
            <a:ext cx="3748576" cy="47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Solutions for </a:t>
            </a:r>
            <a:r>
              <a:rPr lang="en" b="1"/>
              <a:t>SA Homeowners</a:t>
            </a:r>
            <a:endParaRPr b="1"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Fund preservation + rehabilitation efforts</a:t>
            </a:r>
            <a:endParaRPr/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Non-emergency code violations are not fined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Property tax freezes</a:t>
            </a:r>
            <a:endParaRPr/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Homestead Exemption, Legacy homeowner freeze, etc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7463" y="3320250"/>
            <a:ext cx="3229076" cy="15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Considerations to influence SA affordable housing policy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Unified Development Code - green building, less parking spaces, density bonuses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Lived Experiences at the Forefront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00"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Eye for Displacement - cater towards existing residents before making space for new ones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535</Words>
  <Application>Microsoft Office PowerPoint</Application>
  <PresentationFormat>On-screen Show (16:9)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Open Sans</vt:lpstr>
      <vt:lpstr>Arial</vt:lpstr>
      <vt:lpstr>Georgia</vt:lpstr>
      <vt:lpstr>Economica</vt:lpstr>
      <vt:lpstr>Luxe</vt:lpstr>
      <vt:lpstr>Latino Affordable Housing Concerns: Responsive Policy Priorities</vt:lpstr>
      <vt:lpstr>Our perspective - rooted in Community</vt:lpstr>
      <vt:lpstr>The Four Rights</vt:lpstr>
      <vt:lpstr>Central issues facing SA Renters</vt:lpstr>
      <vt:lpstr>Policy Solutions for SA Renters</vt:lpstr>
      <vt:lpstr>Central Issues facing SA Homeowners </vt:lpstr>
      <vt:lpstr>Policy Solutions for SA Homeowners</vt:lpstr>
      <vt:lpstr>Considerations to influence SA affordable housing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Latino Affordable Housing Concerns: Responsive Policy Priorities</dc:title>
  <dc:creator>Juan H Flores</dc:creator>
  <cp:lastModifiedBy>Flores,Michael</cp:lastModifiedBy>
  <cp:revision>1</cp:revision>
  <dcterms:modified xsi:type="dcterms:W3CDTF">2021-12-02T02:13:34Z</dcterms:modified>
</cp:coreProperties>
</file>