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76" r:id="rId14"/>
    <p:sldId id="269" r:id="rId15"/>
    <p:sldId id="271" r:id="rId16"/>
    <p:sldId id="272" r:id="rId17"/>
    <p:sldId id="289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23E727-606E-4E9D-B317-F250CC336F06}" v="3" dt="2021-12-02T16:40:12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" y="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1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5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00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47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58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1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8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2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5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4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5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8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7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5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888FB-7910-4E33-9A16-9906EB49C62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BAF6-5BBC-4C95-970D-36EE393F2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63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1BF5C-2747-46F4-880F-33F28E014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/>
              <a:t>Latino Bienestar (Well-Being) among Texas’ 12 Economic Regions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0255D-CDBA-4DAE-A9E4-AB5FBDAD0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246396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Rogelio Sáenz and Albert Assogba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University of Texas at San Antonio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rogelio.saenz@utsa.edu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Presented at the Fourth Texas Latino Policy Symposium. December 2, 2021. San Antonio.</a:t>
            </a:r>
          </a:p>
        </p:txBody>
      </p:sp>
    </p:spTree>
    <p:extLst>
      <p:ext uri="{BB962C8B-B14F-4D97-AF65-F5344CB8AC3E}">
        <p14:creationId xmlns:p14="http://schemas.microsoft.com/office/powerpoint/2010/main" val="136683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521B-6B68-4EDB-A260-312734FE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COVID-19 Devastation on Latinos in Texas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9A26D-69AF-40D2-A8FE-CA8C546E2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24A210-F6BE-41BC-A5D1-5E9287F0B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9258087-723D-4DF8-927C-92FD959B135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03762" y="2513119"/>
            <a:ext cx="6572058" cy="3695716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BFD140D-5C03-4714-99B7-197C7BC3BF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330" y="2117391"/>
            <a:ext cx="4697412" cy="2091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A180AA-7167-4B4D-9701-31FAFE850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30" y="4209012"/>
            <a:ext cx="4721639" cy="24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7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9D6642-FE29-44B5-9F12-CA07B692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50" dirty="0"/>
              <a:t>Ratio of Texas Latino-White and Black-White COVID-19 Age-Adjusted Death Rates, Selected Periods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58934B-2577-4D0B-B8AA-617ABF699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050" y="2203770"/>
            <a:ext cx="7335342" cy="44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6E824-0085-4991-810D-64846038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352BB-C542-4C33-9F23-B0F46C02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Variations of Latinos Across the 12 Economic Regions</a:t>
            </a:r>
          </a:p>
        </p:txBody>
      </p:sp>
    </p:spTree>
    <p:extLst>
      <p:ext uri="{BB962C8B-B14F-4D97-AF65-F5344CB8AC3E}">
        <p14:creationId xmlns:p14="http://schemas.microsoft.com/office/powerpoint/2010/main" val="392961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D146-A201-4691-BAF7-C3166E21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CF09-1E62-42A9-9784-4A58927ED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2019 American Community Survey 5-Year Estimates (2015-2019)</a:t>
            </a:r>
          </a:p>
          <a:p>
            <a:r>
              <a:rPr lang="en-US" dirty="0">
                <a:solidFill>
                  <a:schemeClr val="bg1"/>
                </a:solidFill>
              </a:rPr>
              <a:t>Counties aggregated into 12 Economic Regions</a:t>
            </a:r>
          </a:p>
        </p:txBody>
      </p:sp>
    </p:spTree>
    <p:extLst>
      <p:ext uri="{BB962C8B-B14F-4D97-AF65-F5344CB8AC3E}">
        <p14:creationId xmlns:p14="http://schemas.microsoft.com/office/powerpoint/2010/main" val="34647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0150-63A4-47AA-9F4A-5EA417A0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Texas 12 Economic Regions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8A0A8F-A2D6-4474-A274-3522D51DD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924" y="1969389"/>
            <a:ext cx="5224653" cy="48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15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1501-48B3-4A10-BF89-2BBAA014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Profiles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889D70A-8F99-4C30-BA4F-593C3F22D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910982"/>
              </p:ext>
            </p:extLst>
          </p:nvPr>
        </p:nvGraphicFramePr>
        <p:xfrm>
          <a:off x="0" y="2002705"/>
          <a:ext cx="12212570" cy="533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951">
                  <a:extLst>
                    <a:ext uri="{9D8B030D-6E8A-4147-A177-3AD203B41FA5}">
                      <a16:colId xmlns:a16="http://schemas.microsoft.com/office/drawing/2014/main" val="1401781621"/>
                    </a:ext>
                  </a:extLst>
                </a:gridCol>
                <a:gridCol w="2553951">
                  <a:extLst>
                    <a:ext uri="{9D8B030D-6E8A-4147-A177-3AD203B41FA5}">
                      <a16:colId xmlns:a16="http://schemas.microsoft.com/office/drawing/2014/main" val="3800063392"/>
                    </a:ext>
                  </a:extLst>
                </a:gridCol>
                <a:gridCol w="4024878">
                  <a:extLst>
                    <a:ext uri="{9D8B030D-6E8A-4147-A177-3AD203B41FA5}">
                      <a16:colId xmlns:a16="http://schemas.microsoft.com/office/drawing/2014/main" val="690461692"/>
                    </a:ext>
                  </a:extLst>
                </a:gridCol>
                <a:gridCol w="3079790">
                  <a:extLst>
                    <a:ext uri="{9D8B030D-6E8A-4147-A177-3AD203B41FA5}">
                      <a16:colId xmlns:a16="http://schemas.microsoft.com/office/drawing/2014/main" val="1507178714"/>
                    </a:ext>
                  </a:extLst>
                </a:gridCol>
              </a:tblGrid>
              <a:tr h="3366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DEMOGRAPHIC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POLITICAL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SOCIOECONOMIC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845320"/>
                  </a:ext>
                </a:extLst>
              </a:tr>
              <a:tr h="84162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Latino population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Pct. of region population Latino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Pct. of region Citizen Voting-Age Population Latino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Pct. of Latinos 25+ college graduates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Latino Age-Adjusted Death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221935"/>
                  </a:ext>
                </a:extLst>
              </a:tr>
              <a:tr h="5891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Pct. of Latinos foreign-born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Pct. of Latino workers in top occupations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Total Population COVID-19 Death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45580"/>
                  </a:ext>
                </a:extLst>
              </a:tr>
              <a:tr h="5891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Pct. of Latinos 0-17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Latino STEM majors per 1,000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032072"/>
                  </a:ext>
                </a:extLst>
              </a:tr>
              <a:tr h="5891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Pct. of Latinos 65+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Pct. Latinos 16-64 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176317"/>
                  </a:ext>
                </a:extLst>
              </a:tr>
              <a:tr h="34132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Median family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646599"/>
                  </a:ext>
                </a:extLst>
              </a:tr>
              <a:tr h="5891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Pct. Latino families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913625"/>
                  </a:ext>
                </a:extLst>
              </a:tr>
              <a:tr h="5891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Pct. Latino housing units owner-occupied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143775"/>
                  </a:ext>
                </a:extLst>
              </a:tr>
              <a:tr h="5891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Pct. Latinos without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834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26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B78B-E04E-4B31-A806-4510C177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DEMOGRAPHIC PROFILE, 2015-2019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1C15BB-D936-4F41-9A3D-F88F2C8CC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402085"/>
              </p:ext>
            </p:extLst>
          </p:nvPr>
        </p:nvGraphicFramePr>
        <p:xfrm>
          <a:off x="608110" y="1983382"/>
          <a:ext cx="962860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655">
                  <a:extLst>
                    <a:ext uri="{9D8B030D-6E8A-4147-A177-3AD203B41FA5}">
                      <a16:colId xmlns:a16="http://schemas.microsoft.com/office/drawing/2014/main" val="259577432"/>
                    </a:ext>
                  </a:extLst>
                </a:gridCol>
                <a:gridCol w="1694164">
                  <a:extLst>
                    <a:ext uri="{9D8B030D-6E8A-4147-A177-3AD203B41FA5}">
                      <a16:colId xmlns:a16="http://schemas.microsoft.com/office/drawing/2014/main" val="3138603230"/>
                    </a:ext>
                  </a:extLst>
                </a:gridCol>
                <a:gridCol w="1503431">
                  <a:extLst>
                    <a:ext uri="{9D8B030D-6E8A-4147-A177-3AD203B41FA5}">
                      <a16:colId xmlns:a16="http://schemas.microsoft.com/office/drawing/2014/main" val="622425409"/>
                    </a:ext>
                  </a:extLst>
                </a:gridCol>
                <a:gridCol w="1643676">
                  <a:extLst>
                    <a:ext uri="{9D8B030D-6E8A-4147-A177-3AD203B41FA5}">
                      <a16:colId xmlns:a16="http://schemas.microsoft.com/office/drawing/2014/main" val="1545273207"/>
                    </a:ext>
                  </a:extLst>
                </a:gridCol>
                <a:gridCol w="1396844">
                  <a:extLst>
                    <a:ext uri="{9D8B030D-6E8A-4147-A177-3AD203B41FA5}">
                      <a16:colId xmlns:a16="http://schemas.microsoft.com/office/drawing/2014/main" val="674474378"/>
                    </a:ext>
                  </a:extLst>
                </a:gridCol>
                <a:gridCol w="1324838">
                  <a:extLst>
                    <a:ext uri="{9D8B030D-6E8A-4147-A177-3AD203B41FA5}">
                      <a16:colId xmlns:a16="http://schemas.microsoft.com/office/drawing/2014/main" val="3889630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ECONOMIC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Latino pop.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% Latino pop.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% Latino 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% Latino &lt;18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% Latino 65+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20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Alamo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1,494,249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9.4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4212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709,600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31.7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811295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Central 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286,327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23.7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3360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Gulf Coast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2,618,890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37.7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2998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High Plains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329,514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37.9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7193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Metroplex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2,182,635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88814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NW 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122,762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15.7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99123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South 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2,050,578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84.6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24792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 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119,842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33.7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7493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Upper East 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175,244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33.9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27356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Upper Rio Grande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706,148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28.7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8272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West 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321,092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32.7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17441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30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A3C3-68D2-45F8-B1AE-7AD1D403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69928D47-0250-4A7D-AB7E-DC530545C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76" y="259369"/>
            <a:ext cx="8122149" cy="6479048"/>
          </a:xfrm>
        </p:spPr>
      </p:pic>
    </p:spTree>
    <p:extLst>
      <p:ext uri="{BB962C8B-B14F-4D97-AF65-F5344CB8AC3E}">
        <p14:creationId xmlns:p14="http://schemas.microsoft.com/office/powerpoint/2010/main" val="374073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BFF9-8AA1-44CB-95F2-054093BE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POLITICAL PROFILE, 2015-2019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EE9589F-FFB3-4798-999D-B69EA5FF3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105747"/>
              </p:ext>
            </p:extLst>
          </p:nvPr>
        </p:nvGraphicFramePr>
        <p:xfrm>
          <a:off x="680321" y="1983382"/>
          <a:ext cx="96139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658">
                  <a:extLst>
                    <a:ext uri="{9D8B030D-6E8A-4147-A177-3AD203B41FA5}">
                      <a16:colId xmlns:a16="http://schemas.microsoft.com/office/drawing/2014/main" val="1557719592"/>
                    </a:ext>
                  </a:extLst>
                </a:gridCol>
                <a:gridCol w="5391242">
                  <a:extLst>
                    <a:ext uri="{9D8B030D-6E8A-4147-A177-3AD203B41FA5}">
                      <a16:colId xmlns:a16="http://schemas.microsoft.com/office/drawing/2014/main" val="4085862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ECONOMIC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PCT. CITIZEN VOTING-AGE POPULATION LATINO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12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Alamo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48.1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75943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23.9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76437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Central 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17.3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775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Gulf Coast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25.8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4000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High Plains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30.3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345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Metroplex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17.6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35934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NW 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18.1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40890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South 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78.6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8631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 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9.0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27771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Upper East 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8.6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3340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Upper Rio Grande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77.6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2401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West 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41.8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0004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34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CC9B3-4625-4B78-ADFA-34991D0A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F9A12-E54F-4DF9-A811-21F085F42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SOCIOECONOMIC PROFILE</a:t>
            </a:r>
          </a:p>
        </p:txBody>
      </p:sp>
    </p:spTree>
    <p:extLst>
      <p:ext uri="{BB962C8B-B14F-4D97-AF65-F5344CB8AC3E}">
        <p14:creationId xmlns:p14="http://schemas.microsoft.com/office/powerpoint/2010/main" val="363998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F968-9383-4977-AD74-032BD026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95D67-4385-4AF1-B9BF-9E864CF5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6139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Opening remarks</a:t>
            </a:r>
          </a:p>
          <a:p>
            <a:r>
              <a:rPr lang="en-US" dirty="0">
                <a:solidFill>
                  <a:schemeClr val="bg1"/>
                </a:solidFill>
              </a:rPr>
              <a:t>The big picture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Demographic trends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Socioeconomic trends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COVID challenges</a:t>
            </a:r>
          </a:p>
          <a:p>
            <a:r>
              <a:rPr lang="en-US" dirty="0">
                <a:solidFill>
                  <a:schemeClr val="bg1"/>
                </a:solidFill>
              </a:rPr>
              <a:t>Variations in Latinos in the 12 Economic Regions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Demographic structure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Political possibilities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Socioeconomic and health patterns</a:t>
            </a:r>
          </a:p>
          <a:p>
            <a:r>
              <a:rPr lang="en-US" dirty="0">
                <a:solidFill>
                  <a:schemeClr val="bg1"/>
                </a:solidFill>
              </a:rPr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77050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7899-AD20-422B-AD3B-D93A2FFA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Percent of Persons 25 and Older with a Bachelor’s Degree or Higher by Economic Region, 2015-2019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28CEDD-8FD8-4793-8CB1-FF8A76AF0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001" y="2218760"/>
            <a:ext cx="7335342" cy="44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7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7899-AD20-422B-AD3B-D93A2FFA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Percent of Latino Workers in Management, Business, Science, and Arts Occupations by Economic Region, 2015-2019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EED31B-E279-499C-BD54-66FC89758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961" y="2248740"/>
            <a:ext cx="7335342" cy="44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43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7899-AD20-422B-AD3B-D93A2FFA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Latino STEM Majors Per 1,000 Workers by Economic Region, 2015-2019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7E09DE-0B48-4120-96F7-07C9C5702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6436" y="2173790"/>
            <a:ext cx="7335342" cy="44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78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7899-AD20-422B-AD3B-D93A2FFA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Percent of Persons 16-64 Employed by Economic Region, 2015-2019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D240C4-51EE-45D5-A1BB-965E7FC2B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9021" y="2218760"/>
            <a:ext cx="7335342" cy="44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27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7899-AD20-422B-AD3B-D93A2FFA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Median Latino Family Income by Economic Region, 2015-2019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5626B7-3643-4F25-94C4-9F8D28B0E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580" y="2211265"/>
            <a:ext cx="7335342" cy="44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9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7899-AD20-422B-AD3B-D93A2FFA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Percent of Latino Families in Poverty by Economic Region, 2015-2019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0F08FE-265C-42A7-B49F-CBE52714C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515" y="2196274"/>
            <a:ext cx="7335342" cy="44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7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7899-AD20-422B-AD3B-D93A2FFA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Percent of Latino Housing Units Owner-Occupied by Economic Region, 2015-2019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A12869-9F45-40B2-B9FD-EA168260B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138" y="2203770"/>
            <a:ext cx="7335342" cy="44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76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7899-AD20-422B-AD3B-D93A2FFA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Percent of Latinos Without Health Insurance by Economic Region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E5B85E-1988-4780-A3A6-CD637A10B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010" y="2196275"/>
            <a:ext cx="7335342" cy="44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06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6BE7-3433-4EDB-B703-6EAF3E79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A54F8-170A-444C-AE39-3D59683A9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HEALTH PROFILE</a:t>
            </a:r>
          </a:p>
        </p:txBody>
      </p:sp>
    </p:spTree>
    <p:extLst>
      <p:ext uri="{BB962C8B-B14F-4D97-AF65-F5344CB8AC3E}">
        <p14:creationId xmlns:p14="http://schemas.microsoft.com/office/powerpoint/2010/main" val="1443127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907E-44A1-4F6B-9B63-6599D12B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Latino Age-Adjusted Death Rates by Economic Region, 2015-2019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023A28-DBC3-480A-9119-2B222F1C6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580" y="2218760"/>
            <a:ext cx="7335342" cy="44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1406-9D0D-4B3E-8149-3D2F6650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E2B57-018F-401C-B705-D042AF97C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 have been waiting for this time—when Latinos would outnumber whites as the largest group in Texas</a:t>
            </a:r>
          </a:p>
          <a:p>
            <a:r>
              <a:rPr lang="en-US" dirty="0">
                <a:solidFill>
                  <a:schemeClr val="bg1"/>
                </a:solidFill>
              </a:rPr>
              <a:t>Periodically there have been efforts to try to identify the key issues and strategies that we need to undertake in order to maximize this opportunity</a:t>
            </a:r>
          </a:p>
          <a:p>
            <a:r>
              <a:rPr lang="en-US" dirty="0">
                <a:solidFill>
                  <a:schemeClr val="bg1"/>
                </a:solidFill>
              </a:rPr>
              <a:t>Kudos to Juan Flores for his visionary outlook and uncompromising commitment to get people together to discuss what is needed and to plan accordingly</a:t>
            </a:r>
          </a:p>
          <a:p>
            <a:r>
              <a:rPr lang="en-US" dirty="0">
                <a:solidFill>
                  <a:schemeClr val="bg1"/>
                </a:solidFill>
              </a:rPr>
              <a:t>The big challenges that confronted us 3-4-5 decades are still with us</a:t>
            </a:r>
          </a:p>
          <a:p>
            <a:r>
              <a:rPr lang="en-US" dirty="0">
                <a:solidFill>
                  <a:schemeClr val="bg1"/>
                </a:solidFill>
              </a:rPr>
              <a:t>Republicans have used all means at their dispersal to minimize the political power of Latinos and other people of color and have continued their minimalist policies re: human development in favor of cultural wars</a:t>
            </a:r>
          </a:p>
        </p:txBody>
      </p:sp>
    </p:spTree>
    <p:extLst>
      <p:ext uri="{BB962C8B-B14F-4D97-AF65-F5344CB8AC3E}">
        <p14:creationId xmlns:p14="http://schemas.microsoft.com/office/powerpoint/2010/main" val="3187508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907E-44A1-4F6B-9B63-6599D12B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Total Population COVID-19 Death Rates by Economic Region, 2015-2019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08CD75-39C9-446C-B8BA-398907819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981" y="2203770"/>
            <a:ext cx="7335342" cy="44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43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BD52-8F5A-41DE-8813-CD2CC77D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OVERALL RANKING OF ECONOMIC REGIONS ON LATINO BIENESTAR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7DBF0E4-4C1B-4B67-9099-2A8B94453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276636"/>
              </p:ext>
            </p:extLst>
          </p:nvPr>
        </p:nvGraphicFramePr>
        <p:xfrm>
          <a:off x="680283" y="2037080"/>
          <a:ext cx="961389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633">
                  <a:extLst>
                    <a:ext uri="{9D8B030D-6E8A-4147-A177-3AD203B41FA5}">
                      <a16:colId xmlns:a16="http://schemas.microsoft.com/office/drawing/2014/main" val="2795457239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2228719721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1128924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ECONOMIC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1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Capital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8762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Alamo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2249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Gulf Coast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8299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Upper Rio Grande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53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49077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Metroplex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8364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Central Texas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0837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West Texas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0890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South Texas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77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09578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High Plains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15719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Southeast Texas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86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37953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Northwest Texas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89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3048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Upper East Texas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89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16491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434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F29AE-761F-4477-942D-3D2A499AC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96A40-7700-415B-87B5-D96CB4AE2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Simply put: lots of work to be done, much more than before the pandemic</a:t>
            </a:r>
          </a:p>
          <a:p>
            <a:r>
              <a:rPr lang="en-US" dirty="0">
                <a:solidFill>
                  <a:schemeClr val="bg1"/>
                </a:solidFill>
              </a:rPr>
              <a:t>Great diversity in Latino population</a:t>
            </a:r>
          </a:p>
          <a:p>
            <a:r>
              <a:rPr lang="en-US" dirty="0">
                <a:solidFill>
                  <a:schemeClr val="bg1"/>
                </a:solidFill>
              </a:rPr>
              <a:t>Political messaging</a:t>
            </a:r>
          </a:p>
          <a:p>
            <a:r>
              <a:rPr lang="en-US" dirty="0">
                <a:solidFill>
                  <a:schemeClr val="bg1"/>
                </a:solidFill>
              </a:rPr>
              <a:t>Political engagement</a:t>
            </a:r>
          </a:p>
          <a:p>
            <a:r>
              <a:rPr lang="en-US" dirty="0">
                <a:solidFill>
                  <a:schemeClr val="bg1"/>
                </a:solidFill>
              </a:rPr>
              <a:t>203,000 Latinos turn 18 every year</a:t>
            </a:r>
          </a:p>
        </p:txBody>
      </p:sp>
    </p:spTree>
    <p:extLst>
      <p:ext uri="{BB962C8B-B14F-4D97-AF65-F5344CB8AC3E}">
        <p14:creationId xmlns:p14="http://schemas.microsoft.com/office/powerpoint/2010/main" val="246532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EB38A-5838-4A2D-88DB-0A99708D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8BF65-42F9-448E-AFE0-333B2DF63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393149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01FA-139A-4B9D-BF9D-2A2A40B1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Demographic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3A489-27C9-417E-A45C-7431F013C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did the 2020 census tell us?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The Texas population experienced the largest gain and one of the fastest rates of growth between 2010 and 2020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Growth due of 4 million Texans due to primarily to Latinos (49.5% of the growth), other persons of color (45.8%), and very little due to whites (4.7%)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With an aging population, whites experienced very little population growth [added 187,252 people ~ Brownsville (186,738)]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People of color added 3,812,692 ~ Houston (2,304,580) + San Antonio (1,434,625)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While Texas population grew at a rapid pace relatively speaking, the population growth slower than in the past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Undercount in Texas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2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01FA-139A-4B9D-BF9D-2A2A40B1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3A489-27C9-417E-A45C-7431F013C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Socioeconomic Trends: A Half Century of Inequality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5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93B7-8269-4ED8-9112-E23ECA3E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Median Family Income in 2018 Dollars: Panel A (Latino, White, and Black Families); Panel B (Native-Born and Foreign-Born Latinos), 1960-2018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8BEF7F-E08A-463C-A40E-0F825A3511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9823" y="2697596"/>
            <a:ext cx="5438703" cy="360987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F609B03-6BF7-49C7-9EFD-A319DD3E02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4075" y="2697596"/>
            <a:ext cx="5358776" cy="360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1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93B7-8269-4ED8-9112-E23ECA3E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Ratio of Black/Latino Median Family Income to White Median Family Income: Panel A (Latino, White, and Black Families); Panel B (Native-Born and Foreign-Born Latinos), 1960-2018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86D109-AE96-4C54-90DE-08FBD2D163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2333" y="2522142"/>
            <a:ext cx="5427983" cy="366962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A30653-8B81-442D-89A0-60C935B0F5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0691" y="2522157"/>
            <a:ext cx="5084320" cy="36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0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552642-72AB-4567-AEF6-A60DD255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5E615-A0C2-4D46-BFA2-9CD281886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COVID-19 CHALLENGES</a:t>
            </a:r>
          </a:p>
        </p:txBody>
      </p:sp>
    </p:spTree>
    <p:extLst>
      <p:ext uri="{BB962C8B-B14F-4D97-AF65-F5344CB8AC3E}">
        <p14:creationId xmlns:p14="http://schemas.microsoft.com/office/powerpoint/2010/main" val="412337692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979</TotalTime>
  <Words>895</Words>
  <Application>Microsoft Office PowerPoint</Application>
  <PresentationFormat>Widescreen</PresentationFormat>
  <Paragraphs>258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Trebuchet MS</vt:lpstr>
      <vt:lpstr>Berlin</vt:lpstr>
      <vt:lpstr>Latino Bienestar (Well-Being) among Texas’ 12 Economic Regions</vt:lpstr>
      <vt:lpstr>Outline</vt:lpstr>
      <vt:lpstr>Opening Remarks</vt:lpstr>
      <vt:lpstr>PowerPoint Presentation</vt:lpstr>
      <vt:lpstr>Demographic Trends</vt:lpstr>
      <vt:lpstr>PowerPoint Presentation</vt:lpstr>
      <vt:lpstr>Median Family Income in 2018 Dollars: Panel A (Latino, White, and Black Families); Panel B (Native-Born and Foreign-Born Latinos), 1960-2018</vt:lpstr>
      <vt:lpstr>Ratio of Black/Latino Median Family Income to White Median Family Income: Panel A (Latino, White, and Black Families); Panel B (Native-Born and Foreign-Born Latinos), 1960-2018</vt:lpstr>
      <vt:lpstr>PowerPoint Presentation</vt:lpstr>
      <vt:lpstr>COVID-19 Devastation on Latinos in Texas</vt:lpstr>
      <vt:lpstr>Ratio of Texas Latino-White and Black-White COVID-19 Age-Adjusted Death Rates, Selected Periods</vt:lpstr>
      <vt:lpstr>PowerPoint Presentation</vt:lpstr>
      <vt:lpstr>Data</vt:lpstr>
      <vt:lpstr>Texas 12 Economic Regions</vt:lpstr>
      <vt:lpstr>Profiles</vt:lpstr>
      <vt:lpstr>DEMOGRAPHIC PROFILE, 2015-2019</vt:lpstr>
      <vt:lpstr>PowerPoint Presentation</vt:lpstr>
      <vt:lpstr>POLITICAL PROFILE, 2015-2019</vt:lpstr>
      <vt:lpstr>PowerPoint Presentation</vt:lpstr>
      <vt:lpstr>Percent of Persons 25 and Older with a Bachelor’s Degree or Higher by Economic Region, 2015-2019</vt:lpstr>
      <vt:lpstr>Percent of Latino Workers in Management, Business, Science, and Arts Occupations by Economic Region, 2015-2019</vt:lpstr>
      <vt:lpstr>Latino STEM Majors Per 1,000 Workers by Economic Region, 2015-2019</vt:lpstr>
      <vt:lpstr>Percent of Persons 16-64 Employed by Economic Region, 2015-2019</vt:lpstr>
      <vt:lpstr>Median Latino Family Income by Economic Region, 2015-2019</vt:lpstr>
      <vt:lpstr>Percent of Latino Families in Poverty by Economic Region, 2015-2019</vt:lpstr>
      <vt:lpstr>Percent of Latino Housing Units Owner-Occupied by Economic Region, 2015-2019</vt:lpstr>
      <vt:lpstr>Percent of Latinos Without Health Insurance by Economic Region</vt:lpstr>
      <vt:lpstr>PowerPoint Presentation</vt:lpstr>
      <vt:lpstr>Latino Age-Adjusted Death Rates by Economic Region, 2015-2019</vt:lpstr>
      <vt:lpstr>Total Population COVID-19 Death Rates by Economic Region, 2015-2019</vt:lpstr>
      <vt:lpstr>OVERALL RANKING OF ECONOMIC REGIONS ON LATINO BIENESTAR</vt:lpstr>
      <vt:lpstr>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Latino Bienestar (Well-Being) among Texas’ 12 Economic Regions</dc:title>
  <dc:creator>Rogelio Saenz</dc:creator>
  <cp:lastModifiedBy>Rogelio Saenz</cp:lastModifiedBy>
  <cp:revision>4</cp:revision>
  <cp:lastPrinted>2021-12-02T15:49:00Z</cp:lastPrinted>
  <dcterms:created xsi:type="dcterms:W3CDTF">2021-12-01T15:00:09Z</dcterms:created>
  <dcterms:modified xsi:type="dcterms:W3CDTF">2021-12-02T17:19:37Z</dcterms:modified>
</cp:coreProperties>
</file>