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sldIdLst>
    <p:sldId id="256" r:id="rId2"/>
    <p:sldId id="271" r:id="rId3"/>
    <p:sldId id="270" r:id="rId4"/>
    <p:sldId id="280" r:id="rId5"/>
    <p:sldId id="272" r:id="rId6"/>
    <p:sldId id="257" r:id="rId7"/>
    <p:sldId id="273" r:id="rId8"/>
    <p:sldId id="274" r:id="rId9"/>
    <p:sldId id="275" r:id="rId10"/>
    <p:sldId id="276" r:id="rId11"/>
    <p:sldId id="277" r:id="rId12"/>
    <p:sldId id="279" r:id="rId13"/>
    <p:sldId id="281"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90" y="1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676A0C-C755-4DFF-AAAB-B51674AFAC7A}"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3893-5ACB-4977-9575-BAC75B1AF18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6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76A0C-C755-4DFF-AAAB-B51674AFAC7A}"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248555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76A0C-C755-4DFF-AAAB-B51674AFAC7A}"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407476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4612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76A0C-C755-4DFF-AAAB-B51674AFAC7A}"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409920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76A0C-C755-4DFF-AAAB-B51674AFAC7A}"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3893-5ACB-4977-9575-BAC75B1AF18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5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676A0C-C755-4DFF-AAAB-B51674AFAC7A}"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132173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676A0C-C755-4DFF-AAAB-B51674AFAC7A}" type="datetimeFigureOut">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82631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676A0C-C755-4DFF-AAAB-B51674AFAC7A}"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35320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676A0C-C755-4DFF-AAAB-B51674AFAC7A}" type="datetimeFigureOut">
              <a:rPr lang="en-US" smtClean="0"/>
              <a:t>11/30/2021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297324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676A0C-C755-4DFF-AAAB-B51674AFAC7A}" type="datetimeFigureOut">
              <a:rPr lang="en-US" smtClean="0"/>
              <a:t>11/30/2021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E63893-5ACB-4977-9575-BAC75B1AF188}" type="slidenum">
              <a:rPr lang="en-US" smtClean="0"/>
              <a:t>‹#›</a:t>
            </a:fld>
            <a:endParaRPr lang="en-US"/>
          </a:p>
        </p:txBody>
      </p:sp>
    </p:spTree>
    <p:extLst>
      <p:ext uri="{BB962C8B-B14F-4D97-AF65-F5344CB8AC3E}">
        <p14:creationId xmlns:p14="http://schemas.microsoft.com/office/powerpoint/2010/main" val="147558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676A0C-C755-4DFF-AAAB-B51674AFAC7A}"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3893-5ACB-4977-9575-BAC75B1AF188}" type="slidenum">
              <a:rPr lang="en-US" smtClean="0"/>
              <a:t>‹#›</a:t>
            </a:fld>
            <a:endParaRPr lang="en-US"/>
          </a:p>
        </p:txBody>
      </p:sp>
    </p:spTree>
    <p:extLst>
      <p:ext uri="{BB962C8B-B14F-4D97-AF65-F5344CB8AC3E}">
        <p14:creationId xmlns:p14="http://schemas.microsoft.com/office/powerpoint/2010/main" val="346180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676A0C-C755-4DFF-AAAB-B51674AFAC7A}" type="datetimeFigureOut">
              <a:rPr lang="en-US" smtClean="0"/>
              <a:t>11/30/2021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E63893-5ACB-4977-9575-BAC75B1AF18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70597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1B72AC-C978-4137-8170-1A204151C475}"/>
              </a:ext>
            </a:extLst>
          </p:cNvPr>
          <p:cNvSpPr>
            <a:spLocks noGrp="1"/>
          </p:cNvSpPr>
          <p:nvPr>
            <p:ph type="ctrTitle"/>
          </p:nvPr>
        </p:nvSpPr>
        <p:spPr>
          <a:xfrm>
            <a:off x="45937" y="2293893"/>
            <a:ext cx="3940862" cy="2103875"/>
          </a:xfrm>
        </p:spPr>
        <p:txBody>
          <a:bodyPr vert="horz" lIns="91440" tIns="45720" rIns="91440" bIns="45720" rtlCol="0" anchor="b">
            <a:noAutofit/>
          </a:bodyPr>
          <a:lstStyle/>
          <a:p>
            <a:pPr algn="ctr"/>
            <a:r>
              <a:rPr lang="en-US" sz="5400" b="1" dirty="0">
                <a:solidFill>
                  <a:srgbClr val="FFFFFF"/>
                </a:solidFill>
              </a:rPr>
              <a:t>Residential Displacement </a:t>
            </a:r>
            <a:br>
              <a:rPr lang="en-US" sz="5400" b="1" dirty="0">
                <a:solidFill>
                  <a:srgbClr val="FFFFFF"/>
                </a:solidFill>
              </a:rPr>
            </a:br>
            <a:r>
              <a:rPr lang="en-US" sz="5400" b="1" dirty="0">
                <a:solidFill>
                  <a:srgbClr val="FFFFFF"/>
                </a:solidFill>
              </a:rPr>
              <a:t>&amp; Assistance</a:t>
            </a:r>
            <a:br>
              <a:rPr lang="en-US" sz="5400" b="1" dirty="0">
                <a:solidFill>
                  <a:srgbClr val="FFFFFF"/>
                </a:solidFill>
              </a:rPr>
            </a:br>
            <a:endParaRPr lang="en-US" sz="5400" b="1" dirty="0">
              <a:solidFill>
                <a:srgbClr val="FFFFFF"/>
              </a:solidFill>
            </a:endParaRPr>
          </a:p>
        </p:txBody>
      </p:sp>
      <p:sp>
        <p:nvSpPr>
          <p:cNvPr id="3" name="Subtitle 2">
            <a:extLst>
              <a:ext uri="{FF2B5EF4-FFF2-40B4-BE49-F238E27FC236}">
                <a16:creationId xmlns:a16="http://schemas.microsoft.com/office/drawing/2014/main" id="{FDB76832-ACCE-4D9D-8DA0-2C9C0FD6FDD8}"/>
              </a:ext>
            </a:extLst>
          </p:cNvPr>
          <p:cNvSpPr>
            <a:spLocks noGrp="1"/>
          </p:cNvSpPr>
          <p:nvPr>
            <p:ph type="subTitle" idx="1"/>
          </p:nvPr>
        </p:nvSpPr>
        <p:spPr>
          <a:xfrm>
            <a:off x="473946" y="3639942"/>
            <a:ext cx="3084844" cy="3335519"/>
          </a:xfrm>
        </p:spPr>
        <p:txBody>
          <a:bodyPr vert="horz" lIns="0" tIns="45720" rIns="0" bIns="45720" rtlCol="0">
            <a:normAutofit/>
          </a:bodyPr>
          <a:lstStyle/>
          <a:p>
            <a:endParaRPr lang="en-US" sz="1500" dirty="0">
              <a:solidFill>
                <a:srgbClr val="FFFFFF"/>
              </a:solidFill>
              <a:latin typeface="+mn-lt"/>
            </a:endParaRPr>
          </a:p>
          <a:p>
            <a:r>
              <a:rPr lang="en-US" dirty="0">
                <a:solidFill>
                  <a:srgbClr val="FFFFFF"/>
                </a:solidFill>
                <a:latin typeface="+mn-lt"/>
              </a:rPr>
              <a:t>Matt Garcia</a:t>
            </a:r>
          </a:p>
          <a:p>
            <a:r>
              <a:rPr lang="en-US" dirty="0">
                <a:solidFill>
                  <a:srgbClr val="FFFFFF"/>
                </a:solidFill>
                <a:latin typeface="+mn-lt"/>
              </a:rPr>
              <a:t>Staff Attorney</a:t>
            </a:r>
          </a:p>
        </p:txBody>
      </p:sp>
      <p:sp>
        <p:nvSpPr>
          <p:cNvPr id="19" name="Rectangle 1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60F255D-78D1-410A-8A63-8B62FF17C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8306" y="1683173"/>
            <a:ext cx="7759234" cy="3491654"/>
          </a:xfrm>
          <a:prstGeom prst="rect">
            <a:avLst/>
          </a:prstGeom>
        </p:spPr>
      </p:pic>
    </p:spTree>
    <p:extLst>
      <p:ext uri="{BB962C8B-B14F-4D97-AF65-F5344CB8AC3E}">
        <p14:creationId xmlns:p14="http://schemas.microsoft.com/office/powerpoint/2010/main" val="211604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A84211-61A4-40EE-9E4A-4F7B20A9BD6E}"/>
              </a:ext>
            </a:extLst>
          </p:cNvPr>
          <p:cNvSpPr>
            <a:spLocks noGrp="1"/>
          </p:cNvSpPr>
          <p:nvPr>
            <p:ph type="title"/>
          </p:nvPr>
        </p:nvSpPr>
        <p:spPr>
          <a:xfrm>
            <a:off x="7677494" y="1188651"/>
            <a:ext cx="4571086" cy="2926080"/>
          </a:xfrm>
        </p:spPr>
        <p:txBody>
          <a:bodyPr vert="horz" lIns="91440" tIns="45720" rIns="91440" bIns="45720" rtlCol="0" anchor="b">
            <a:normAutofit/>
          </a:bodyPr>
          <a:lstStyle/>
          <a:p>
            <a:r>
              <a:rPr lang="en-US" sz="5400" b="1" dirty="0">
                <a:solidFill>
                  <a:srgbClr val="FFFFFF"/>
                </a:solidFill>
              </a:rPr>
              <a:t>Montellano v. Nirenberg, et al.</a:t>
            </a:r>
          </a:p>
        </p:txBody>
      </p:sp>
      <p:sp>
        <p:nvSpPr>
          <p:cNvPr id="31" name="Rectangle 3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EFAC241E-5658-47C1-BA7F-B9F9C8D1E5B7}"/>
              </a:ext>
            </a:extLst>
          </p:cNvPr>
          <p:cNvGrpSpPr/>
          <p:nvPr/>
        </p:nvGrpSpPr>
        <p:grpSpPr>
          <a:xfrm>
            <a:off x="41399" y="1"/>
            <a:ext cx="7547511" cy="6858000"/>
            <a:chOff x="3174" y="180839"/>
            <a:chExt cx="7547511" cy="6460593"/>
          </a:xfrm>
        </p:grpSpPr>
        <p:pic>
          <p:nvPicPr>
            <p:cNvPr id="5" name="Picture 4">
              <a:extLst>
                <a:ext uri="{FF2B5EF4-FFF2-40B4-BE49-F238E27FC236}">
                  <a16:creationId xmlns:a16="http://schemas.microsoft.com/office/drawing/2014/main" id="{44C5BDB0-2A9A-43E5-BAA2-E8F9A3CEFE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74" y="180839"/>
              <a:ext cx="7547511" cy="6460593"/>
            </a:xfrm>
            <a:prstGeom prst="rect">
              <a:avLst/>
            </a:prstGeom>
          </p:spPr>
        </p:pic>
        <p:sp>
          <p:nvSpPr>
            <p:cNvPr id="6" name="Rectangle 5">
              <a:extLst>
                <a:ext uri="{FF2B5EF4-FFF2-40B4-BE49-F238E27FC236}">
                  <a16:creationId xmlns:a16="http://schemas.microsoft.com/office/drawing/2014/main" id="{32D67113-7BBB-4B25-B276-5374C2875A2A}"/>
                </a:ext>
              </a:extLst>
            </p:cNvPr>
            <p:cNvSpPr/>
            <p:nvPr/>
          </p:nvSpPr>
          <p:spPr>
            <a:xfrm>
              <a:off x="401053" y="2651691"/>
              <a:ext cx="1363579" cy="219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7D14D7-C3BF-4E86-80E7-F88260ADC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411" y="3310117"/>
              <a:ext cx="1377815" cy="237765"/>
            </a:xfrm>
            <a:prstGeom prst="rect">
              <a:avLst/>
            </a:prstGeom>
          </p:spPr>
        </p:pic>
        <p:pic>
          <p:nvPicPr>
            <p:cNvPr id="8" name="Picture 7">
              <a:extLst>
                <a:ext uri="{FF2B5EF4-FFF2-40B4-BE49-F238E27FC236}">
                  <a16:creationId xmlns:a16="http://schemas.microsoft.com/office/drawing/2014/main" id="{672259F9-AA14-4DEA-9B0F-549EA730BC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6929" y="3310117"/>
              <a:ext cx="1377815" cy="237765"/>
            </a:xfrm>
            <a:prstGeom prst="rect">
              <a:avLst/>
            </a:prstGeom>
          </p:spPr>
        </p:pic>
        <p:pic>
          <p:nvPicPr>
            <p:cNvPr id="9" name="Picture 8">
              <a:extLst>
                <a:ext uri="{FF2B5EF4-FFF2-40B4-BE49-F238E27FC236}">
                  <a16:creationId xmlns:a16="http://schemas.microsoft.com/office/drawing/2014/main" id="{626FCF1D-51F2-4457-A8F3-F7799EBDE6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053" y="2408583"/>
              <a:ext cx="1516124" cy="261633"/>
            </a:xfrm>
            <a:prstGeom prst="rect">
              <a:avLst/>
            </a:prstGeom>
          </p:spPr>
        </p:pic>
        <p:pic>
          <p:nvPicPr>
            <p:cNvPr id="11" name="Picture 10">
              <a:extLst>
                <a:ext uri="{FF2B5EF4-FFF2-40B4-BE49-F238E27FC236}">
                  <a16:creationId xmlns:a16="http://schemas.microsoft.com/office/drawing/2014/main" id="{358880F4-EB98-4CB5-94C2-F3DEA74969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665" y="3749373"/>
              <a:ext cx="1438551" cy="248246"/>
            </a:xfrm>
            <a:prstGeom prst="rect">
              <a:avLst/>
            </a:prstGeom>
          </p:spPr>
        </p:pic>
      </p:grpSp>
    </p:spTree>
    <p:extLst>
      <p:ext uri="{BB962C8B-B14F-4D97-AF65-F5344CB8AC3E}">
        <p14:creationId xmlns:p14="http://schemas.microsoft.com/office/powerpoint/2010/main" val="423808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64BC90C-F5AC-4754-B325-7910DF0961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61937" y="572686"/>
            <a:ext cx="7668125" cy="5712627"/>
          </a:xfrm>
          <a:prstGeom prst="rect">
            <a:avLst/>
          </a:prstGeom>
        </p:spPr>
      </p:pic>
    </p:spTree>
    <p:extLst>
      <p:ext uri="{BB962C8B-B14F-4D97-AF65-F5344CB8AC3E}">
        <p14:creationId xmlns:p14="http://schemas.microsoft.com/office/powerpoint/2010/main" val="390847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2A030-6D73-430E-8CE6-3032D0EEB3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8253" y="0"/>
            <a:ext cx="10475494" cy="6281125"/>
          </a:xfrm>
          <a:prstGeom prst="rect">
            <a:avLst/>
          </a:prstGeom>
        </p:spPr>
      </p:pic>
    </p:spTree>
    <p:extLst>
      <p:ext uri="{BB962C8B-B14F-4D97-AF65-F5344CB8AC3E}">
        <p14:creationId xmlns:p14="http://schemas.microsoft.com/office/powerpoint/2010/main" val="205768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3767F-FE62-4C0B-92BE-BCE4DDA4F9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593306" cy="6362041"/>
          </a:xfrm>
          <a:prstGeom prst="rect">
            <a:avLst/>
          </a:prstGeom>
        </p:spPr>
      </p:pic>
      <p:pic>
        <p:nvPicPr>
          <p:cNvPr id="5" name="Picture 4">
            <a:extLst>
              <a:ext uri="{FF2B5EF4-FFF2-40B4-BE49-F238E27FC236}">
                <a16:creationId xmlns:a16="http://schemas.microsoft.com/office/drawing/2014/main" id="{5C2A637D-646B-4614-9B29-6652E93E28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6627" y="2101517"/>
            <a:ext cx="5772370" cy="2871536"/>
          </a:xfrm>
          <a:prstGeom prst="rect">
            <a:avLst/>
          </a:prstGeom>
        </p:spPr>
      </p:pic>
    </p:spTree>
    <p:extLst>
      <p:ext uri="{BB962C8B-B14F-4D97-AF65-F5344CB8AC3E}">
        <p14:creationId xmlns:p14="http://schemas.microsoft.com/office/powerpoint/2010/main" val="130169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B72AC-C978-4137-8170-1A204151C475}"/>
              </a:ext>
            </a:extLst>
          </p:cNvPr>
          <p:cNvSpPr>
            <a:spLocks noGrp="1"/>
          </p:cNvSpPr>
          <p:nvPr>
            <p:ph type="ctrTitle"/>
          </p:nvPr>
        </p:nvSpPr>
        <p:spPr>
          <a:xfrm>
            <a:off x="7867744" y="939021"/>
            <a:ext cx="3690257" cy="1450757"/>
          </a:xfrm>
        </p:spPr>
        <p:txBody>
          <a:bodyPr vert="horz" lIns="91440" tIns="45720" rIns="91440" bIns="45720" rtlCol="0" anchor="b">
            <a:normAutofit/>
          </a:bodyPr>
          <a:lstStyle/>
          <a:p>
            <a:r>
              <a:rPr lang="en-US" sz="2600" b="1" dirty="0">
                <a:solidFill>
                  <a:schemeClr val="tx1">
                    <a:lumMod val="75000"/>
                    <a:lumOff val="25000"/>
                  </a:schemeClr>
                </a:solidFill>
              </a:rPr>
              <a:t>Residential Displacement </a:t>
            </a:r>
            <a:br>
              <a:rPr lang="en-US" sz="2600" b="1" dirty="0">
                <a:solidFill>
                  <a:schemeClr val="tx1">
                    <a:lumMod val="75000"/>
                    <a:lumOff val="25000"/>
                  </a:schemeClr>
                </a:solidFill>
              </a:rPr>
            </a:br>
            <a:r>
              <a:rPr lang="en-US" sz="2600" b="1" dirty="0">
                <a:solidFill>
                  <a:schemeClr val="tx1">
                    <a:lumMod val="75000"/>
                    <a:lumOff val="25000"/>
                  </a:schemeClr>
                </a:solidFill>
              </a:rPr>
              <a:t>&amp; Assistance</a:t>
            </a:r>
            <a:br>
              <a:rPr lang="en-US" sz="2600" b="1" dirty="0">
                <a:solidFill>
                  <a:schemeClr val="tx1">
                    <a:lumMod val="75000"/>
                    <a:lumOff val="25000"/>
                  </a:schemeClr>
                </a:solidFill>
              </a:rPr>
            </a:br>
            <a:endParaRPr lang="en-US" sz="2600" b="1" dirty="0">
              <a:solidFill>
                <a:schemeClr val="tx1">
                  <a:lumMod val="75000"/>
                  <a:lumOff val="25000"/>
                </a:schemeClr>
              </a:solidFill>
            </a:endParaRPr>
          </a:p>
        </p:txBody>
      </p:sp>
      <p:pic>
        <p:nvPicPr>
          <p:cNvPr id="4" name="Picture 3" descr="Text&#10;&#10;Description automatically generated">
            <a:extLst>
              <a:ext uri="{FF2B5EF4-FFF2-40B4-BE49-F238E27FC236}">
                <a16:creationId xmlns:a16="http://schemas.microsoft.com/office/drawing/2014/main" id="{A60F255D-78D1-410A-8A63-8B62FF17C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999" y="413655"/>
            <a:ext cx="5282200" cy="2376989"/>
          </a:xfrm>
          <a:prstGeom prst="rect">
            <a:avLst/>
          </a:prstGeom>
        </p:spPr>
      </p:pic>
      <p:cxnSp>
        <p:nvCxnSpPr>
          <p:cNvPr id="43" name="Straight Connector 4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FDB76832-ACCE-4D9D-8DA0-2C9C0FD6FDD8}"/>
              </a:ext>
            </a:extLst>
          </p:cNvPr>
          <p:cNvSpPr>
            <a:spLocks noGrp="1"/>
          </p:cNvSpPr>
          <p:nvPr>
            <p:ph type="subTitle" idx="1"/>
          </p:nvPr>
        </p:nvSpPr>
        <p:spPr>
          <a:xfrm>
            <a:off x="2182360" y="2232267"/>
            <a:ext cx="7827279" cy="3670180"/>
          </a:xfrm>
        </p:spPr>
        <p:txBody>
          <a:bodyPr vert="horz" lIns="0" tIns="45720" rIns="0" bIns="45720" rtlCol="0">
            <a:noAutofit/>
          </a:bodyPr>
          <a:lstStyle/>
          <a:p>
            <a:pPr algn="ctr"/>
            <a:endParaRPr lang="en-US" sz="5400" dirty="0">
              <a:solidFill>
                <a:schemeClr val="tx1">
                  <a:lumMod val="75000"/>
                  <a:lumOff val="25000"/>
                </a:schemeClr>
              </a:solidFill>
              <a:latin typeface="+mn-lt"/>
            </a:endParaRPr>
          </a:p>
          <a:p>
            <a:pPr algn="ctr"/>
            <a:r>
              <a:rPr lang="en-US" sz="5400" dirty="0">
                <a:solidFill>
                  <a:schemeClr val="tx1">
                    <a:lumMod val="75000"/>
                    <a:lumOff val="25000"/>
                  </a:schemeClr>
                </a:solidFill>
                <a:latin typeface="+mn-lt"/>
              </a:rPr>
              <a:t>Matt Garcia</a:t>
            </a:r>
          </a:p>
          <a:p>
            <a:pPr algn="ctr"/>
            <a:r>
              <a:rPr lang="en-US" sz="5400" dirty="0">
                <a:solidFill>
                  <a:schemeClr val="tx1">
                    <a:lumMod val="75000"/>
                    <a:lumOff val="25000"/>
                  </a:schemeClr>
                </a:solidFill>
                <a:latin typeface="+mn-lt"/>
              </a:rPr>
              <a:t>Staff Attorney</a:t>
            </a:r>
          </a:p>
          <a:p>
            <a:pPr algn="ctr"/>
            <a:r>
              <a:rPr lang="en-US" sz="5400" dirty="0">
                <a:solidFill>
                  <a:schemeClr val="tx1">
                    <a:lumMod val="75000"/>
                    <a:lumOff val="25000"/>
                  </a:schemeClr>
                </a:solidFill>
                <a:latin typeface="+mn-lt"/>
              </a:rPr>
              <a:t>@mattsgarcia</a:t>
            </a:r>
          </a:p>
        </p:txBody>
      </p:sp>
      <p:sp>
        <p:nvSpPr>
          <p:cNvPr id="45" name="Rectangle 4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810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6FF03CC-D9AD-422B-A10B-B6296786E0A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45566" y="521208"/>
            <a:ext cx="11597265" cy="5943600"/>
          </a:xfrm>
          <a:prstGeom prst="rect">
            <a:avLst/>
          </a:prstGeom>
        </p:spPr>
      </p:pic>
      <p:sp>
        <p:nvSpPr>
          <p:cNvPr id="5" name="TextBox 4">
            <a:extLst>
              <a:ext uri="{FF2B5EF4-FFF2-40B4-BE49-F238E27FC236}">
                <a16:creationId xmlns:a16="http://schemas.microsoft.com/office/drawing/2014/main" id="{B569C7BF-B3CC-47C7-92A1-BA373F9C91CD}"/>
              </a:ext>
            </a:extLst>
          </p:cNvPr>
          <p:cNvSpPr txBox="1"/>
          <p:nvPr/>
        </p:nvSpPr>
        <p:spPr>
          <a:xfrm>
            <a:off x="809967" y="3982058"/>
            <a:ext cx="5284460" cy="2123658"/>
          </a:xfrm>
          <a:prstGeom prst="rect">
            <a:avLst/>
          </a:prstGeom>
          <a:noFill/>
        </p:spPr>
        <p:txBody>
          <a:bodyPr wrap="none" rtlCol="0">
            <a:spAutoFit/>
          </a:bodyPr>
          <a:lstStyle/>
          <a:p>
            <a:r>
              <a:rPr lang="en-US" sz="6600" b="1" dirty="0">
                <a:latin typeface="Arial" panose="020B0604020202020204" pitchFamily="34" charset="0"/>
                <a:cs typeface="Arial" panose="020B0604020202020204" pitchFamily="34" charset="0"/>
              </a:rPr>
              <a:t>The TRLA</a:t>
            </a:r>
          </a:p>
          <a:p>
            <a:r>
              <a:rPr lang="en-US" sz="6600" b="1" dirty="0">
                <a:latin typeface="Arial" panose="020B0604020202020204" pitchFamily="34" charset="0"/>
                <a:cs typeface="Arial" panose="020B0604020202020204" pitchFamily="34" charset="0"/>
              </a:rPr>
              <a:t>Service Area</a:t>
            </a:r>
          </a:p>
        </p:txBody>
      </p:sp>
    </p:spTree>
    <p:extLst>
      <p:ext uri="{BB962C8B-B14F-4D97-AF65-F5344CB8AC3E}">
        <p14:creationId xmlns:p14="http://schemas.microsoft.com/office/powerpoint/2010/main" val="149687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B2A8-8A5E-43C3-9ABB-C78766EAE0D3}"/>
              </a:ext>
            </a:extLst>
          </p:cNvPr>
          <p:cNvSpPr>
            <a:spLocks noGrp="1"/>
          </p:cNvSpPr>
          <p:nvPr>
            <p:ph type="title"/>
          </p:nvPr>
        </p:nvSpPr>
        <p:spPr>
          <a:xfrm>
            <a:off x="377124" y="2771505"/>
            <a:ext cx="9291553" cy="914755"/>
          </a:xfrm>
        </p:spPr>
        <p:txBody>
          <a:bodyPr vert="horz" lIns="91440" tIns="45720" rIns="91440" bIns="45720" rtlCol="0" anchor="t">
            <a:normAutofit fontScale="90000"/>
          </a:bodyPr>
          <a:lstStyle/>
          <a:p>
            <a:r>
              <a:rPr lang="en-US" b="1" i="0" kern="1200" dirty="0">
                <a:latin typeface="Arial" panose="020B0604020202020204" pitchFamily="34" charset="0"/>
                <a:cs typeface="Arial" panose="020B0604020202020204" pitchFamily="34" charset="0"/>
              </a:rPr>
              <a:t>EMAIL</a:t>
            </a:r>
            <a:r>
              <a:rPr lang="en-US" b="0" i="0" kern="1200" dirty="0">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RighttoCounsel</a:t>
            </a:r>
            <a:r>
              <a:rPr lang="en-US" b="1" i="0" kern="1200" dirty="0">
                <a:solidFill>
                  <a:schemeClr val="accent1"/>
                </a:solidFill>
                <a:latin typeface="Arial" panose="020B0604020202020204" pitchFamily="34" charset="0"/>
                <a:cs typeface="Arial" panose="020B0604020202020204" pitchFamily="34" charset="0"/>
              </a:rPr>
              <a:t>@trla.</a:t>
            </a:r>
            <a:r>
              <a:rPr lang="en-US" b="1" dirty="0">
                <a:solidFill>
                  <a:schemeClr val="accent1"/>
                </a:solidFill>
                <a:latin typeface="Arial" panose="020B0604020202020204" pitchFamily="34" charset="0"/>
                <a:cs typeface="Arial" panose="020B0604020202020204" pitchFamily="34" charset="0"/>
              </a:rPr>
              <a:t>org</a:t>
            </a:r>
          </a:p>
        </p:txBody>
      </p:sp>
      <p:sp>
        <p:nvSpPr>
          <p:cNvPr id="5" name="Title 1">
            <a:extLst>
              <a:ext uri="{FF2B5EF4-FFF2-40B4-BE49-F238E27FC236}">
                <a16:creationId xmlns:a16="http://schemas.microsoft.com/office/drawing/2014/main" id="{D6B093EE-4A2A-4003-BC1A-A0CCA21ACEDA}"/>
              </a:ext>
            </a:extLst>
          </p:cNvPr>
          <p:cNvSpPr txBox="1">
            <a:spLocks/>
          </p:cNvSpPr>
          <p:nvPr/>
        </p:nvSpPr>
        <p:spPr>
          <a:xfrm>
            <a:off x="378925" y="2418119"/>
            <a:ext cx="2940050" cy="157358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Tx/>
              <a:buNone/>
              <a:tabLst/>
              <a:defRPr/>
            </a:pPr>
            <a:endParaRPr kumimoji="0" lang="en-US" sz="1400" b="0" i="0" u="none" strike="noStrike" kern="1200" cap="none" spc="0" normalizeH="0" baseline="0" noProof="0">
              <a:ln>
                <a:noFill/>
              </a:ln>
              <a:solidFill>
                <a:srgbClr val="000000"/>
              </a:solidFill>
              <a:effectLst/>
              <a:uLnTx/>
              <a:uFillTx/>
              <a:latin typeface="Century Gothic" panose="020B0502020202020204"/>
              <a:ea typeface="+mj-ea"/>
              <a:cs typeface="+mj-cs"/>
            </a:endParaRPr>
          </a:p>
        </p:txBody>
      </p:sp>
      <p:sp>
        <p:nvSpPr>
          <p:cNvPr id="6" name="Title 1">
            <a:extLst>
              <a:ext uri="{FF2B5EF4-FFF2-40B4-BE49-F238E27FC236}">
                <a16:creationId xmlns:a16="http://schemas.microsoft.com/office/drawing/2014/main" id="{94C25EEB-6D0F-455C-A5FA-C0D26310B833}"/>
              </a:ext>
            </a:extLst>
          </p:cNvPr>
          <p:cNvSpPr txBox="1">
            <a:spLocks/>
          </p:cNvSpPr>
          <p:nvPr/>
        </p:nvSpPr>
        <p:spPr>
          <a:xfrm>
            <a:off x="378925" y="3909020"/>
            <a:ext cx="8733355" cy="649740"/>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Tx/>
              <a:buNone/>
              <a:tabLst/>
              <a:defRPr/>
            </a:pPr>
            <a:r>
              <a:rPr lang="en-US" b="1" dirty="0">
                <a:solidFill>
                  <a:schemeClr val="tx1"/>
                </a:solidFill>
                <a:latin typeface="Arial" panose="020B0604020202020204" pitchFamily="34" charset="0"/>
                <a:cs typeface="Arial" panose="020B0604020202020204" pitchFamily="34" charset="0"/>
              </a:rPr>
              <a:t>CALL</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/TEXT</a:t>
            </a:r>
            <a:r>
              <a:rPr lang="en-US" b="1" dirty="0">
                <a:solidFill>
                  <a:schemeClr val="tx1"/>
                </a:solidFill>
                <a:latin typeface="Arial" panose="020B0604020202020204" pitchFamily="34" charset="0"/>
                <a:cs typeface="Arial" panose="020B0604020202020204" pitchFamily="34" charset="0"/>
              </a:rPr>
              <a:t>:</a:t>
            </a:r>
            <a:r>
              <a:rPr kumimoji="0" lang="en-US" sz="3600" b="1" i="0" u="none" strike="noStrike" kern="1200" cap="none" spc="0" normalizeH="0" baseline="0" noProof="0" dirty="0">
                <a:ln>
                  <a:noFill/>
                </a:ln>
                <a:solidFill>
                  <a:srgbClr val="ACD433"/>
                </a:solidFill>
                <a:effectLst/>
                <a:uLnTx/>
                <a:uFillTx/>
                <a:latin typeface="Arial" panose="020B0604020202020204" pitchFamily="34" charset="0"/>
                <a:cs typeface="Arial" panose="020B0604020202020204" pitchFamily="34" charset="0"/>
              </a:rPr>
              <a:t> </a:t>
            </a:r>
            <a:r>
              <a:rPr lang="en-US" sz="4800" b="1" spc="-50" dirty="0">
                <a:solidFill>
                  <a:schemeClr val="accent1"/>
                </a:solidFill>
                <a:latin typeface="Arial" panose="020B0604020202020204" pitchFamily="34" charset="0"/>
                <a:cs typeface="Arial" panose="020B0604020202020204" pitchFamily="34" charset="0"/>
              </a:rPr>
              <a:t>(210) 212-3703</a:t>
            </a:r>
          </a:p>
        </p:txBody>
      </p:sp>
      <p:sp>
        <p:nvSpPr>
          <p:cNvPr id="21" name="TextBox 20">
            <a:extLst>
              <a:ext uri="{FF2B5EF4-FFF2-40B4-BE49-F238E27FC236}">
                <a16:creationId xmlns:a16="http://schemas.microsoft.com/office/drawing/2014/main" id="{6AD3547C-262E-470D-A21E-B8C3DB25CB4B}"/>
              </a:ext>
            </a:extLst>
          </p:cNvPr>
          <p:cNvSpPr txBox="1"/>
          <p:nvPr/>
        </p:nvSpPr>
        <p:spPr>
          <a:xfrm>
            <a:off x="93341" y="853660"/>
            <a:ext cx="8504538" cy="1015663"/>
          </a:xfrm>
          <a:prstGeom prst="rect">
            <a:avLst/>
          </a:prstGeom>
          <a:noFill/>
        </p:spPr>
        <p:txBody>
          <a:bodyPr wrap="square">
            <a:spAutoFit/>
          </a:bodyPr>
          <a:lstStyle/>
          <a:p>
            <a:pPr algn="ctr"/>
            <a:r>
              <a:rPr lang="en-US" sz="6000" dirty="0">
                <a:latin typeface="Arial" panose="020B0604020202020204" pitchFamily="34" charset="0"/>
                <a:cs typeface="Arial" panose="020B0604020202020204" pitchFamily="34" charset="0"/>
              </a:rPr>
              <a:t>RIGHT TO COUNSEL</a:t>
            </a:r>
          </a:p>
        </p:txBody>
      </p:sp>
      <p:pic>
        <p:nvPicPr>
          <p:cNvPr id="22" name="Picture 21">
            <a:extLst>
              <a:ext uri="{FF2B5EF4-FFF2-40B4-BE49-F238E27FC236}">
                <a16:creationId xmlns:a16="http://schemas.microsoft.com/office/drawing/2014/main" id="{00FAA9A3-FE7D-45E1-84FD-B37D567471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6397" y="222759"/>
            <a:ext cx="3802262" cy="2548746"/>
          </a:xfrm>
          <a:prstGeom prst="rect">
            <a:avLst/>
          </a:prstGeom>
        </p:spPr>
      </p:pic>
    </p:spTree>
    <p:extLst>
      <p:ext uri="{BB962C8B-B14F-4D97-AF65-F5344CB8AC3E}">
        <p14:creationId xmlns:p14="http://schemas.microsoft.com/office/powerpoint/2010/main" val="156593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EB56A1A-8685-45C8-A64C-D5045ACB4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7C680AC-18D4-43A0-8310-C2EBB77C9A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311916" y="370704"/>
            <a:ext cx="3988091" cy="3175960"/>
          </a:xfrm>
          <a:prstGeom prst="rect">
            <a:avLst/>
          </a:prstGeom>
        </p:spPr>
      </p:pic>
      <p:sp>
        <p:nvSpPr>
          <p:cNvPr id="20" name="Rectangle 19">
            <a:extLst>
              <a:ext uri="{FF2B5EF4-FFF2-40B4-BE49-F238E27FC236}">
                <a16:creationId xmlns:a16="http://schemas.microsoft.com/office/drawing/2014/main" id="{79DF55E6-8C71-4381-81E4-31D3EBC9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863" y="623178"/>
            <a:ext cx="2447148" cy="1728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9FAE279-A862-4BD2-80B6-35E03EB5D2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5863" y="134722"/>
            <a:ext cx="3138638" cy="2217077"/>
          </a:xfrm>
          <a:prstGeom prst="rect">
            <a:avLst/>
          </a:prstGeom>
        </p:spPr>
      </p:pic>
      <p:cxnSp>
        <p:nvCxnSpPr>
          <p:cNvPr id="22" name="Straight Connector 21">
            <a:extLst>
              <a:ext uri="{FF2B5EF4-FFF2-40B4-BE49-F238E27FC236}">
                <a16:creationId xmlns:a16="http://schemas.microsoft.com/office/drawing/2014/main" id="{D6E0AD8B-255F-4090-B0E4-668B3F32FC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9DE44C1-A00E-40B3-B723-D1199BD4E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709572"/>
            <a:ext cx="3659927" cy="19734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A2207C-2592-45FD-BB6F-FAB24BF043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570" y="3709572"/>
            <a:ext cx="4124869" cy="2224176"/>
          </a:xfrm>
          <a:prstGeom prst="rect">
            <a:avLst/>
          </a:prstGeom>
        </p:spPr>
      </p:pic>
      <p:sp>
        <p:nvSpPr>
          <p:cNvPr id="7" name="TextBox 6">
            <a:extLst>
              <a:ext uri="{FF2B5EF4-FFF2-40B4-BE49-F238E27FC236}">
                <a16:creationId xmlns:a16="http://schemas.microsoft.com/office/drawing/2014/main" id="{E4C79362-91EB-4A80-BDF1-7C3C1F703D0A}"/>
              </a:ext>
            </a:extLst>
          </p:cNvPr>
          <p:cNvSpPr txBox="1"/>
          <p:nvPr/>
        </p:nvSpPr>
        <p:spPr>
          <a:xfrm>
            <a:off x="7913575" y="229456"/>
            <a:ext cx="4015087"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4400" dirty="0">
                <a:solidFill>
                  <a:schemeClr val="tx1">
                    <a:lumMod val="75000"/>
                    <a:lumOff val="25000"/>
                  </a:schemeClr>
                </a:solidFill>
                <a:latin typeface="Arial" panose="020B0604020202020204" pitchFamily="34" charset="0"/>
                <a:cs typeface="Arial" panose="020B0604020202020204" pitchFamily="34" charset="0"/>
              </a:rPr>
              <a:t>The Many Forms of Displacement </a:t>
            </a:r>
          </a:p>
        </p:txBody>
      </p:sp>
      <p:sp>
        <p:nvSpPr>
          <p:cNvPr id="26" name="Rectangle 25">
            <a:extLst>
              <a:ext uri="{FF2B5EF4-FFF2-40B4-BE49-F238E27FC236}">
                <a16:creationId xmlns:a16="http://schemas.microsoft.com/office/drawing/2014/main" id="{5DD14EB9-7D82-468B-B45D-876BE90A5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88302865-9184-47F8-9D42-09980A3E5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628078ED-8DFB-4FE6-9284-BE313FCBE5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5862" y="2456739"/>
            <a:ext cx="6141178" cy="3825660"/>
          </a:xfrm>
          <a:prstGeom prst="rect">
            <a:avLst/>
          </a:prstGeom>
        </p:spPr>
      </p:pic>
    </p:spTree>
    <p:extLst>
      <p:ext uri="{BB962C8B-B14F-4D97-AF65-F5344CB8AC3E}">
        <p14:creationId xmlns:p14="http://schemas.microsoft.com/office/powerpoint/2010/main" val="246096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47">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49">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51">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6" name="Rectangle 53">
            <a:extLst>
              <a:ext uri="{FF2B5EF4-FFF2-40B4-BE49-F238E27FC236}">
                <a16:creationId xmlns:a16="http://schemas.microsoft.com/office/drawing/2014/main" id="{28F80F5E-E59C-4CA7-9E17-1299AF271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6DCA8-58FF-4F41-A851-24E8DE135948}"/>
              </a:ext>
            </a:extLst>
          </p:cNvPr>
          <p:cNvSpPr>
            <a:spLocks noGrp="1"/>
          </p:cNvSpPr>
          <p:nvPr>
            <p:ph type="title"/>
          </p:nvPr>
        </p:nvSpPr>
        <p:spPr>
          <a:xfrm>
            <a:off x="7504637" y="1781747"/>
            <a:ext cx="4591083" cy="3686015"/>
          </a:xfrm>
        </p:spPr>
        <p:txBody>
          <a:bodyPr vert="horz" lIns="91440" tIns="45720" rIns="91440" bIns="45720" rtlCol="0" anchor="b">
            <a:noAutofit/>
          </a:bodyPr>
          <a:lstStyle/>
          <a:p>
            <a:r>
              <a:rPr lang="en-US" sz="6000" b="1" dirty="0">
                <a:solidFill>
                  <a:schemeClr val="tx1">
                    <a:lumMod val="85000"/>
                    <a:lumOff val="15000"/>
                  </a:schemeClr>
                </a:solidFill>
                <a:latin typeface="Arial" panose="020B0604020202020204" pitchFamily="34" charset="0"/>
                <a:cs typeface="Arial" panose="020B0604020202020204" pitchFamily="34" charset="0"/>
              </a:rPr>
              <a:t>Urban Renewal </a:t>
            </a:r>
            <a:br>
              <a:rPr lang="en-US" sz="6000" b="1" dirty="0">
                <a:solidFill>
                  <a:schemeClr val="tx1">
                    <a:lumMod val="85000"/>
                    <a:lumOff val="15000"/>
                  </a:schemeClr>
                </a:solidFill>
                <a:latin typeface="Arial" panose="020B0604020202020204" pitchFamily="34" charset="0"/>
                <a:cs typeface="Arial" panose="020B0604020202020204" pitchFamily="34" charset="0"/>
              </a:rPr>
            </a:br>
            <a:r>
              <a:rPr lang="en-US" sz="6000" b="1" dirty="0">
                <a:solidFill>
                  <a:schemeClr val="tx1">
                    <a:lumMod val="85000"/>
                    <a:lumOff val="15000"/>
                  </a:schemeClr>
                </a:solidFill>
                <a:latin typeface="Arial" panose="020B0604020202020204" pitchFamily="34" charset="0"/>
                <a:cs typeface="Arial" panose="020B0604020202020204" pitchFamily="34" charset="0"/>
              </a:rPr>
              <a:t>and the Uniform Relocation Act</a:t>
            </a:r>
          </a:p>
        </p:txBody>
      </p:sp>
      <p:sp>
        <p:nvSpPr>
          <p:cNvPr id="67" name="Rectangle 55">
            <a:extLst>
              <a:ext uri="{FF2B5EF4-FFF2-40B4-BE49-F238E27FC236}">
                <a16:creationId xmlns:a16="http://schemas.microsoft.com/office/drawing/2014/main" id="{018DB29D-7BF5-4F3F-A821-FCCDD402D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4" y="0"/>
            <a:ext cx="3633464" cy="335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FFD75D-557E-4386-ABA2-A7EA5C764F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4" y="10"/>
            <a:ext cx="3633464" cy="3355932"/>
          </a:xfrm>
          <a:prstGeom prst="rect">
            <a:avLst/>
          </a:prstGeom>
        </p:spPr>
      </p:pic>
      <p:pic>
        <p:nvPicPr>
          <p:cNvPr id="3" name="Picture 2">
            <a:extLst>
              <a:ext uri="{FF2B5EF4-FFF2-40B4-BE49-F238E27FC236}">
                <a16:creationId xmlns:a16="http://schemas.microsoft.com/office/drawing/2014/main" id="{67F2923A-DCC5-4701-83D2-0788449A5A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89574" y="10"/>
            <a:ext cx="3629320" cy="3355932"/>
          </a:xfrm>
          <a:prstGeom prst="rect">
            <a:avLst/>
          </a:prstGeom>
        </p:spPr>
      </p:pic>
      <p:pic>
        <p:nvPicPr>
          <p:cNvPr id="4" name="Picture 3">
            <a:extLst>
              <a:ext uri="{FF2B5EF4-FFF2-40B4-BE49-F238E27FC236}">
                <a16:creationId xmlns:a16="http://schemas.microsoft.com/office/drawing/2014/main" id="{E9D94A4F-7937-4E78-9565-878BBE2CC6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40" y="3494690"/>
            <a:ext cx="7423634" cy="2839626"/>
          </a:xfrm>
          <a:prstGeom prst="rect">
            <a:avLst/>
          </a:prstGeom>
        </p:spPr>
      </p:pic>
      <p:cxnSp>
        <p:nvCxnSpPr>
          <p:cNvPr id="68" name="Straight Connector 57">
            <a:extLst>
              <a:ext uri="{FF2B5EF4-FFF2-40B4-BE49-F238E27FC236}">
                <a16:creationId xmlns:a16="http://schemas.microsoft.com/office/drawing/2014/main" id="{E3026FC3-A287-4A0D-9A8B-9F412F1B53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1537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9" name="Rectangle 59">
            <a:extLst>
              <a:ext uri="{FF2B5EF4-FFF2-40B4-BE49-F238E27FC236}">
                <a16:creationId xmlns:a16="http://schemas.microsoft.com/office/drawing/2014/main" id="{ADFD6DF8-A0C0-4F1A-B0D1-EEDDA20C2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BCE4841E-55FD-437E-8181-FFBDE673B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135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48E4-D483-4277-AC23-3748CA2C57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44D60EE-7E0D-47F4-A152-35E7E442DA2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FC5112F-A060-494D-B908-3FE5E88364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9200" y="0"/>
            <a:ext cx="10033600" cy="6212537"/>
          </a:xfrm>
          <a:prstGeom prst="rect">
            <a:avLst/>
          </a:prstGeom>
        </p:spPr>
      </p:pic>
    </p:spTree>
    <p:extLst>
      <p:ext uri="{BB962C8B-B14F-4D97-AF65-F5344CB8AC3E}">
        <p14:creationId xmlns:p14="http://schemas.microsoft.com/office/powerpoint/2010/main" val="272342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3F32-7002-45E6-9370-41EEEE9ED5B5}"/>
              </a:ext>
            </a:extLst>
          </p:cNvPr>
          <p:cNvSpPr>
            <a:spLocks noGrp="1"/>
          </p:cNvSpPr>
          <p:nvPr>
            <p:ph type="title"/>
          </p:nvPr>
        </p:nvSpPr>
        <p:spPr>
          <a:xfrm>
            <a:off x="646670" y="101252"/>
            <a:ext cx="10898659" cy="1450757"/>
          </a:xfrm>
        </p:spPr>
        <p:txBody>
          <a:bodyPr>
            <a:noAutofit/>
          </a:bodyPr>
          <a:lstStyle/>
          <a:p>
            <a:r>
              <a:rPr lang="en-US" sz="5400" b="1" dirty="0"/>
              <a:t>§ 21.046. Relocation Assistance Program</a:t>
            </a:r>
          </a:p>
        </p:txBody>
      </p:sp>
      <p:sp>
        <p:nvSpPr>
          <p:cNvPr id="3" name="Content Placeholder 2">
            <a:extLst>
              <a:ext uri="{FF2B5EF4-FFF2-40B4-BE49-F238E27FC236}">
                <a16:creationId xmlns:a16="http://schemas.microsoft.com/office/drawing/2014/main" id="{00F9176F-E74F-40F1-A5D8-7BA6A89D5305}"/>
              </a:ext>
            </a:extLst>
          </p:cNvPr>
          <p:cNvSpPr>
            <a:spLocks noGrp="1"/>
          </p:cNvSpPr>
          <p:nvPr>
            <p:ph idx="1"/>
          </p:nvPr>
        </p:nvSpPr>
        <p:spPr>
          <a:xfrm>
            <a:off x="417658" y="2018728"/>
            <a:ext cx="11417643" cy="4332644"/>
          </a:xfrm>
        </p:spPr>
        <p:txBody>
          <a:bodyPr>
            <a:normAutofit fontScale="92500" lnSpcReduction="20000"/>
          </a:bodyPr>
          <a:lstStyle/>
          <a:p>
            <a:r>
              <a:rPr lang="en-US" dirty="0"/>
              <a:t>(a) A department, agency, instrumentality, or political subdivision of this state shall provide a relocation advisory service for an individual, a family, a business concern, a farming or ranching operation, or a nonprofit organization that is compatible with the Federal Uniform Relocation Assistance and Real Property Acquisition Policies Act of 1970, 42 U.S.C.A. 4601, et seq.</a:t>
            </a:r>
          </a:p>
          <a:p>
            <a:r>
              <a:rPr lang="en-US" dirty="0"/>
              <a:t>(b) This state or a political subdivision of this state shall, as a cost of acquiring real property, pay moving expenses and rental supplements, make relocation payments, provide financial assistance to acquire replacement housing, and compensate for expenses incidental to the transfer of the property if an individual, a family, the personal property of a business, a farming or ranching operation, or a nonprofit organization is displaced in connection with the acquisition.</a:t>
            </a:r>
          </a:p>
          <a:p>
            <a:r>
              <a:rPr lang="en-US" dirty="0"/>
              <a:t>(c) A department, agency, instrumentality, or political subdivision of this state that initiates a program under Subsection (b) shall adopt rules relating to the administration of the program.</a:t>
            </a:r>
          </a:p>
          <a:p>
            <a:r>
              <a:rPr lang="en-US" dirty="0"/>
              <a:t>(d) Neither this state nor a political subdivision of this state may authorize expenditures under Subsection (b) that exceed payments authorized under the Federal Uniform Relocation Assistance and Real Property Acquisition Policies Act of 1970, 42 U.S.C.A. 4601, et seq.</a:t>
            </a:r>
          </a:p>
          <a:p>
            <a:r>
              <a:rPr lang="en-US" dirty="0"/>
              <a:t>(e) If a person moves or discontinues the person's business, moves personal property, or moves from the person's dwelling as a direct result of code enforcement, rehabilitation, or a demolition program, the person is considered to be displaced because of the acquisition of real property.</a:t>
            </a:r>
          </a:p>
        </p:txBody>
      </p:sp>
    </p:spTree>
    <p:extLst>
      <p:ext uri="{BB962C8B-B14F-4D97-AF65-F5344CB8AC3E}">
        <p14:creationId xmlns:p14="http://schemas.microsoft.com/office/powerpoint/2010/main" val="160338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wearing a mask&#10;&#10;Description automatically generated with low confidence">
            <a:extLst>
              <a:ext uri="{FF2B5EF4-FFF2-40B4-BE49-F238E27FC236}">
                <a16:creationId xmlns:a16="http://schemas.microsoft.com/office/drawing/2014/main" id="{BC3D7FD2-317B-42D6-9971-E837CFA189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 y="10"/>
            <a:ext cx="12192031" cy="4915066"/>
          </a:xfrm>
          <a:prstGeom prst="rect">
            <a:avLst/>
          </a:prstGeom>
        </p:spPr>
      </p:pic>
      <p:sp>
        <p:nvSpPr>
          <p:cNvPr id="28" name="Rectangle 27">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F4DF36-5836-4D0A-AE5B-29E99BDEE3D9}"/>
              </a:ext>
            </a:extLst>
          </p:cNvPr>
          <p:cNvSpPr>
            <a:spLocks noGrp="1"/>
          </p:cNvSpPr>
          <p:nvPr>
            <p:ph type="title"/>
          </p:nvPr>
        </p:nvSpPr>
        <p:spPr>
          <a:xfrm>
            <a:off x="0" y="5120640"/>
            <a:ext cx="12192000" cy="822960"/>
          </a:xfrm>
        </p:spPr>
        <p:txBody>
          <a:bodyPr vert="horz" lIns="91440" tIns="45720" rIns="91440" bIns="45720" rtlCol="0" anchor="b">
            <a:normAutofit/>
          </a:bodyPr>
          <a:lstStyle/>
          <a:p>
            <a:pPr algn="ctr"/>
            <a:r>
              <a:rPr lang="en-US" sz="5400" b="1" dirty="0">
                <a:solidFill>
                  <a:srgbClr val="FFFFFF"/>
                </a:solidFill>
                <a:latin typeface="Arial" panose="020B0604020202020204" pitchFamily="34" charset="0"/>
                <a:cs typeface="Arial" panose="020B0604020202020204" pitchFamily="34" charset="0"/>
              </a:rPr>
              <a:t>Jones v. Alamo Heights ISD</a:t>
            </a:r>
          </a:p>
        </p:txBody>
      </p:sp>
      <p:sp>
        <p:nvSpPr>
          <p:cNvPr id="30" name="Rectangle 29">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812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4A13-F3C7-4AAC-8C2E-7EA0E93BD6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FCCEB4D-A4ED-48FF-BB62-793BA594034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6245F5B-6AE4-4A9D-A728-1E13098012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295" y="0"/>
            <a:ext cx="11948500" cy="6099048"/>
          </a:xfrm>
          <a:prstGeom prst="rect">
            <a:avLst/>
          </a:prstGeom>
        </p:spPr>
      </p:pic>
    </p:spTree>
    <p:extLst>
      <p:ext uri="{BB962C8B-B14F-4D97-AF65-F5344CB8AC3E}">
        <p14:creationId xmlns:p14="http://schemas.microsoft.com/office/powerpoint/2010/main" val="9529513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165</TotalTime>
  <Words>379</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Retrospect</vt:lpstr>
      <vt:lpstr>Residential Displacement  &amp; Assistance </vt:lpstr>
      <vt:lpstr>PowerPoint Presentation</vt:lpstr>
      <vt:lpstr>EMAIL: RighttoCounsel@trla.org</vt:lpstr>
      <vt:lpstr>PowerPoint Presentation</vt:lpstr>
      <vt:lpstr>Urban Renewal  and the Uniform Relocation Act</vt:lpstr>
      <vt:lpstr>PowerPoint Presentation</vt:lpstr>
      <vt:lpstr>§ 21.046. Relocation Assistance Program</vt:lpstr>
      <vt:lpstr>Jones v. Alamo Heights ISD</vt:lpstr>
      <vt:lpstr>PowerPoint Presentation</vt:lpstr>
      <vt:lpstr>Montellano v. Nirenberg, et al.</vt:lpstr>
      <vt:lpstr>PowerPoint Presentation</vt:lpstr>
      <vt:lpstr>PowerPoint Presentation</vt:lpstr>
      <vt:lpstr>PowerPoint Presentation</vt:lpstr>
      <vt:lpstr>Residential Displacement  &amp; Assistance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Garcia(SAT)</dc:creator>
  <cp:lastModifiedBy>Matthew Garcia(SAT)</cp:lastModifiedBy>
  <cp:revision>7</cp:revision>
  <dcterms:created xsi:type="dcterms:W3CDTF">2021-11-29T19:15:30Z</dcterms:created>
  <dcterms:modified xsi:type="dcterms:W3CDTF">2021-11-30T14:47:47Z</dcterms:modified>
</cp:coreProperties>
</file>