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cfa1ddc0fe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cfa1ddc0fe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cfa1ddc0fe_0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cfa1ddc0fe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cfa1ddc0fe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cfa1ddc0fe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Strategic focus on the construction industry - the deadliest construction industry in the country where a construction worker dies every three days.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cfa1ddc0fe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cfa1ddc0f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Times New Roman"/>
                <a:ea typeface="Times New Roman"/>
                <a:cs typeface="Times New Roman"/>
                <a:sym typeface="Times New Roman"/>
              </a:rPr>
              <a:t>Construction workers in Texas build our state but face deadly working conditions, wage theft, discrimination and are denied the basic protections all workers deserve. </a:t>
            </a:r>
            <a:endParaRPr>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solidFill>
                <a:schemeClr val="dk1"/>
              </a:solidFill>
              <a:latin typeface="Times New Roman"/>
              <a:ea typeface="Times New Roman"/>
              <a:cs typeface="Times New Roman"/>
              <a:sym typeface="Times New Roman"/>
            </a:endParaRPr>
          </a:p>
          <a:p>
            <a:pPr marL="457200" lvl="0" indent="-298450" algn="l" rtl="0">
              <a:spcBef>
                <a:spcPts val="0"/>
              </a:spcBef>
              <a:spcAft>
                <a:spcPts val="0"/>
              </a:spcAft>
              <a:buClr>
                <a:schemeClr val="dk1"/>
              </a:buClr>
              <a:buSzPts val="1100"/>
              <a:buFont typeface="Times New Roman"/>
              <a:buChar char="●"/>
            </a:pPr>
            <a:r>
              <a:rPr lang="en" b="1">
                <a:solidFill>
                  <a:schemeClr val="dk1"/>
                </a:solidFill>
                <a:latin typeface="Times New Roman"/>
                <a:ea typeface="Times New Roman"/>
                <a:cs typeface="Times New Roman"/>
                <a:sym typeface="Times New Roman"/>
              </a:rPr>
              <a:t>Dangerous and deadly working conditions. </a:t>
            </a:r>
            <a:endParaRPr b="1">
              <a:solidFill>
                <a:schemeClr val="dk1"/>
              </a:solidFill>
              <a:latin typeface="Times New Roman"/>
              <a:ea typeface="Times New Roman"/>
              <a:cs typeface="Times New Roman"/>
              <a:sym typeface="Times New Roman"/>
            </a:endParaRPr>
          </a:p>
          <a:p>
            <a:pPr marL="914400" lvl="1" indent="-298450" algn="l" rtl="0">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Texas is the deadliest state for construction workers in the country. A construction worker in Texas dies from a workplace injury every three days, making it the country’s deadliest state for construction workers. </a:t>
            </a:r>
            <a:endParaRPr>
              <a:solidFill>
                <a:schemeClr val="dk1"/>
              </a:solidFill>
              <a:latin typeface="Times New Roman"/>
              <a:ea typeface="Times New Roman"/>
              <a:cs typeface="Times New Roman"/>
              <a:sym typeface="Times New Roman"/>
            </a:endParaRPr>
          </a:p>
          <a:p>
            <a:pPr marL="914400" lvl="1" indent="-298450" algn="l" rtl="0">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Basic safety protections like rest breaks, protective equipment, clean drinking water, and emergency first aid are critical to ensure safe workplaces. For a significant portion </a:t>
            </a:r>
            <a:endParaRPr>
              <a:solidFill>
                <a:schemeClr val="dk1"/>
              </a:solidFill>
              <a:latin typeface="Times New Roman"/>
              <a:ea typeface="Times New Roman"/>
              <a:cs typeface="Times New Roman"/>
              <a:sym typeface="Times New Roman"/>
            </a:endParaRPr>
          </a:p>
          <a:p>
            <a:pPr marL="914400" lvl="0" indent="0" algn="l" rtl="0">
              <a:spcBef>
                <a:spcPts val="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b="1">
                <a:solidFill>
                  <a:schemeClr val="dk1"/>
                </a:solidFill>
                <a:latin typeface="Times New Roman"/>
                <a:ea typeface="Times New Roman"/>
                <a:cs typeface="Times New Roman"/>
                <a:sym typeface="Times New Roman"/>
              </a:rPr>
              <a:t>Wage Theft and Retaliation</a:t>
            </a:r>
            <a:endParaRPr b="1">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b="1">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i="1">
                <a:solidFill>
                  <a:schemeClr val="dk1"/>
                </a:solidFill>
                <a:latin typeface="Times New Roman"/>
                <a:ea typeface="Times New Roman"/>
                <a:cs typeface="Times New Roman"/>
                <a:sym typeface="Times New Roman"/>
              </a:rPr>
              <a:t>What is the problem?</a:t>
            </a:r>
            <a:endParaRPr i="1">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i="1">
              <a:solidFill>
                <a:schemeClr val="dk1"/>
              </a:solidFill>
              <a:latin typeface="Times New Roman"/>
              <a:ea typeface="Times New Roman"/>
              <a:cs typeface="Times New Roman"/>
              <a:sym typeface="Times New Roman"/>
            </a:endParaRPr>
          </a:p>
          <a:p>
            <a:pPr marL="457200" lvl="0" indent="-298450" algn="l" rtl="0">
              <a:spcBef>
                <a:spcPts val="0"/>
              </a:spcBef>
              <a:spcAft>
                <a:spcPts val="0"/>
              </a:spcAft>
              <a:buClr>
                <a:schemeClr val="dk1"/>
              </a:buClr>
              <a:buSzPts val="1100"/>
              <a:buChar char="●"/>
            </a:pPr>
            <a:r>
              <a:rPr lang="en">
                <a:solidFill>
                  <a:schemeClr val="dk1"/>
                </a:solidFill>
                <a:latin typeface="Times New Roman"/>
                <a:ea typeface="Times New Roman"/>
                <a:cs typeface="Times New Roman"/>
                <a:sym typeface="Times New Roman"/>
              </a:rPr>
              <a:t>One in every five construction workers in Texas is denied pay by their employer. </a:t>
            </a:r>
            <a:endParaRPr i="1">
              <a:solidFill>
                <a:schemeClr val="dk1"/>
              </a:solidFill>
              <a:latin typeface="Times New Roman"/>
              <a:ea typeface="Times New Roman"/>
              <a:cs typeface="Times New Roman"/>
              <a:sym typeface="Times New Roman"/>
            </a:endParaRPr>
          </a:p>
          <a:p>
            <a:pPr marL="457200" lvl="0" indent="-298450" algn="l" rtl="0">
              <a:spcBef>
                <a:spcPts val="0"/>
              </a:spcBef>
              <a:spcAft>
                <a:spcPts val="0"/>
              </a:spcAft>
              <a:buClr>
                <a:schemeClr val="dk1"/>
              </a:buClr>
              <a:buSzPts val="1100"/>
              <a:buChar char="●"/>
            </a:pPr>
            <a:r>
              <a:rPr lang="en">
                <a:solidFill>
                  <a:schemeClr val="dk1"/>
                </a:solidFill>
                <a:latin typeface="Times New Roman"/>
                <a:ea typeface="Times New Roman"/>
                <a:cs typeface="Times New Roman"/>
                <a:sym typeface="Times New Roman"/>
              </a:rPr>
              <a:t>Additionally 1 out of 3 of workers who try to recover wages are retaliated against by their employer</a:t>
            </a:r>
            <a:endParaRPr>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Times New Roman"/>
                <a:ea typeface="Times New Roman"/>
                <a:cs typeface="Times New Roman"/>
                <a:sym typeface="Times New Roman"/>
              </a:rPr>
              <a:t>Workers Compensation</a:t>
            </a:r>
            <a:endParaRPr b="1">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i="1">
                <a:solidFill>
                  <a:schemeClr val="dk1"/>
                </a:solidFill>
                <a:latin typeface="Times New Roman"/>
                <a:ea typeface="Times New Roman"/>
                <a:cs typeface="Times New Roman"/>
                <a:sym typeface="Times New Roman"/>
              </a:rPr>
              <a:t>What is the problem?</a:t>
            </a:r>
            <a:endParaRPr b="1">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latin typeface="Times New Roman"/>
              <a:ea typeface="Times New Roman"/>
              <a:cs typeface="Times New Roman"/>
              <a:sym typeface="Times New Roman"/>
            </a:endParaRPr>
          </a:p>
          <a:p>
            <a:pPr marL="457200" lvl="0" indent="-298450" algn="l" rtl="0">
              <a:lnSpc>
                <a:spcPct val="115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Construction is dangerous and many workers don’t have any insurance: Death and Injury on the job are rampant in the Texas construction industry</a:t>
            </a:r>
            <a:endParaRPr>
              <a:solidFill>
                <a:schemeClr val="dk1"/>
              </a:solidFill>
              <a:latin typeface="Times New Roman"/>
              <a:ea typeface="Times New Roman"/>
              <a:cs typeface="Times New Roman"/>
              <a:sym typeface="Times New Roman"/>
            </a:endParaRPr>
          </a:p>
          <a:p>
            <a:pPr marL="457200" lvl="0" indent="-298450" algn="l" rtl="0">
              <a:lnSpc>
                <a:spcPct val="115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One in five workers gets seriously injured on the job, requiring medical attention. </a:t>
            </a:r>
            <a:endParaRPr>
              <a:solidFill>
                <a:schemeClr val="dk1"/>
              </a:solidFill>
              <a:latin typeface="Times New Roman"/>
              <a:ea typeface="Times New Roman"/>
              <a:cs typeface="Times New Roman"/>
              <a:sym typeface="Times New Roman"/>
            </a:endParaRPr>
          </a:p>
          <a:p>
            <a:pPr marL="457200" lvl="0" indent="-298450" algn="l" rtl="0">
              <a:lnSpc>
                <a:spcPct val="115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More workers die in Texas and at a higher rate than in any other state.</a:t>
            </a:r>
            <a:endParaRPr>
              <a:solidFill>
                <a:schemeClr val="dk1"/>
              </a:solidFill>
              <a:latin typeface="Times New Roman"/>
              <a:ea typeface="Times New Roman"/>
              <a:cs typeface="Times New Roman"/>
              <a:sym typeface="Times New Roman"/>
            </a:endParaRPr>
          </a:p>
          <a:p>
            <a:pPr marL="457200" lvl="0" indent="-298450" algn="l" rtl="0">
              <a:lnSpc>
                <a:spcPct val="115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Yet, only 40% of workers report that they have workers compensation.</a:t>
            </a:r>
            <a:endParaRPr>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cfa1ddc0fe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cfa1ddc0f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 state or federal law that guarantees construction workers are given a water break. Workers Defense led the fight for rest break ordinances in Austin and Dallas for construction workers that guarantee at least 10 minutes for every 4 hours of work. </a:t>
            </a:r>
            <a:endParaRPr/>
          </a:p>
          <a:p>
            <a:pPr marL="0" lvl="0" indent="0" algn="l" rtl="0">
              <a:spcBef>
                <a:spcPts val="0"/>
              </a:spcBef>
              <a:spcAft>
                <a:spcPts val="0"/>
              </a:spcAft>
              <a:buNone/>
            </a:pPr>
            <a:endParaRPr/>
          </a:p>
          <a:p>
            <a:pPr marL="0" lvl="0" indent="0" algn="l" rtl="0">
              <a:spcBef>
                <a:spcPts val="0"/>
              </a:spcBef>
              <a:spcAft>
                <a:spcPts val="0"/>
              </a:spcAft>
              <a:buNone/>
            </a:pPr>
            <a:r>
              <a:rPr lang="en"/>
              <a:t>SB 14 would have undone all local worker protections and prevented cities and counties from passing protections that exceed those at the state level. </a:t>
            </a:r>
            <a:endParaRPr/>
          </a:p>
          <a:p>
            <a:pPr marL="0" lvl="0" indent="0" algn="l" rtl="0">
              <a:spcBef>
                <a:spcPts val="0"/>
              </a:spcBef>
              <a:spcAft>
                <a:spcPts val="0"/>
              </a:spcAft>
              <a:buNone/>
            </a:pPr>
            <a:endParaRPr/>
          </a:p>
          <a:p>
            <a:pPr marL="0" lvl="0" indent="0" algn="l" rtl="0">
              <a:spcBef>
                <a:spcPts val="0"/>
              </a:spcBef>
              <a:spcAft>
                <a:spcPts val="0"/>
              </a:spcAft>
              <a:buNone/>
            </a:pPr>
            <a:r>
              <a:rPr lang="en"/>
              <a:t>Fight against SB 14 turned into the fight to protect water breaks for construction workers. This was a joint policy and comms decision for how we wanted this fight to play out locally, statewide and nationally.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cfa1ddc0fe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cfa1ddc0fe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cfa1ddc0fe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cfa1ddc0fe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Bridging policy and comms for the campaign against Senate Bill 14. </a:t>
            </a:r>
            <a:endParaRPr/>
          </a:p>
          <a:p>
            <a:pPr marL="0" lvl="0" indent="0" algn="l" rtl="0">
              <a:spcBef>
                <a:spcPts val="0"/>
              </a:spcBef>
              <a:spcAft>
                <a:spcPts val="0"/>
              </a:spcAft>
              <a:buNone/>
            </a:pPr>
            <a:endParaRPr/>
          </a:p>
          <a:p>
            <a:pPr marL="0" lvl="0" indent="0" algn="l" rtl="0">
              <a:spcBef>
                <a:spcPts val="0"/>
              </a:spcBef>
              <a:spcAft>
                <a:spcPts val="0"/>
              </a:spcAft>
              <a:buNone/>
            </a:pPr>
            <a:r>
              <a:rPr lang="en"/>
              <a:t>Power of the press, framing, messaging and organizing calls and emails to lawmakers.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cfa1ddc0fe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cfa1ddc0fe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cfa1ddc0fe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cfa1ddc0fe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cfa1ddc0fe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cfa1ddc0fe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hyperlink" Target="http://workersdefense.org/" TargetMode="External"/><Relationship Id="rId7"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hyperlink" Target="http://www.youtube.com/watch?v=qldpHQ8iJk4"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 y="-97375"/>
            <a:ext cx="9144003" cy="6094500"/>
          </a:xfrm>
          <a:prstGeom prst="rect">
            <a:avLst/>
          </a:prstGeom>
          <a:noFill/>
          <a:ln>
            <a:noFill/>
          </a:ln>
        </p:spPr>
      </p:pic>
      <p:sp>
        <p:nvSpPr>
          <p:cNvPr id="55" name="Google Shape;55;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a:solidFill>
                  <a:schemeClr val="lt1"/>
                </a:solidFill>
                <a:highlight>
                  <a:srgbClr val="660000"/>
                </a:highlight>
              </a:rPr>
              <a:t>Worker Power in Texas:  </a:t>
            </a:r>
            <a:r>
              <a:rPr lang="en">
                <a:solidFill>
                  <a:schemeClr val="lt1"/>
                </a:solidFill>
                <a:highlight>
                  <a:srgbClr val="660000"/>
                </a:highlight>
              </a:rPr>
              <a:t>Local &amp; State Organizing</a:t>
            </a:r>
            <a:r>
              <a:rPr lang="en" b="1">
                <a:solidFill>
                  <a:schemeClr val="lt1"/>
                </a:solidFill>
                <a:highlight>
                  <a:srgbClr val="660000"/>
                </a:highlight>
              </a:rPr>
              <a:t>    </a:t>
            </a:r>
            <a:endParaRPr b="1">
              <a:solidFill>
                <a:schemeClr val="lt1"/>
              </a:solidFill>
              <a:highlight>
                <a:srgbClr val="660000"/>
              </a:highlight>
            </a:endParaRPr>
          </a:p>
        </p:txBody>
      </p:sp>
      <p:sp>
        <p:nvSpPr>
          <p:cNvPr id="56" name="Google Shape;56;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300">
                <a:solidFill>
                  <a:schemeClr val="lt1"/>
                </a:solidFill>
                <a:highlight>
                  <a:srgbClr val="660000"/>
                </a:highlight>
              </a:rPr>
              <a:t>Juan Benitez, </a:t>
            </a:r>
            <a:r>
              <a:rPr lang="en" sz="2300" i="1">
                <a:solidFill>
                  <a:schemeClr val="lt1"/>
                </a:solidFill>
                <a:highlight>
                  <a:srgbClr val="660000"/>
                </a:highlight>
              </a:rPr>
              <a:t>Director of Communications</a:t>
            </a:r>
            <a:endParaRPr sz="2300" i="1">
              <a:solidFill>
                <a:schemeClr val="lt1"/>
              </a:solidFill>
              <a:highlight>
                <a:srgbClr val="660000"/>
              </a:highlight>
            </a:endParaRPr>
          </a:p>
        </p:txBody>
      </p:sp>
      <p:pic>
        <p:nvPicPr>
          <p:cNvPr id="57" name="Google Shape;57;p13"/>
          <p:cNvPicPr preferRelativeResize="0"/>
          <p:nvPr/>
        </p:nvPicPr>
        <p:blipFill>
          <a:blip r:embed="rId4">
            <a:alphaModFix/>
          </a:blip>
          <a:stretch>
            <a:fillRect/>
          </a:stretch>
        </p:blipFill>
        <p:spPr>
          <a:xfrm>
            <a:off x="2562225" y="3744100"/>
            <a:ext cx="4019551" cy="8377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60000"/>
        </a:solidFill>
        <a:effectLst/>
      </p:bgPr>
    </p:bg>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311700" y="1239900"/>
            <a:ext cx="8520600" cy="266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800" b="1">
                <a:solidFill>
                  <a:schemeClr val="lt1"/>
                </a:solidFill>
              </a:rPr>
              <a:t>PENDING 11/30 VOTE: </a:t>
            </a:r>
            <a:r>
              <a:rPr lang="en" sz="3800" i="1">
                <a:solidFill>
                  <a:schemeClr val="lt1"/>
                </a:solidFill>
              </a:rPr>
              <a:t>HARRIS COUNTY OFFICIALLY PASSED THE ESSENTIAL WORKERS BOARD! </a:t>
            </a:r>
            <a:endParaRPr sz="3800" i="1">
              <a:solidFill>
                <a:schemeClr val="lt1"/>
              </a:solidFill>
            </a:endParaRPr>
          </a:p>
          <a:p>
            <a:pPr marL="0" lvl="0" indent="0" algn="ctr" rtl="0">
              <a:spcBef>
                <a:spcPts val="0"/>
              </a:spcBef>
              <a:spcAft>
                <a:spcPts val="0"/>
              </a:spcAft>
              <a:buNone/>
            </a:pPr>
            <a:endParaRPr sz="4000" b="1">
              <a:solidFill>
                <a:schemeClr val="lt1"/>
              </a:solidFill>
            </a:endParaRPr>
          </a:p>
          <a:p>
            <a:pPr marL="0" lvl="0" indent="0" algn="ctr" rtl="0">
              <a:spcBef>
                <a:spcPts val="0"/>
              </a:spcBef>
              <a:spcAft>
                <a:spcPts val="0"/>
              </a:spcAft>
              <a:buNone/>
            </a:pPr>
            <a:r>
              <a:rPr lang="en" sz="4000" i="1">
                <a:solidFill>
                  <a:schemeClr val="lt1"/>
                </a:solidFill>
              </a:rPr>
              <a:t>What’s next?</a:t>
            </a:r>
            <a:endParaRPr sz="4000" i="1">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23"/>
          <p:cNvPicPr preferRelativeResize="0"/>
          <p:nvPr/>
        </p:nvPicPr>
        <p:blipFill>
          <a:blip r:embed="rId3">
            <a:alphaModFix/>
          </a:blip>
          <a:stretch>
            <a:fillRect/>
          </a:stretch>
        </p:blipFill>
        <p:spPr>
          <a:xfrm>
            <a:off x="-1" y="-97375"/>
            <a:ext cx="9144003" cy="6094500"/>
          </a:xfrm>
          <a:prstGeom prst="rect">
            <a:avLst/>
          </a:prstGeom>
          <a:noFill/>
          <a:ln>
            <a:noFill/>
          </a:ln>
        </p:spPr>
      </p:pic>
      <p:sp>
        <p:nvSpPr>
          <p:cNvPr id="129" name="Google Shape;129;p2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a:solidFill>
                  <a:schemeClr val="lt1"/>
                </a:solidFill>
                <a:highlight>
                  <a:srgbClr val="660000"/>
                </a:highlight>
              </a:rPr>
              <a:t>Worker Power in Texas:  </a:t>
            </a:r>
            <a:r>
              <a:rPr lang="en">
                <a:solidFill>
                  <a:schemeClr val="lt1"/>
                </a:solidFill>
                <a:highlight>
                  <a:srgbClr val="660000"/>
                </a:highlight>
              </a:rPr>
              <a:t>Local &amp; State Organizing</a:t>
            </a:r>
            <a:r>
              <a:rPr lang="en" b="1">
                <a:solidFill>
                  <a:schemeClr val="lt1"/>
                </a:solidFill>
                <a:highlight>
                  <a:srgbClr val="660000"/>
                </a:highlight>
              </a:rPr>
              <a:t>    </a:t>
            </a:r>
            <a:endParaRPr b="1">
              <a:solidFill>
                <a:schemeClr val="lt1"/>
              </a:solidFill>
              <a:highlight>
                <a:srgbClr val="660000"/>
              </a:highlight>
            </a:endParaRPr>
          </a:p>
        </p:txBody>
      </p:sp>
      <p:sp>
        <p:nvSpPr>
          <p:cNvPr id="130" name="Google Shape;130;p2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300">
                <a:solidFill>
                  <a:schemeClr val="lt1"/>
                </a:solidFill>
                <a:highlight>
                  <a:srgbClr val="660000"/>
                </a:highlight>
              </a:rPr>
              <a:t>Juan Benitez, </a:t>
            </a:r>
            <a:r>
              <a:rPr lang="en" sz="2300" i="1">
                <a:solidFill>
                  <a:schemeClr val="lt1"/>
                </a:solidFill>
                <a:highlight>
                  <a:srgbClr val="660000"/>
                </a:highlight>
              </a:rPr>
              <a:t>Director of Communications</a:t>
            </a:r>
            <a:endParaRPr sz="2300" i="1">
              <a:solidFill>
                <a:schemeClr val="lt1"/>
              </a:solidFill>
              <a:highlight>
                <a:srgbClr val="660000"/>
              </a:highlight>
            </a:endParaRPr>
          </a:p>
        </p:txBody>
      </p:sp>
      <p:pic>
        <p:nvPicPr>
          <p:cNvPr id="131" name="Google Shape;131;p23"/>
          <p:cNvPicPr preferRelativeResize="0"/>
          <p:nvPr/>
        </p:nvPicPr>
        <p:blipFill>
          <a:blip r:embed="rId4">
            <a:alphaModFix/>
          </a:blip>
          <a:stretch>
            <a:fillRect/>
          </a:stretch>
        </p:blipFill>
        <p:spPr>
          <a:xfrm>
            <a:off x="2562225" y="3744100"/>
            <a:ext cx="4019551" cy="8377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body" idx="1"/>
          </p:nvPr>
        </p:nvSpPr>
        <p:spPr>
          <a:xfrm>
            <a:off x="311700" y="1152475"/>
            <a:ext cx="8520600" cy="14193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 u="sng">
                <a:solidFill>
                  <a:srgbClr val="1155CC"/>
                </a:solidFill>
                <a:hlinkClick r:id="rId3">
                  <a:extLst>
                    <a:ext uri="{A12FA001-AC4F-418D-AE19-62706E023703}">
                      <ahyp:hlinkClr xmlns:ahyp="http://schemas.microsoft.com/office/drawing/2018/hyperlinkcolor" val="tx"/>
                    </a:ext>
                  </a:extLst>
                </a:hlinkClick>
              </a:rPr>
              <a:t>Workers Defense Project</a:t>
            </a:r>
            <a:r>
              <a:rPr lang="en">
                <a:solidFill>
                  <a:schemeClr val="dk1"/>
                </a:solidFill>
              </a:rPr>
              <a:t> is a statewide member-based organization building power for low-wage, immigrant workers across Texas. Through education, organizing and direct services, we empower workers to win fair, safe jobs and become effective advocates for themselves and their communities. </a:t>
            </a:r>
            <a:endParaRPr/>
          </a:p>
        </p:txBody>
      </p:sp>
      <p:pic>
        <p:nvPicPr>
          <p:cNvPr id="63" name="Google Shape;63;p14"/>
          <p:cNvPicPr preferRelativeResize="0"/>
          <p:nvPr/>
        </p:nvPicPr>
        <p:blipFill>
          <a:blip r:embed="rId4">
            <a:alphaModFix/>
          </a:blip>
          <a:stretch>
            <a:fillRect/>
          </a:stretch>
        </p:blipFill>
        <p:spPr>
          <a:xfrm>
            <a:off x="368975" y="238750"/>
            <a:ext cx="4019551" cy="837776"/>
          </a:xfrm>
          <a:prstGeom prst="rect">
            <a:avLst/>
          </a:prstGeom>
          <a:noFill/>
          <a:ln>
            <a:noFill/>
          </a:ln>
        </p:spPr>
      </p:pic>
      <p:pic>
        <p:nvPicPr>
          <p:cNvPr id="64" name="Google Shape;64;p14"/>
          <p:cNvPicPr preferRelativeResize="0"/>
          <p:nvPr/>
        </p:nvPicPr>
        <p:blipFill>
          <a:blip r:embed="rId5">
            <a:alphaModFix/>
          </a:blip>
          <a:stretch>
            <a:fillRect/>
          </a:stretch>
        </p:blipFill>
        <p:spPr>
          <a:xfrm>
            <a:off x="368975" y="2724175"/>
            <a:ext cx="3316188" cy="2266926"/>
          </a:xfrm>
          <a:prstGeom prst="rect">
            <a:avLst/>
          </a:prstGeom>
          <a:noFill/>
          <a:ln>
            <a:noFill/>
          </a:ln>
        </p:spPr>
      </p:pic>
      <p:pic>
        <p:nvPicPr>
          <p:cNvPr id="65" name="Google Shape;65;p14"/>
          <p:cNvPicPr preferRelativeResize="0"/>
          <p:nvPr/>
        </p:nvPicPr>
        <p:blipFill>
          <a:blip r:embed="rId6">
            <a:alphaModFix/>
          </a:blip>
          <a:stretch>
            <a:fillRect/>
          </a:stretch>
        </p:blipFill>
        <p:spPr>
          <a:xfrm>
            <a:off x="3813288" y="2724175"/>
            <a:ext cx="3401216" cy="2266924"/>
          </a:xfrm>
          <a:prstGeom prst="rect">
            <a:avLst/>
          </a:prstGeom>
          <a:noFill/>
          <a:ln>
            <a:noFill/>
          </a:ln>
        </p:spPr>
      </p:pic>
      <p:pic>
        <p:nvPicPr>
          <p:cNvPr id="66" name="Google Shape;66;p14"/>
          <p:cNvPicPr preferRelativeResize="0"/>
          <p:nvPr/>
        </p:nvPicPr>
        <p:blipFill>
          <a:blip r:embed="rId7">
            <a:alphaModFix/>
          </a:blip>
          <a:stretch>
            <a:fillRect/>
          </a:stretch>
        </p:blipFill>
        <p:spPr>
          <a:xfrm>
            <a:off x="7342625" y="2724175"/>
            <a:ext cx="1520870" cy="22669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chemeClr val="lt1"/>
                </a:solidFill>
                <a:highlight>
                  <a:srgbClr val="660000"/>
                </a:highlight>
              </a:rPr>
              <a:t>THE TEXAS CONSTRUCTION INDUSTRY</a:t>
            </a:r>
            <a:endParaRPr b="1">
              <a:solidFill>
                <a:schemeClr val="lt1"/>
              </a:solidFill>
              <a:highlight>
                <a:srgbClr val="660000"/>
              </a:highlight>
            </a:endParaRPr>
          </a:p>
        </p:txBody>
      </p:sp>
      <p:sp>
        <p:nvSpPr>
          <p:cNvPr id="72" name="Google Shape;72;p15"/>
          <p:cNvSpPr txBox="1">
            <a:spLocks noGrp="1"/>
          </p:cNvSpPr>
          <p:nvPr>
            <p:ph type="body" idx="1"/>
          </p:nvPr>
        </p:nvSpPr>
        <p:spPr>
          <a:xfrm>
            <a:off x="311700" y="1152475"/>
            <a:ext cx="5244300" cy="34164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Clr>
                <a:schemeClr val="dk1"/>
              </a:buClr>
              <a:buSzPts val="1800"/>
              <a:buChar char="●"/>
            </a:pPr>
            <a:r>
              <a:rPr lang="en">
                <a:solidFill>
                  <a:schemeClr val="dk1"/>
                </a:solidFill>
              </a:rPr>
              <a:t>Deadliest construction industry in the country </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Construction worker dies every three days </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70% immigrant workforce, 50% undocumented </a:t>
            </a:r>
            <a:endParaRPr>
              <a:solidFill>
                <a:schemeClr val="dk1"/>
              </a:solidFill>
            </a:endParaRPr>
          </a:p>
          <a:p>
            <a:pPr marL="457200" lvl="0" indent="0" algn="l" rtl="0">
              <a:spcBef>
                <a:spcPts val="1200"/>
              </a:spcBef>
              <a:spcAft>
                <a:spcPts val="0"/>
              </a:spcAft>
              <a:buNone/>
            </a:pPr>
            <a:endParaRPr>
              <a:solidFill>
                <a:schemeClr val="dk1"/>
              </a:solidFill>
            </a:endParaRPr>
          </a:p>
          <a:p>
            <a:pPr marL="457200" lvl="0" indent="-342900" algn="l" rtl="0">
              <a:spcBef>
                <a:spcPts val="1200"/>
              </a:spcBef>
              <a:spcAft>
                <a:spcPts val="0"/>
              </a:spcAft>
              <a:buClr>
                <a:schemeClr val="dk1"/>
              </a:buClr>
              <a:buSzPts val="1800"/>
              <a:buChar char="●"/>
            </a:pPr>
            <a:r>
              <a:rPr lang="en">
                <a:solidFill>
                  <a:schemeClr val="dk1"/>
                </a:solidFill>
              </a:rPr>
              <a:t>Some issues on construction sites: </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Wage theft </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Relation</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No workers’ compensation</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No water breaks </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Lack of safety training </a:t>
            </a:r>
            <a:endParaRPr>
              <a:solidFill>
                <a:schemeClr val="dk1"/>
              </a:solidFill>
            </a:endParaRPr>
          </a:p>
        </p:txBody>
      </p:sp>
      <p:pic>
        <p:nvPicPr>
          <p:cNvPr id="73" name="Google Shape;73;p15"/>
          <p:cNvPicPr preferRelativeResize="0"/>
          <p:nvPr/>
        </p:nvPicPr>
        <p:blipFill>
          <a:blip r:embed="rId3">
            <a:alphaModFix/>
          </a:blip>
          <a:stretch>
            <a:fillRect/>
          </a:stretch>
        </p:blipFill>
        <p:spPr>
          <a:xfrm>
            <a:off x="6071025" y="1103950"/>
            <a:ext cx="2463299" cy="369587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chemeClr val="lt1"/>
                </a:solidFill>
                <a:highlight>
                  <a:srgbClr val="660000"/>
                </a:highlight>
              </a:rPr>
              <a:t>TEXAS LEGE ORGANIZING:</a:t>
            </a:r>
            <a:endParaRPr b="1">
              <a:solidFill>
                <a:schemeClr val="lt1"/>
              </a:solidFill>
              <a:highlight>
                <a:srgbClr val="660000"/>
              </a:highlight>
            </a:endParaRPr>
          </a:p>
        </p:txBody>
      </p:sp>
      <p:sp>
        <p:nvSpPr>
          <p:cNvPr id="79" name="Google Shape;79;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Char char="●"/>
            </a:pPr>
            <a:r>
              <a:rPr lang="en">
                <a:solidFill>
                  <a:schemeClr val="dk1"/>
                </a:solidFill>
              </a:rPr>
              <a:t>Some context: </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Austin rest break ordinance (2010)</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Dallas rest break ordinance (2015) </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Senate Bill 14 - Labor preemption bill </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Bridging policy with comms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Fight to protect water breaks for construction worker </a:t>
            </a:r>
            <a:endParaRPr>
              <a:solidFill>
                <a:schemeClr val="dk1"/>
              </a:solidFill>
            </a:endParaRPr>
          </a:p>
        </p:txBody>
      </p:sp>
      <p:pic>
        <p:nvPicPr>
          <p:cNvPr id="80" name="Google Shape;80;p16"/>
          <p:cNvPicPr preferRelativeResize="0"/>
          <p:nvPr/>
        </p:nvPicPr>
        <p:blipFill>
          <a:blip r:embed="rId3">
            <a:alphaModFix/>
          </a:blip>
          <a:stretch>
            <a:fillRect/>
          </a:stretch>
        </p:blipFill>
        <p:spPr>
          <a:xfrm>
            <a:off x="3859502" y="3140525"/>
            <a:ext cx="3322403" cy="1870376"/>
          </a:xfrm>
          <a:prstGeom prst="rect">
            <a:avLst/>
          </a:prstGeom>
          <a:noFill/>
          <a:ln>
            <a:noFill/>
          </a:ln>
        </p:spPr>
      </p:pic>
      <p:pic>
        <p:nvPicPr>
          <p:cNvPr id="81" name="Google Shape;81;p16"/>
          <p:cNvPicPr preferRelativeResize="0"/>
          <p:nvPr/>
        </p:nvPicPr>
        <p:blipFill>
          <a:blip r:embed="rId4">
            <a:alphaModFix/>
          </a:blip>
          <a:stretch>
            <a:fillRect/>
          </a:stretch>
        </p:blipFill>
        <p:spPr>
          <a:xfrm>
            <a:off x="502200" y="3140535"/>
            <a:ext cx="3322400" cy="1870365"/>
          </a:xfrm>
          <a:prstGeom prst="rect">
            <a:avLst/>
          </a:prstGeom>
          <a:noFill/>
          <a:ln>
            <a:noFill/>
          </a:ln>
        </p:spPr>
      </p:pic>
      <p:pic>
        <p:nvPicPr>
          <p:cNvPr id="82" name="Google Shape;82;p16"/>
          <p:cNvPicPr preferRelativeResize="0"/>
          <p:nvPr/>
        </p:nvPicPr>
        <p:blipFill>
          <a:blip r:embed="rId5">
            <a:alphaModFix/>
          </a:blip>
          <a:stretch>
            <a:fillRect/>
          </a:stretch>
        </p:blipFill>
        <p:spPr>
          <a:xfrm>
            <a:off x="7216800" y="3140525"/>
            <a:ext cx="1870374" cy="18703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17" descr="Following a devastating year where working families were left to fend for themselves in unprecedented working conditions, Workers Defense Action Fund’s “IMMIGRANT. ESSENTIAL. RESILIENT.” Art Exhibit inside the Texas State Capitol honors lives lost, workers who have put their lives on the line, and members of Workers Defense who have been impacted by COVID-19. Workers died. We must fight to ensure that our state leaders take the necessary steps to strengthen worker protections and improve working conditions throughout the state. There’s power through art, and this collective art piece from the hands building Texas is a testament to the power workers have in fighting for a more just future. &#10;&#10;Workers Defense Action Fund is a statewide organization dedicated to building power for low-wage workers, people of color, and immigrants and across Texas to win fair employment conditions and a better quality of life for working families." title="IMMIGRANT. ESSENTIAL. RESILIENT. | Workers Defense">
            <a:hlinkClick r:id="rId3"/>
          </p:cNvPr>
          <p:cNvPicPr preferRelativeResize="0"/>
          <p:nvPr/>
        </p:nvPicPr>
        <p:blipFill>
          <a:blip r:embed="rId4">
            <a:alphaModFix/>
          </a:blip>
          <a:stretch>
            <a:fillRect/>
          </a:stretch>
        </p:blipFill>
        <p:spPr>
          <a:xfrm>
            <a:off x="0" y="11425"/>
            <a:ext cx="9144000" cy="512064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1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93" name="Google Shape;93;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94" name="Google Shape;94;p18"/>
          <p:cNvPicPr preferRelativeResize="0"/>
          <p:nvPr/>
        </p:nvPicPr>
        <p:blipFill>
          <a:blip r:embed="rId3">
            <a:alphaModFix/>
          </a:blip>
          <a:stretch>
            <a:fillRect/>
          </a:stretch>
        </p:blipFill>
        <p:spPr>
          <a:xfrm>
            <a:off x="460700" y="145201"/>
            <a:ext cx="4258949" cy="2037976"/>
          </a:xfrm>
          <a:prstGeom prst="rect">
            <a:avLst/>
          </a:prstGeom>
          <a:noFill/>
          <a:ln>
            <a:noFill/>
          </a:ln>
        </p:spPr>
      </p:pic>
      <p:pic>
        <p:nvPicPr>
          <p:cNvPr id="95" name="Google Shape;95;p18"/>
          <p:cNvPicPr preferRelativeResize="0"/>
          <p:nvPr/>
        </p:nvPicPr>
        <p:blipFill>
          <a:blip r:embed="rId4">
            <a:alphaModFix/>
          </a:blip>
          <a:stretch>
            <a:fillRect/>
          </a:stretch>
        </p:blipFill>
        <p:spPr>
          <a:xfrm>
            <a:off x="6445150" y="2284874"/>
            <a:ext cx="2238076" cy="2494200"/>
          </a:xfrm>
          <a:prstGeom prst="rect">
            <a:avLst/>
          </a:prstGeom>
          <a:noFill/>
          <a:ln>
            <a:noFill/>
          </a:ln>
        </p:spPr>
      </p:pic>
      <p:pic>
        <p:nvPicPr>
          <p:cNvPr id="96" name="Google Shape;96;p18"/>
          <p:cNvPicPr preferRelativeResize="0"/>
          <p:nvPr/>
        </p:nvPicPr>
        <p:blipFill>
          <a:blip r:embed="rId5">
            <a:alphaModFix/>
          </a:blip>
          <a:stretch>
            <a:fillRect/>
          </a:stretch>
        </p:blipFill>
        <p:spPr>
          <a:xfrm>
            <a:off x="4212450" y="2487982"/>
            <a:ext cx="2092812" cy="2244269"/>
          </a:xfrm>
          <a:prstGeom prst="rect">
            <a:avLst/>
          </a:prstGeom>
          <a:noFill/>
          <a:ln>
            <a:noFill/>
          </a:ln>
        </p:spPr>
      </p:pic>
      <p:pic>
        <p:nvPicPr>
          <p:cNvPr id="97" name="Google Shape;97;p18"/>
          <p:cNvPicPr preferRelativeResize="0"/>
          <p:nvPr/>
        </p:nvPicPr>
        <p:blipFill>
          <a:blip r:embed="rId6">
            <a:alphaModFix/>
          </a:blip>
          <a:stretch>
            <a:fillRect/>
          </a:stretch>
        </p:blipFill>
        <p:spPr>
          <a:xfrm>
            <a:off x="114576" y="2436425"/>
            <a:ext cx="3997135" cy="2295824"/>
          </a:xfrm>
          <a:prstGeom prst="rect">
            <a:avLst/>
          </a:prstGeom>
          <a:noFill/>
          <a:ln>
            <a:noFill/>
          </a:ln>
        </p:spPr>
      </p:pic>
      <p:pic>
        <p:nvPicPr>
          <p:cNvPr id="98" name="Google Shape;98;p18"/>
          <p:cNvPicPr preferRelativeResize="0"/>
          <p:nvPr/>
        </p:nvPicPr>
        <p:blipFill>
          <a:blip r:embed="rId7">
            <a:alphaModFix/>
          </a:blip>
          <a:stretch>
            <a:fillRect/>
          </a:stretch>
        </p:blipFill>
        <p:spPr>
          <a:xfrm>
            <a:off x="4785659" y="121750"/>
            <a:ext cx="3382143" cy="20848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60000"/>
        </a:solidFill>
        <a:effectLst/>
      </p:bgPr>
    </p:bg>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311700" y="1239900"/>
            <a:ext cx="8520600" cy="266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800" b="1">
                <a:solidFill>
                  <a:schemeClr val="lt1"/>
                </a:solidFill>
              </a:rPr>
              <a:t>Killed SB 14 this Lege Session (and in the 2nd special session)! YAY!</a:t>
            </a:r>
            <a:endParaRPr sz="3800" b="1">
              <a:solidFill>
                <a:schemeClr val="lt1"/>
              </a:solidFill>
            </a:endParaRPr>
          </a:p>
          <a:p>
            <a:pPr marL="0" lvl="0" indent="0" algn="ctr" rtl="0">
              <a:spcBef>
                <a:spcPts val="0"/>
              </a:spcBef>
              <a:spcAft>
                <a:spcPts val="0"/>
              </a:spcAft>
              <a:buNone/>
            </a:pPr>
            <a:endParaRPr sz="4000" b="1">
              <a:solidFill>
                <a:schemeClr val="lt1"/>
              </a:solidFill>
            </a:endParaRPr>
          </a:p>
          <a:p>
            <a:pPr marL="0" lvl="0" indent="0" algn="ctr" rtl="0">
              <a:spcBef>
                <a:spcPts val="0"/>
              </a:spcBef>
              <a:spcAft>
                <a:spcPts val="0"/>
              </a:spcAft>
              <a:buNone/>
            </a:pPr>
            <a:r>
              <a:rPr lang="en" sz="4000" i="1">
                <a:solidFill>
                  <a:schemeClr val="lt1"/>
                </a:solidFill>
              </a:rPr>
              <a:t>What’s next?</a:t>
            </a:r>
            <a:endParaRPr sz="4000" i="1">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FFFFFF"/>
                </a:solidFill>
                <a:highlight>
                  <a:srgbClr val="660000"/>
                </a:highlight>
              </a:rPr>
              <a:t>ORGANIZING IN HARRIS COUNTY:</a:t>
            </a:r>
            <a:endParaRPr b="1">
              <a:solidFill>
                <a:srgbClr val="FFFFFF"/>
              </a:solidFill>
              <a:highlight>
                <a:srgbClr val="660000"/>
              </a:highlight>
            </a:endParaRPr>
          </a:p>
        </p:txBody>
      </p:sp>
      <p:sp>
        <p:nvSpPr>
          <p:cNvPr id="109" name="Google Shape;109;p20"/>
          <p:cNvSpPr txBox="1">
            <a:spLocks noGrp="1"/>
          </p:cNvSpPr>
          <p:nvPr>
            <p:ph type="body" idx="1"/>
          </p:nvPr>
        </p:nvSpPr>
        <p:spPr>
          <a:xfrm>
            <a:off x="311700" y="1152475"/>
            <a:ext cx="54504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Char char="●"/>
            </a:pPr>
            <a:r>
              <a:rPr lang="en">
                <a:solidFill>
                  <a:schemeClr val="dk1"/>
                </a:solidFill>
              </a:rPr>
              <a:t>Post-Lege Session, we’re back at it with organizing and building worker power at the local level </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The Harris County Essential Workers Board, </a:t>
            </a:r>
            <a:r>
              <a:rPr lang="en" b="1">
                <a:solidFill>
                  <a:schemeClr val="dk1"/>
                </a:solidFill>
              </a:rPr>
              <a:t>the first of its kind in the U.S. to be comprised entirely of frontline workers</a:t>
            </a:r>
            <a:r>
              <a:rPr lang="en">
                <a:solidFill>
                  <a:schemeClr val="dk1"/>
                </a:solidFill>
              </a:rPr>
              <a:t>, will give workers a voice in determining workplace health and safety policies and set a strong standard for similar legislation around the country.</a:t>
            </a:r>
            <a:endParaRPr>
              <a:solidFill>
                <a:schemeClr val="dk1"/>
              </a:solidFill>
            </a:endParaRPr>
          </a:p>
        </p:txBody>
      </p:sp>
      <p:pic>
        <p:nvPicPr>
          <p:cNvPr id="110" name="Google Shape;110;p20"/>
          <p:cNvPicPr preferRelativeResize="0"/>
          <p:nvPr/>
        </p:nvPicPr>
        <p:blipFill>
          <a:blip r:embed="rId3">
            <a:alphaModFix/>
          </a:blip>
          <a:stretch>
            <a:fillRect/>
          </a:stretch>
        </p:blipFill>
        <p:spPr>
          <a:xfrm>
            <a:off x="5892075" y="950188"/>
            <a:ext cx="2940230" cy="38209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21"/>
          <p:cNvPicPr preferRelativeResize="0"/>
          <p:nvPr/>
        </p:nvPicPr>
        <p:blipFill>
          <a:blip r:embed="rId3">
            <a:alphaModFix/>
          </a:blip>
          <a:stretch>
            <a:fillRect/>
          </a:stretch>
        </p:blipFill>
        <p:spPr>
          <a:xfrm>
            <a:off x="728413" y="397850"/>
            <a:ext cx="3678751" cy="2048832"/>
          </a:xfrm>
          <a:prstGeom prst="rect">
            <a:avLst/>
          </a:prstGeom>
          <a:noFill/>
          <a:ln>
            <a:noFill/>
          </a:ln>
        </p:spPr>
      </p:pic>
      <p:pic>
        <p:nvPicPr>
          <p:cNvPr id="116" name="Google Shape;116;p21"/>
          <p:cNvPicPr preferRelativeResize="0"/>
          <p:nvPr/>
        </p:nvPicPr>
        <p:blipFill>
          <a:blip r:embed="rId4">
            <a:alphaModFix/>
          </a:blip>
          <a:stretch>
            <a:fillRect/>
          </a:stretch>
        </p:blipFill>
        <p:spPr>
          <a:xfrm>
            <a:off x="4736838" y="2696813"/>
            <a:ext cx="3678751" cy="2048832"/>
          </a:xfrm>
          <a:prstGeom prst="rect">
            <a:avLst/>
          </a:prstGeom>
          <a:noFill/>
          <a:ln>
            <a:noFill/>
          </a:ln>
        </p:spPr>
      </p:pic>
      <p:pic>
        <p:nvPicPr>
          <p:cNvPr id="117" name="Google Shape;117;p21"/>
          <p:cNvPicPr preferRelativeResize="0"/>
          <p:nvPr/>
        </p:nvPicPr>
        <p:blipFill>
          <a:blip r:embed="rId5">
            <a:alphaModFix/>
          </a:blip>
          <a:stretch>
            <a:fillRect/>
          </a:stretch>
        </p:blipFill>
        <p:spPr>
          <a:xfrm>
            <a:off x="728413" y="2696813"/>
            <a:ext cx="3678751" cy="2048832"/>
          </a:xfrm>
          <a:prstGeom prst="rect">
            <a:avLst/>
          </a:prstGeom>
          <a:noFill/>
          <a:ln>
            <a:noFill/>
          </a:ln>
        </p:spPr>
      </p:pic>
      <p:pic>
        <p:nvPicPr>
          <p:cNvPr id="118" name="Google Shape;118;p21"/>
          <p:cNvPicPr preferRelativeResize="0"/>
          <p:nvPr/>
        </p:nvPicPr>
        <p:blipFill>
          <a:blip r:embed="rId6">
            <a:alphaModFix/>
          </a:blip>
          <a:stretch>
            <a:fillRect/>
          </a:stretch>
        </p:blipFill>
        <p:spPr>
          <a:xfrm>
            <a:off x="4736838" y="397863"/>
            <a:ext cx="3678751" cy="2069306"/>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641</Words>
  <Application>Microsoft Office PowerPoint</Application>
  <PresentationFormat>On-screen Show (16:9)</PresentationFormat>
  <Paragraphs>62</Paragraphs>
  <Slides>11</Slides>
  <Notes>11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Times New Roman</vt:lpstr>
      <vt:lpstr>Simple Light</vt:lpstr>
      <vt:lpstr>Worker Power in Texas:  Local &amp; State Organizing    </vt:lpstr>
      <vt:lpstr>PowerPoint Presentation</vt:lpstr>
      <vt:lpstr>THE TEXAS CONSTRUCTION INDUSTRY</vt:lpstr>
      <vt:lpstr>TEXAS LEGE ORGANIZING:</vt:lpstr>
      <vt:lpstr>PowerPoint Presentation</vt:lpstr>
      <vt:lpstr>PowerPoint Presentation</vt:lpstr>
      <vt:lpstr>Killed SB 14 this Lege Session (and in the 2nd special session)! YAY!  What’s next?</vt:lpstr>
      <vt:lpstr>ORGANIZING IN HARRIS COUNTY:</vt:lpstr>
      <vt:lpstr>PowerPoint Presentation</vt:lpstr>
      <vt:lpstr>PENDING 11/30 VOTE: HARRIS COUNTY OFFICIALLY PASSED THE ESSENTIAL WORKERS BOARD!   What’s next?</vt:lpstr>
      <vt:lpstr>Worker Power in Texas:  Local &amp; State Organizing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Worker Power in Texas:  Local &amp; State Organizing    </dc:title>
  <dc:creator>Juan H Flores</dc:creator>
  <cp:lastModifiedBy>Flores,Michael</cp:lastModifiedBy>
  <cp:revision>1</cp:revision>
  <dcterms:modified xsi:type="dcterms:W3CDTF">2021-11-30T13:13:01Z</dcterms:modified>
</cp:coreProperties>
</file>